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3"/>
  </p:sldMasterIdLst>
  <p:notesMasterIdLst>
    <p:notesMasterId r:id="rId6"/>
  </p:notesMasterIdLst>
  <p:sldIdLst>
    <p:sldId id="499" r:id="rId4"/>
    <p:sldId id="257" r:id="rId5"/>
    <p:sldId id="1075" r:id="rId7"/>
    <p:sldId id="1077" r:id="rId8"/>
    <p:sldId id="259" r:id="rId9"/>
    <p:sldId id="474" r:id="rId10"/>
    <p:sldId id="472" r:id="rId11"/>
    <p:sldId id="260" r:id="rId12"/>
    <p:sldId id="261" r:id="rId13"/>
    <p:sldId id="434" r:id="rId14"/>
    <p:sldId id="263" r:id="rId15"/>
    <p:sldId id="264" r:id="rId16"/>
    <p:sldId id="583" r:id="rId17"/>
    <p:sldId id="771" r:id="rId18"/>
    <p:sldId id="879" r:id="rId19"/>
    <p:sldId id="658" r:id="rId20"/>
    <p:sldId id="265" r:id="rId21"/>
    <p:sldId id="266" r:id="rId22"/>
    <p:sldId id="267" r:id="rId23"/>
    <p:sldId id="268" r:id="rId24"/>
    <p:sldId id="470" r:id="rId25"/>
    <p:sldId id="471" r:id="rId26"/>
    <p:sldId id="269" r:id="rId27"/>
    <p:sldId id="270" r:id="rId28"/>
    <p:sldId id="418" r:id="rId29"/>
    <p:sldId id="1001" r:id="rId30"/>
    <p:sldId id="419" r:id="rId31"/>
    <p:sldId id="271" r:id="rId32"/>
    <p:sldId id="272" r:id="rId33"/>
    <p:sldId id="374" r:id="rId34"/>
    <p:sldId id="375" r:id="rId35"/>
    <p:sldId id="422" r:id="rId36"/>
    <p:sldId id="273" r:id="rId37"/>
    <p:sldId id="425" r:id="rId38"/>
    <p:sldId id="478" r:id="rId39"/>
    <p:sldId id="479" r:id="rId40"/>
    <p:sldId id="436" r:id="rId41"/>
    <p:sldId id="437" r:id="rId42"/>
    <p:sldId id="475" r:id="rId43"/>
    <p:sldId id="454" r:id="rId44"/>
    <p:sldId id="274" r:id="rId45"/>
    <p:sldId id="428" r:id="rId46"/>
    <p:sldId id="275" r:id="rId47"/>
    <p:sldId id="276" r:id="rId48"/>
    <p:sldId id="376" r:id="rId49"/>
    <p:sldId id="429" r:id="rId50"/>
    <p:sldId id="277" r:id="rId51"/>
    <p:sldId id="278" r:id="rId52"/>
    <p:sldId id="659" r:id="rId53"/>
    <p:sldId id="433" r:id="rId54"/>
    <p:sldId id="282" r:id="rId55"/>
    <p:sldId id="283" r:id="rId56"/>
    <p:sldId id="284" r:id="rId57"/>
    <p:sldId id="285" r:id="rId58"/>
    <p:sldId id="453" r:id="rId59"/>
    <p:sldId id="288" r:id="rId60"/>
    <p:sldId id="731" r:id="rId61"/>
    <p:sldId id="732" r:id="rId62"/>
    <p:sldId id="733" r:id="rId63"/>
    <p:sldId id="735" r:id="rId64"/>
    <p:sldId id="962" r:id="rId65"/>
    <p:sldId id="734" r:id="rId66"/>
    <p:sldId id="449" r:id="rId67"/>
    <p:sldId id="450" r:id="rId68"/>
    <p:sldId id="438" r:id="rId69"/>
    <p:sldId id="420" r:id="rId70"/>
    <p:sldId id="421" r:id="rId71"/>
    <p:sldId id="451" r:id="rId72"/>
    <p:sldId id="500" r:id="rId73"/>
    <p:sldId id="850" r:id="rId74"/>
    <p:sldId id="501" r:id="rId75"/>
    <p:sldId id="851" r:id="rId76"/>
    <p:sldId id="853" r:id="rId77"/>
    <p:sldId id="852" r:id="rId78"/>
    <p:sldId id="435" r:id="rId79"/>
    <p:sldId id="393" r:id="rId80"/>
    <p:sldId id="373" r:id="rId81"/>
    <p:sldId id="367" r:id="rId82"/>
    <p:sldId id="368" r:id="rId83"/>
    <p:sldId id="369" r:id="rId84"/>
    <p:sldId id="370" r:id="rId85"/>
    <p:sldId id="455" r:id="rId86"/>
    <p:sldId id="456" r:id="rId87"/>
    <p:sldId id="457" r:id="rId88"/>
    <p:sldId id="458" r:id="rId89"/>
    <p:sldId id="394" r:id="rId90"/>
    <p:sldId id="459" r:id="rId91"/>
    <p:sldId id="448" r:id="rId92"/>
    <p:sldId id="426" r:id="rId93"/>
    <p:sldId id="463" r:id="rId94"/>
    <p:sldId id="464" r:id="rId95"/>
    <p:sldId id="465" r:id="rId96"/>
    <p:sldId id="466" r:id="rId97"/>
    <p:sldId id="468" r:id="rId98"/>
    <p:sldId id="469" r:id="rId99"/>
    <p:sldId id="480" r:id="rId100"/>
    <p:sldId id="371" r:id="rId101"/>
    <p:sldId id="405" r:id="rId102"/>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2FDB2607-1784-4EEB-B798-7EB5836EED8A}">
        <p14:showMediaCtrls xmlns:p14="http://schemas.microsoft.com/office/powerpoint/2010/main" val="1"/>
      </p:ext>
    </p:extLst>
  </p:showPr>
  <p:clrMru>
    <a:srgbClr val="3333FF"/>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1224"/>
    <p:restoredTop sz="80853"/>
  </p:normalViewPr>
  <p:slideViewPr>
    <p:cSldViewPr showGuides="1">
      <p:cViewPr varScale="1">
        <p:scale>
          <a:sx n="60" d="100"/>
          <a:sy n="60" d="100"/>
        </p:scale>
        <p:origin x="1704" y="78"/>
      </p:cViewPr>
      <p:guideLst>
        <p:guide orient="horz" pos="2159"/>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notesMaster" Target="notesMasters/notesMaster1.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5" Type="http://schemas.openxmlformats.org/officeDocument/2006/relationships/tableStyles" Target="tableStyles.xml"/><Relationship Id="rId104" Type="http://schemas.openxmlformats.org/officeDocument/2006/relationships/viewProps" Target="viewProps.xml"/><Relationship Id="rId103" Type="http://schemas.openxmlformats.org/officeDocument/2006/relationships/presProps" Target="presProps.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4.vml.rels><?xml version="1.0" encoding="UTF-8" standalone="yes"?>
<Relationships xmlns="http://schemas.openxmlformats.org/package/2006/relationships"><Relationship Id="rId4" Type="http://schemas.openxmlformats.org/officeDocument/2006/relationships/image" Target="../media/image57.wmf"/><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image" Target="../media/image66.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7.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image" Target="../media/image66.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9218"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spcBef>
                <a:spcPct val="0"/>
              </a:spcBef>
              <a:buClrTx/>
              <a:buSzTx/>
              <a:buFontTx/>
              <a:buNone/>
              <a:defRPr sz="1200" b="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219"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spcBef>
                <a:spcPct val="0"/>
              </a:spcBef>
              <a:buClrTx/>
              <a:buSzTx/>
              <a:buFontTx/>
              <a:buNone/>
              <a:defRPr sz="1200" b="0">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124" name="Rectangle 4"/>
          <p:cNvSpPr>
            <a:spLocks noRo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9221"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222"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spcBef>
                <a:spcPct val="0"/>
              </a:spcBef>
              <a:buClrTx/>
              <a:buSzTx/>
              <a:buFontTx/>
              <a:buNone/>
              <a:defRPr sz="1200" b="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223"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b="0">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CE50FABA-9C41-475F-A3CE-8DFC18F142E0}" type="slidenum">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18.xml.rels><?xml version="1.0" encoding="UTF-8" standalone="yes"?>
<Relationships xmlns="http://schemas.openxmlformats.org/package/2006/relationships"><Relationship Id="rId5" Type="http://schemas.openxmlformats.org/officeDocument/2006/relationships/hyperlink" Target="http://baike.baidu.com/view/1163767.htm" TargetMode="External"/><Relationship Id="rId4" Type="http://schemas.openxmlformats.org/officeDocument/2006/relationships/hyperlink" Target="http://baike.baidu.com/view/230153.htm" TargetMode="External"/><Relationship Id="rId3" Type="http://schemas.openxmlformats.org/officeDocument/2006/relationships/hyperlink" Target="http://baike.baidu.com/view/14662.htm" TargetMode="External"/><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9" Type="http://schemas.openxmlformats.org/officeDocument/2006/relationships/hyperlink" Target="http://baike.baidu.com/view/30958.htm" TargetMode="External"/><Relationship Id="rId8" Type="http://schemas.openxmlformats.org/officeDocument/2006/relationships/hyperlink" Target="http://baike.baidu.com/view/4645.htm" TargetMode="External"/><Relationship Id="rId7" Type="http://schemas.openxmlformats.org/officeDocument/2006/relationships/hyperlink" Target="http://baike.baidu.com/view/15061.htm" TargetMode="External"/><Relationship Id="rId6" Type="http://schemas.openxmlformats.org/officeDocument/2006/relationships/hyperlink" Target="http://baike.baidu.com/view/1284.htm" TargetMode="External"/><Relationship Id="rId5" Type="http://schemas.openxmlformats.org/officeDocument/2006/relationships/hyperlink" Target="http://baike.baidu.com/view/45901.htm" TargetMode="External"/><Relationship Id="rId4" Type="http://schemas.openxmlformats.org/officeDocument/2006/relationships/hyperlink" Target="http://baike.baidu.com/view/454426.htm" TargetMode="External"/><Relationship Id="rId3" Type="http://schemas.openxmlformats.org/officeDocument/2006/relationships/hyperlink" Target="http://baike.baidu.com/view/46323.htm" TargetMode="External"/><Relationship Id="rId2" Type="http://schemas.openxmlformats.org/officeDocument/2006/relationships/notesMaster" Target="../notesMasters/notesMaster1.xml"/><Relationship Id="rId16" Type="http://schemas.openxmlformats.org/officeDocument/2006/relationships/hyperlink" Target="http://baike.baidu.com/view/379564.htm" TargetMode="External"/><Relationship Id="rId15" Type="http://schemas.openxmlformats.org/officeDocument/2006/relationships/hyperlink" Target="http://baike.baidu.com/view/91620.htm" TargetMode="External"/><Relationship Id="rId14" Type="http://schemas.openxmlformats.org/officeDocument/2006/relationships/hyperlink" Target="http://baike.baidu.com/view/11033.htm" TargetMode="External"/><Relationship Id="rId13" Type="http://schemas.openxmlformats.org/officeDocument/2006/relationships/hyperlink" Target="http://baike.baidu.com/view/359.htm" TargetMode="External"/><Relationship Id="rId12" Type="http://schemas.openxmlformats.org/officeDocument/2006/relationships/hyperlink" Target="http://baike.baidu.com/view/152611.htm" TargetMode="External"/><Relationship Id="rId11" Type="http://schemas.openxmlformats.org/officeDocument/2006/relationships/hyperlink" Target="http://baike.baidu.com/view/42116.htm" TargetMode="External"/><Relationship Id="rId10" Type="http://schemas.openxmlformats.org/officeDocument/2006/relationships/hyperlink" Target="http://baike.baidu.com/view/14749.htm" TargetMode="External"/><Relationship Id="rId1"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幻灯片图像占位符 1"/>
          <p:cNvSpPr>
            <a:spLocks noGrp="1" noRot="1" noChangeAspect="1" noTextEdit="1"/>
          </p:cNvSpPr>
          <p:nvPr>
            <p:ph type="sldImg"/>
          </p:nvPr>
        </p:nvSpPr>
        <p:spPr/>
      </p:sp>
      <p:sp>
        <p:nvSpPr>
          <p:cNvPr id="8194" name="备注占位符 2"/>
          <p:cNvSpPr>
            <a:spLocks noGrp="1"/>
          </p:cNvSpPr>
          <p:nvPr>
            <p:ph type="body"/>
          </p:nvPr>
        </p:nvSpPr>
        <p:spPr/>
        <p:txBody>
          <a:bodyPr wrap="square" lIns="91440" tIns="45720" rIns="91440" bIns="45720" anchor="t" anchorCtr="0"/>
          <a:p>
            <a:pPr lvl="0"/>
            <a:r>
              <a:rPr lang="zh-CN" altLang="en-US" dirty="0"/>
              <a:t>授课安排</a:t>
            </a:r>
            <a:endParaRPr lang="en-US" altLang="zh-CN" dirty="0"/>
          </a:p>
          <a:p>
            <a:pPr lvl="0" eaLnBrk="1" hangingPunct="1"/>
            <a:r>
              <a:rPr lang="zh-CN" altLang="en-US" dirty="0"/>
              <a:t>分</a:t>
            </a:r>
            <a:r>
              <a:rPr lang="en-US" altLang="zh-CN" dirty="0"/>
              <a:t>2~3</a:t>
            </a:r>
            <a:r>
              <a:rPr lang="zh-CN" altLang="en-US" dirty="0"/>
              <a:t>次讲述 </a:t>
            </a:r>
            <a:endParaRPr lang="zh-CN" altLang="en-US" dirty="0"/>
          </a:p>
          <a:p>
            <a:pPr lvl="0" eaLnBrk="1" hangingPunct="1"/>
            <a:endParaRPr lang="zh-CN" altLang="en-US" dirty="0"/>
          </a:p>
          <a:p>
            <a:pPr lvl="0" eaLnBrk="1" hangingPunct="1"/>
            <a:r>
              <a:rPr lang="zh-CN" altLang="en-US" dirty="0">
                <a:hlinkClick r:id="rId3" action="ppaction://hlinksldjump"/>
              </a:rPr>
              <a:t>第</a:t>
            </a:r>
            <a:r>
              <a:rPr lang="en-US" altLang="zh-CN" dirty="0">
                <a:hlinkClick r:id="rId3" action="ppaction://hlinksldjump"/>
              </a:rPr>
              <a:t>1</a:t>
            </a:r>
            <a:r>
              <a:rPr lang="zh-CN" altLang="en-US" dirty="0">
                <a:hlinkClick r:id="rId3" action="ppaction://hlinksldjump"/>
              </a:rPr>
              <a:t>次课</a:t>
            </a:r>
            <a:r>
              <a:rPr lang="zh-CN" altLang="en-US" dirty="0"/>
              <a:t> </a:t>
            </a:r>
            <a:r>
              <a:rPr lang="zh-CN" altLang="en-US" dirty="0">
                <a:ea typeface="黑体" panose="02010609060101010101" pitchFamily="2" charset="-122"/>
              </a:rPr>
              <a:t>第</a:t>
            </a:r>
            <a:r>
              <a:rPr lang="en-US" altLang="zh-CN" dirty="0">
                <a:ea typeface="黑体" panose="02010609060101010101" pitchFamily="2" charset="-122"/>
              </a:rPr>
              <a:t>5</a:t>
            </a:r>
            <a:r>
              <a:rPr lang="zh-CN" altLang="en-US" dirty="0">
                <a:ea typeface="黑体" panose="02010609060101010101" pitchFamily="2" charset="-122"/>
              </a:rPr>
              <a:t>章 </a:t>
            </a:r>
            <a:r>
              <a:rPr lang="en-US" altLang="zh-CN" dirty="0"/>
              <a:t>5.1~ 5.2.2</a:t>
            </a:r>
            <a:r>
              <a:rPr lang="zh-CN" altLang="en-US" dirty="0">
                <a:ea typeface="黑体" panose="02010609060101010101" pitchFamily="2" charset="-122"/>
              </a:rPr>
              <a:t>图像增强</a:t>
            </a:r>
            <a:endParaRPr lang="zh-CN" altLang="en-US" dirty="0">
              <a:ea typeface="黑体" panose="02010609060101010101" pitchFamily="2" charset="-122"/>
            </a:endParaRPr>
          </a:p>
          <a:p>
            <a:pPr lvl="0" eaLnBrk="1" hangingPunct="1"/>
            <a:endParaRPr lang="zh-CN" altLang="en-US" dirty="0"/>
          </a:p>
          <a:p>
            <a:pPr lvl="0" eaLnBrk="1" hangingPunct="1"/>
            <a:r>
              <a:rPr lang="zh-CN" altLang="en-US" dirty="0"/>
              <a:t>第</a:t>
            </a:r>
            <a:r>
              <a:rPr lang="en-US" altLang="zh-CN" dirty="0"/>
              <a:t>2</a:t>
            </a:r>
            <a:r>
              <a:rPr lang="zh-CN" altLang="en-US" dirty="0"/>
              <a:t>次课</a:t>
            </a:r>
            <a:r>
              <a:rPr lang="zh-CN" altLang="en-US" dirty="0"/>
              <a:t> </a:t>
            </a:r>
            <a:r>
              <a:rPr lang="zh-CN" altLang="en-US" dirty="0">
                <a:ea typeface="黑体" panose="02010609060101010101" pitchFamily="2" charset="-122"/>
              </a:rPr>
              <a:t>第</a:t>
            </a:r>
            <a:r>
              <a:rPr lang="en-US" altLang="zh-CN" dirty="0">
                <a:ea typeface="黑体" panose="02010609060101010101" pitchFamily="2" charset="-122"/>
              </a:rPr>
              <a:t>5</a:t>
            </a:r>
            <a:r>
              <a:rPr lang="zh-CN" altLang="en-US" dirty="0">
                <a:ea typeface="黑体" panose="02010609060101010101" pitchFamily="2" charset="-122"/>
              </a:rPr>
              <a:t>章 ， </a:t>
            </a:r>
            <a:r>
              <a:rPr lang="en-US" altLang="zh-CN" dirty="0"/>
              <a:t>5.2.3</a:t>
            </a:r>
            <a:r>
              <a:rPr lang="zh-CN" altLang="en-US" dirty="0"/>
              <a:t>空间平滑滤波增强</a:t>
            </a:r>
            <a:r>
              <a:rPr lang="en-US" altLang="zh-CN" dirty="0"/>
              <a:t>~~</a:t>
            </a:r>
            <a:endParaRPr lang="zh-CN" altLang="en-US" b="1" dirty="0"/>
          </a:p>
          <a:p>
            <a:pPr lvl="0" eaLnBrk="1" hangingPunct="1"/>
            <a:r>
              <a:rPr lang="zh-CN" altLang="en-US" b="1" dirty="0"/>
              <a:t>第</a:t>
            </a:r>
            <a:r>
              <a:rPr lang="en-US" altLang="zh-CN" b="1" dirty="0"/>
              <a:t>3</a:t>
            </a:r>
            <a:r>
              <a:rPr lang="zh-CN" altLang="en-US" b="1" dirty="0"/>
              <a:t>次课</a:t>
            </a:r>
            <a:r>
              <a:rPr lang="zh-CN" altLang="en-US" b="1" dirty="0"/>
              <a:t>   </a:t>
            </a:r>
            <a:r>
              <a:rPr lang="en-US" altLang="zh-CN" dirty="0"/>
              <a:t>5.4 </a:t>
            </a:r>
            <a:r>
              <a:rPr lang="zh-CN" altLang="en-US" dirty="0"/>
              <a:t>图像的锐化</a:t>
            </a:r>
            <a:r>
              <a:rPr lang="en-US" altLang="zh-CN" dirty="0"/>
              <a:t>~~</a:t>
            </a:r>
            <a:endParaRPr lang="en-US" altLang="zh-CN" dirty="0"/>
          </a:p>
          <a:p>
            <a:pPr lvl="0"/>
            <a:endParaRPr lang="zh-CN" altLang="en-US" dirty="0"/>
          </a:p>
        </p:txBody>
      </p:sp>
      <p:sp>
        <p:nvSpPr>
          <p:cNvPr id="819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b="0" dirty="0">
                <a:latin typeface="Arial" panose="020B0604020202020204" pitchFamily="34" charset="0"/>
              </a:rPr>
            </a:fld>
            <a:endParaRPr lang="en-US" altLang="zh-CN" sz="1200" b="0" dirty="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幻灯片图像占位符 1"/>
          <p:cNvSpPr>
            <a:spLocks noRot="1" noTextEdit="1"/>
          </p:cNvSpPr>
          <p:nvPr>
            <p:ph type="sldImg"/>
          </p:nvPr>
        </p:nvSpPr>
        <p:spPr/>
      </p:sp>
      <p:sp>
        <p:nvSpPr>
          <p:cNvPr id="38914" name="文本占位符 2"/>
          <p:cNvSpPr/>
          <p:nvPr>
            <p:ph type="body"/>
          </p:nvPr>
        </p:nvSpPr>
        <p:spPr/>
        <p:txBody>
          <a:bodyPr wrap="square" lIns="91440" tIns="45720" rIns="91440" bIns="45720" anchor="t" anchorCtr="0"/>
          <a:p>
            <a:pPr lvl="0"/>
            <a:r>
              <a:rPr lang="en-US" altLang="zh-CN"/>
              <a:t>%examp5_2</a:t>
            </a:r>
            <a:endParaRPr lang="zh-CN" altLang="en-US"/>
          </a:p>
          <a:p>
            <a:pPr lvl="0"/>
            <a:r>
              <a:rPr lang="zh-CN" altLang="en-US"/>
              <a:t>close all</a:t>
            </a:r>
            <a:endParaRPr lang="zh-CN" altLang="en-US"/>
          </a:p>
          <a:p>
            <a:pPr lvl="0"/>
            <a:r>
              <a:rPr lang="zh-CN" altLang="en-US"/>
              <a:t>f=imread('pout.tif');</a:t>
            </a:r>
            <a:endParaRPr lang="zh-CN" altLang="en-US"/>
          </a:p>
          <a:p>
            <a:pPr lvl="0"/>
            <a:r>
              <a:rPr lang="zh-CN" altLang="en-US"/>
              <a:t>figure</a:t>
            </a:r>
            <a:endParaRPr lang="zh-CN" altLang="en-US"/>
          </a:p>
          <a:p>
            <a:pPr lvl="0"/>
            <a:r>
              <a:rPr lang="zh-CN" altLang="en-US"/>
              <a:t>subplot(1,2,1),imshow(f)</a:t>
            </a:r>
            <a:endParaRPr lang="zh-CN" altLang="en-US"/>
          </a:p>
          <a:p>
            <a:pPr lvl="0"/>
            <a:r>
              <a:rPr lang="zh-CN" altLang="en-US"/>
              <a:t>subplot(1,2,2),imhist(f)</a:t>
            </a:r>
            <a:endParaRPr lang="zh-CN" altLang="en-US"/>
          </a:p>
          <a:p>
            <a:pPr lvl="0"/>
            <a:r>
              <a:rPr lang="zh-CN" altLang="en-US"/>
              <a:t>G=mat2gray(log(1+double(f))); % matlab中数值一般采用double型（64位）存储和运算。mat2gray对图像灰度进行归一化处理 </a:t>
            </a:r>
            <a:endParaRPr lang="zh-CN" altLang="en-US"/>
          </a:p>
          <a:p>
            <a:pPr lvl="0"/>
            <a:endParaRPr lang="zh-CN" altLang="en-US"/>
          </a:p>
          <a:p>
            <a:pPr lvl="0"/>
            <a:r>
              <a:rPr lang="zh-CN" altLang="en-US"/>
              <a:t>figure</a:t>
            </a:r>
            <a:endParaRPr lang="zh-CN" altLang="en-US"/>
          </a:p>
          <a:p>
            <a:pPr lvl="0"/>
            <a:r>
              <a:rPr lang="zh-CN" altLang="en-US"/>
              <a:t>subplot(1,2,1);  imshow(f);  </a:t>
            </a:r>
            <a:endParaRPr lang="zh-CN" altLang="en-US"/>
          </a:p>
          <a:p>
            <a:pPr lvl="0"/>
            <a:r>
              <a:rPr lang="zh-CN" altLang="en-US"/>
              <a:t>xlabel(' a). origin');  </a:t>
            </a:r>
            <a:endParaRPr lang="zh-CN" altLang="en-US"/>
          </a:p>
          <a:p>
            <a:pPr lvl="0"/>
            <a:r>
              <a:rPr lang="zh-CN" altLang="en-US"/>
              <a:t>subplot(1,2,2);  imshow(G,[]);   % 自动调整数据的范围以便于显示</a:t>
            </a:r>
            <a:endParaRPr lang="zh-CN" altLang="en-US"/>
          </a:p>
          <a:p>
            <a:pPr lvl="0"/>
            <a:r>
              <a:rPr lang="zh-CN" altLang="en-US"/>
              <a:t>xlabel(' b). log');  </a:t>
            </a:r>
            <a:endParaRPr lang="zh-CN" altLang="en-US"/>
          </a:p>
          <a:p>
            <a:pPr lvl="0"/>
            <a:r>
              <a:rPr lang="zh-CN" altLang="en-US"/>
              <a:t>figure</a:t>
            </a:r>
            <a:endParaRPr lang="zh-CN" altLang="en-US"/>
          </a:p>
          <a:p>
            <a:pPr lvl="0"/>
            <a:r>
              <a:rPr lang="zh-CN" altLang="en-US"/>
              <a:t>subplot(1,2,1);  imshow(G,[]); </a:t>
            </a:r>
            <a:endParaRPr lang="zh-CN" altLang="en-US"/>
          </a:p>
          <a:p>
            <a:pPr lvl="0"/>
            <a:r>
              <a:rPr lang="zh-CN" altLang="en-US"/>
              <a:t>subplot(1,2,2);  imhist(G);   % 自动调整数据的范围以便于显示</a:t>
            </a:r>
            <a:endParaRPr lang="zh-CN" altLang="en-US"/>
          </a:p>
          <a:p>
            <a:pPr lvl="0"/>
            <a:endParaRPr lang="zh-CN" altLang="en-US"/>
          </a:p>
          <a:p>
            <a:pPr lvl="0"/>
            <a:r>
              <a:rPr lang="en-US" altLang="zh-CN"/>
              <a:t>%</a:t>
            </a:r>
            <a:r>
              <a:rPr lang="zh-CN" altLang="en-US"/>
              <a:t>显示岁数</a:t>
            </a:r>
            <a:r>
              <a:rPr lang="zh-CN" altLang="en-US"/>
              <a:t>曲线</a:t>
            </a:r>
            <a:endParaRPr lang="zh-CN" altLang="en-US"/>
          </a:p>
          <a:p>
            <a:pPr lvl="0"/>
            <a:r>
              <a:rPr lang="en-US" altLang="zh-CN"/>
              <a:t>a=(0:255);</a:t>
            </a:r>
            <a:endParaRPr lang="en-US" altLang="zh-CN"/>
          </a:p>
          <a:p>
            <a:pPr lvl="0"/>
            <a:r>
              <a:rPr lang="en-US" altLang="zh-CN"/>
              <a:t>b=log(1.+a);</a:t>
            </a:r>
            <a:endParaRPr lang="en-US" altLang="zh-CN"/>
          </a:p>
          <a:p>
            <a:pPr lvl="0"/>
            <a:r>
              <a:rPr lang="en-US" altLang="zh-CN"/>
              <a:t>plot(a,b)</a:t>
            </a:r>
            <a:endParaRPr lang="en-US" altLang="zh-CN"/>
          </a:p>
          <a:p>
            <a:pPr lvl="0"/>
            <a:endParaRPr lang="zh-CN" altLang="en-US"/>
          </a:p>
          <a:p>
            <a:pPr lvl="0"/>
            <a:endParaRPr lang="zh-CN" altLang="en-US"/>
          </a:p>
          <a:p>
            <a:pPr lvl="0"/>
            <a:endParaRPr lang="zh-CN" altLang="en-US"/>
          </a:p>
          <a:p>
            <a:pPr lvl="0"/>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幻灯片图像占位符 1"/>
          <p:cNvSpPr>
            <a:spLocks noGrp="1" noRot="1" noChangeAspect="1" noTextEdit="1"/>
          </p:cNvSpPr>
          <p:nvPr>
            <p:ph type="sldImg"/>
          </p:nvPr>
        </p:nvSpPr>
        <p:spPr/>
      </p:sp>
      <p:sp>
        <p:nvSpPr>
          <p:cNvPr id="50178" name="备注占位符 2"/>
          <p:cNvSpPr>
            <a:spLocks noGrp="1"/>
          </p:cNvSpPr>
          <p:nvPr>
            <p:ph type="body"/>
          </p:nvPr>
        </p:nvSpPr>
        <p:spPr/>
        <p:txBody>
          <a:bodyPr wrap="square" lIns="91440" tIns="45720" rIns="91440" bIns="45720" anchor="t" anchorCtr="0"/>
          <a:p>
            <a:pPr lvl="0"/>
            <a:endParaRPr lang="zh-CN" altLang="en-US" dirty="0"/>
          </a:p>
        </p:txBody>
      </p:sp>
      <p:sp>
        <p:nvSpPr>
          <p:cNvPr id="50179"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b="0" dirty="0">
                <a:latin typeface="Arial" panose="020B0604020202020204" pitchFamily="34" charset="0"/>
              </a:rPr>
            </a:fld>
            <a:endParaRPr lang="en-US" altLang="zh-CN" sz="1200" b="0" dirty="0">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3" name="幻灯片图像占位符 1"/>
          <p:cNvSpPr>
            <a:spLocks noGrp="1" noRot="1" noChangeAspect="1" noTextEdit="1"/>
          </p:cNvSpPr>
          <p:nvPr>
            <p:ph type="sldImg"/>
          </p:nvPr>
        </p:nvSpPr>
        <p:spPr/>
      </p:sp>
      <p:sp>
        <p:nvSpPr>
          <p:cNvPr id="54274" name="备注占位符 2"/>
          <p:cNvSpPr>
            <a:spLocks noGrp="1"/>
          </p:cNvSpPr>
          <p:nvPr>
            <p:ph type="body"/>
          </p:nvPr>
        </p:nvSpPr>
        <p:spPr/>
        <p:txBody>
          <a:bodyPr wrap="square" lIns="91440" tIns="45720" rIns="91440" bIns="45720" anchor="t" anchorCtr="0"/>
          <a:p>
            <a:pPr lvl="0"/>
            <a:r>
              <a:rPr lang="zh-CN" altLang="en-US" dirty="0"/>
              <a:t>不是分段线性变换，整个图像用一个变换函数处理</a:t>
            </a:r>
            <a:endParaRPr lang="en-US" altLang="zh-CN" dirty="0"/>
          </a:p>
          <a:p>
            <a:pPr lvl="0"/>
            <a:endParaRPr lang="en-US" altLang="zh-CN" dirty="0"/>
          </a:p>
          <a:p>
            <a:pPr lvl="0"/>
            <a:r>
              <a:rPr lang="zh-CN" altLang="en-US" dirty="0"/>
              <a:t>斜率</a:t>
            </a:r>
            <a:r>
              <a:rPr lang="en-US" altLang="zh-CN" dirty="0"/>
              <a:t>=2.4</a:t>
            </a:r>
            <a:endParaRPr lang="en-US" altLang="zh-CN" dirty="0"/>
          </a:p>
          <a:p>
            <a:pPr lvl="0"/>
            <a:r>
              <a:rPr lang="zh-CN" altLang="en-US" dirty="0"/>
              <a:t>截距</a:t>
            </a:r>
            <a:r>
              <a:rPr lang="en-US" altLang="zh-CN" dirty="0"/>
              <a:t>=-4</a:t>
            </a:r>
            <a:endParaRPr lang="zh-CN" altLang="en-US" dirty="0"/>
          </a:p>
        </p:txBody>
      </p:sp>
      <p:sp>
        <p:nvSpPr>
          <p:cNvPr id="5427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b="0" dirty="0">
                <a:latin typeface="Arial" panose="020B0604020202020204" pitchFamily="34" charset="0"/>
              </a:rPr>
            </a:fld>
            <a:endParaRPr lang="en-US" altLang="zh-CN" sz="1200" b="0" dirty="0">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幻灯片图像占位符 1"/>
          <p:cNvSpPr>
            <a:spLocks noGrp="1" noRot="1" noChangeAspect="1" noTextEdit="1"/>
          </p:cNvSpPr>
          <p:nvPr>
            <p:ph type="sldImg"/>
          </p:nvPr>
        </p:nvSpPr>
        <p:spPr/>
      </p:sp>
      <p:sp>
        <p:nvSpPr>
          <p:cNvPr id="56322" name="备注占位符 2"/>
          <p:cNvSpPr>
            <a:spLocks noGrp="1"/>
          </p:cNvSpPr>
          <p:nvPr>
            <p:ph type="body"/>
          </p:nvPr>
        </p:nvSpPr>
        <p:spPr/>
        <p:txBody>
          <a:bodyPr wrap="square" lIns="91440" tIns="45720" rIns="91440" bIns="45720" anchor="t" anchorCtr="0"/>
          <a:p>
            <a:pPr lvl="0"/>
            <a:r>
              <a:rPr lang="zh-CN" altLang="en-US" dirty="0"/>
              <a:t>数据的标准化（</a:t>
            </a:r>
            <a:r>
              <a:rPr lang="en-US" altLang="zh-CN" dirty="0"/>
              <a:t>normalization</a:t>
            </a:r>
            <a:r>
              <a:rPr lang="zh-CN" altLang="en-US" dirty="0"/>
              <a:t>）是将数据按比例缩放，使之落入一个小的特定区间。在某些比较和评价的指标处理中经常会用到，去除数据的单位限制，将其转化为无量纲的纯数值，便于不同单位或量级的指标能够进行比较和加权。</a:t>
            </a:r>
            <a:endParaRPr lang="zh-CN" altLang="en-US" dirty="0"/>
          </a:p>
          <a:p>
            <a:pPr lvl="0"/>
            <a:r>
              <a:rPr lang="zh-CN" altLang="en-US" dirty="0"/>
              <a:t>其中最典型的就是数据的归一化处理，即将数据统一映射到</a:t>
            </a:r>
            <a:r>
              <a:rPr lang="en-US" altLang="zh-CN" dirty="0"/>
              <a:t>[0,1]</a:t>
            </a:r>
            <a:r>
              <a:rPr lang="zh-CN" altLang="en-US" dirty="0"/>
              <a:t>区间上，常见的数据归一化的方法有：</a:t>
            </a:r>
            <a:endParaRPr lang="zh-CN" altLang="en-US" dirty="0"/>
          </a:p>
          <a:p>
            <a:pPr lvl="0"/>
            <a:r>
              <a:rPr lang="en-US" altLang="zh-CN" dirty="0"/>
              <a:t>https://www.biaodianfu.com/data-normalization.html</a:t>
            </a:r>
            <a:endParaRPr lang="zh-CN" altLang="en-US" dirty="0"/>
          </a:p>
        </p:txBody>
      </p:sp>
      <p:sp>
        <p:nvSpPr>
          <p:cNvPr id="56323"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b="0" dirty="0">
                <a:latin typeface="Arial" panose="020B0604020202020204" pitchFamily="34" charset="0"/>
              </a:rPr>
            </a:fld>
            <a:endParaRPr lang="en-US" altLang="zh-CN" sz="1200" b="0" dirty="0">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7" name="幻灯片图像占位符 1"/>
          <p:cNvSpPr>
            <a:spLocks noGrp="1" noRot="1" noChangeAspect="1" noTextEdit="1"/>
          </p:cNvSpPr>
          <p:nvPr>
            <p:ph type="sldImg"/>
          </p:nvPr>
        </p:nvSpPr>
        <p:spPr/>
      </p:sp>
      <p:sp>
        <p:nvSpPr>
          <p:cNvPr id="60418" name="备注占位符 2"/>
          <p:cNvSpPr>
            <a:spLocks noGrp="1"/>
          </p:cNvSpPr>
          <p:nvPr>
            <p:ph type="body"/>
          </p:nvPr>
        </p:nvSpPr>
        <p:spPr/>
        <p:txBody>
          <a:bodyPr wrap="square" lIns="91440" tIns="45720" rIns="91440" bIns="45720" anchor="t" anchorCtr="0"/>
          <a:p>
            <a:pPr lvl="0"/>
            <a:r>
              <a:rPr lang="zh-CN" altLang="en-US" dirty="0"/>
              <a:t>一般在摄影过程中曝光过强就会造成这种结果。暗</a:t>
            </a:r>
            <a:endParaRPr lang="en-US" altLang="zh-CN" dirty="0"/>
          </a:p>
          <a:p>
            <a:pPr lvl="0"/>
            <a:endParaRPr lang="en-US" altLang="zh-CN" dirty="0"/>
          </a:p>
          <a:p>
            <a:pPr lvl="0"/>
            <a:r>
              <a:rPr lang="zh-CN" altLang="en-US" dirty="0"/>
              <a:t>一般在摄影中曝光太弱将导致这种结果。亮</a:t>
            </a:r>
            <a:endParaRPr lang="en-US" altLang="zh-CN" dirty="0"/>
          </a:p>
          <a:p>
            <a:pPr lvl="0"/>
            <a:endParaRPr lang="en-US" altLang="zh-CN" dirty="0"/>
          </a:p>
          <a:p>
            <a:pPr lvl="0"/>
            <a:endParaRPr lang="zh-CN" altLang="en-US" dirty="0"/>
          </a:p>
        </p:txBody>
      </p:sp>
      <p:sp>
        <p:nvSpPr>
          <p:cNvPr id="60419"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b="0" dirty="0">
                <a:latin typeface="Arial" panose="020B0604020202020204" pitchFamily="34" charset="0"/>
              </a:rPr>
            </a:fld>
            <a:endParaRPr lang="en-US" altLang="zh-CN" sz="1200" b="0" dirty="0">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3" name="幻灯片图像占位符 1"/>
          <p:cNvSpPr>
            <a:spLocks noGrp="1" noRot="1" noChangeAspect="1" noTextEdit="1"/>
          </p:cNvSpPr>
          <p:nvPr>
            <p:ph type="sldImg"/>
          </p:nvPr>
        </p:nvSpPr>
        <p:spPr/>
      </p:sp>
      <p:sp>
        <p:nvSpPr>
          <p:cNvPr id="64514" name="备注占位符 2"/>
          <p:cNvSpPr>
            <a:spLocks noGrp="1"/>
          </p:cNvSpPr>
          <p:nvPr>
            <p:ph type="body"/>
          </p:nvPr>
        </p:nvSpPr>
        <p:spPr/>
        <p:txBody>
          <a:bodyPr wrap="square" lIns="91440" tIns="45720" rIns="91440" bIns="45720" anchor="t" anchorCtr="0"/>
          <a:p>
            <a:pPr lvl="0"/>
            <a:endParaRPr lang="zh-CN" altLang="en-US" dirty="0"/>
          </a:p>
        </p:txBody>
      </p:sp>
      <p:sp>
        <p:nvSpPr>
          <p:cNvPr id="64515"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b="0" dirty="0">
                <a:latin typeface="Arial" panose="020B0604020202020204" pitchFamily="34" charset="0"/>
              </a:rPr>
            </a:fld>
            <a:endParaRPr lang="en-US" altLang="zh-CN" sz="1200" b="0" dirty="0">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1"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b="0" dirty="0">
                <a:latin typeface="Arial" panose="020B0604020202020204" pitchFamily="34" charset="0"/>
              </a:rPr>
            </a:fld>
            <a:endParaRPr lang="en-US" altLang="zh-CN" sz="1200" b="0" dirty="0">
              <a:latin typeface="Arial" panose="020B0604020202020204" pitchFamily="34" charset="0"/>
            </a:endParaRPr>
          </a:p>
        </p:txBody>
      </p:sp>
      <p:sp>
        <p:nvSpPr>
          <p:cNvPr id="66562" name="Rectangle 2"/>
          <p:cNvSpPr>
            <a:spLocks noRot="1" noTextEdit="1"/>
          </p:cNvSpPr>
          <p:nvPr>
            <p:ph type="sldImg"/>
          </p:nvPr>
        </p:nvSpPr>
        <p:spPr/>
      </p:sp>
      <p:sp>
        <p:nvSpPr>
          <p:cNvPr id="66563" name="Rectangle 3"/>
          <p:cNvSpPr>
            <a:spLocks noGrp="1"/>
          </p:cNvSpPr>
          <p:nvPr>
            <p:ph type="body"/>
          </p:nvPr>
        </p:nvSpPr>
        <p:spPr/>
        <p:txBody>
          <a:bodyPr wrap="square" lIns="91440" tIns="45720" rIns="91440" bIns="45720" anchor="t" anchorCtr="0"/>
          <a:p>
            <a:pPr lvl="0" eaLnBrk="1" hangingPunct="1"/>
            <a:r>
              <a:rPr lang="zh-CN" altLang="en-US" dirty="0"/>
              <a:t>一幅图像的灰度级可被视为区间</a:t>
            </a:r>
            <a:r>
              <a:rPr lang="en-US" altLang="zh-CN" dirty="0"/>
              <a:t>[0</a:t>
            </a:r>
            <a:r>
              <a:rPr lang="zh-CN" altLang="en-US" dirty="0"/>
              <a:t>，</a:t>
            </a:r>
            <a:r>
              <a:rPr lang="en-US" altLang="zh-CN" dirty="0"/>
              <a:t>1]</a:t>
            </a:r>
            <a:r>
              <a:rPr lang="zh-CN" altLang="en-US" dirty="0"/>
              <a:t>的随机变量。随机变量的一个最重要的基本描述是其概率密度函数</a:t>
            </a:r>
            <a:r>
              <a:rPr lang="en-US" altLang="zh-CN" dirty="0"/>
              <a:t>PDF</a:t>
            </a:r>
            <a:r>
              <a:rPr lang="zh-CN" altLang="en-US" dirty="0"/>
              <a:t>。</a:t>
            </a:r>
            <a:endParaRPr lang="zh-CN" altLang="en-US" dirty="0"/>
          </a:p>
          <a:p>
            <a:pPr lvl="0" eaLnBrk="1" hangingPunct="1"/>
            <a:r>
              <a:rPr lang="en-US" altLang="zh-CN" dirty="0"/>
              <a:t>Pr(r ) </a:t>
            </a:r>
            <a:r>
              <a:rPr lang="zh-CN" altLang="en-US" dirty="0"/>
              <a:t>和 </a:t>
            </a:r>
            <a:r>
              <a:rPr lang="en-US" altLang="zh-CN" dirty="0"/>
              <a:t>Ps(s)</a:t>
            </a:r>
            <a:r>
              <a:rPr lang="zh-CN" altLang="en-US" dirty="0"/>
              <a:t>分别代表随机变量</a:t>
            </a:r>
            <a:r>
              <a:rPr lang="en-US" altLang="zh-CN" dirty="0"/>
              <a:t>r</a:t>
            </a:r>
            <a:r>
              <a:rPr lang="zh-CN" altLang="en-US" dirty="0"/>
              <a:t>和</a:t>
            </a:r>
            <a:r>
              <a:rPr lang="en-US" altLang="zh-CN" dirty="0"/>
              <a:t>s</a:t>
            </a:r>
            <a:r>
              <a:rPr lang="zh-CN" altLang="en-US" dirty="0"/>
              <a:t>的概率密度函数。</a:t>
            </a:r>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8609" name="Rectangle 7"/>
          <p:cNvSpPr txBox="1">
            <a:spLocks noGrp="1"/>
          </p:cNvSpPr>
          <p:nvPr>
            <p:ph type="sldNum" sz="quarter"/>
          </p:nvPr>
        </p:nvSpPr>
        <p:spPr>
          <a:xfrm>
            <a:off x="5180013" y="6513513"/>
            <a:ext cx="3962400" cy="3429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b="0" dirty="0">
                <a:latin typeface="Arial" panose="020B0604020202020204" pitchFamily="34" charset="0"/>
              </a:rPr>
            </a:fld>
            <a:endParaRPr lang="en-US" altLang="zh-CN" sz="1200" b="0" dirty="0">
              <a:latin typeface="Arial" panose="020B0604020202020204" pitchFamily="34" charset="0"/>
            </a:endParaRPr>
          </a:p>
        </p:txBody>
      </p:sp>
      <p:sp>
        <p:nvSpPr>
          <p:cNvPr id="68610" name="Rectangle 2"/>
          <p:cNvSpPr>
            <a:spLocks noRot="1" noTextEdit="1"/>
          </p:cNvSpPr>
          <p:nvPr>
            <p:ph type="sldImg"/>
          </p:nvPr>
        </p:nvSpPr>
        <p:spPr/>
      </p:sp>
      <p:sp>
        <p:nvSpPr>
          <p:cNvPr id="68611" name="Rectangle 3"/>
          <p:cNvSpPr>
            <a:spLocks noGrp="1"/>
          </p:cNvSpPr>
          <p:nvPr>
            <p:ph type="body"/>
          </p:nvPr>
        </p:nvSpPr>
        <p:spPr/>
        <p:txBody>
          <a:bodyPr wrap="square" lIns="91440" tIns="45720" rIns="91440" bIns="45720" anchor="t" anchorCtr="0"/>
          <a:p>
            <a:pPr lvl="0" eaLnBrk="1" hangingPunct="1"/>
            <a:r>
              <a:rPr lang="en-GB" altLang="zh-CN" dirty="0"/>
              <a:t>分散图像中的频率(或均衡图像)是一种简单的方法来改善暗的或被洗掉的图像</a:t>
            </a:r>
            <a:r>
              <a:rPr lang="zh-CN" altLang="en-GB" dirty="0"/>
              <a:t>（</a:t>
            </a:r>
            <a:r>
              <a:rPr lang="zh-CN" altLang="en-GB" dirty="0"/>
              <a:t>有道）</a:t>
            </a:r>
            <a:endParaRPr lang="en-GB" altLang="zh-CN" dirty="0"/>
          </a:p>
          <a:p>
            <a:pPr lvl="0" eaLnBrk="1" hangingPunct="1"/>
            <a:r>
              <a:rPr lang="en-GB" altLang="zh-CN" dirty="0"/>
              <a:t>直方图均衡化公式如下所示</a:t>
            </a:r>
            <a:endParaRPr lang="en-GB" altLang="zh-CN" dirty="0"/>
          </a:p>
          <a:p>
            <a:pPr lvl="0" eaLnBrk="1" hangingPunct="1"/>
            <a:endParaRPr lang="en-GB" altLang="zh-CN" dirty="0"/>
          </a:p>
          <a:p>
            <a:pPr lvl="0" eaLnBrk="1" hangingPunct="1"/>
            <a:endParaRPr lang="en-GB" altLang="zh-CN" dirty="0"/>
          </a:p>
          <a:p>
            <a:pPr lvl="0" eaLnBrk="1" hangingPunct="1"/>
            <a:r>
              <a:rPr lang="en-GB" altLang="zh-CN" dirty="0"/>
              <a:t>Spreading out the frequencies in an image (or equalising the image) is a simple way to improve dark or washed out images</a:t>
            </a:r>
            <a:endParaRPr lang="en-GB" altLang="zh-CN" dirty="0"/>
          </a:p>
          <a:p>
            <a:pPr lvl="0" eaLnBrk="1" hangingPunct="1"/>
            <a:r>
              <a:rPr lang="en-GB" altLang="zh-CN" dirty="0"/>
              <a:t>分散图像中的频率（或均衡图像）是一种改善暗图像或褪色图像的简单方法</a:t>
            </a:r>
            <a:r>
              <a:rPr lang="zh-CN" altLang="en-GB" dirty="0"/>
              <a:t>（</a:t>
            </a:r>
            <a:r>
              <a:rPr lang="zh-CN" altLang="en-GB" dirty="0"/>
              <a:t>百度）</a:t>
            </a:r>
            <a:endParaRPr lang="zh-CN" altLang="en-GB" dirty="0"/>
          </a:p>
          <a:p>
            <a:pPr lvl="0" eaLnBrk="1" hangingPunct="1"/>
            <a:r>
              <a:rPr lang="zh-CN" altLang="en-GB" dirty="0"/>
              <a:t>直方图均衡公式如下所示：</a:t>
            </a:r>
            <a:endParaRPr lang="zh-CN" altLang="en-GB"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1" name="幻灯片图像占位符 1"/>
          <p:cNvSpPr>
            <a:spLocks noGrp="1" noRot="1" noChangeAspect="1" noTextEdit="1"/>
          </p:cNvSpPr>
          <p:nvPr>
            <p:ph type="sldImg"/>
          </p:nvPr>
        </p:nvSpPr>
        <p:spPr/>
      </p:sp>
      <p:sp>
        <p:nvSpPr>
          <p:cNvPr id="3" name="备注占位符 2"/>
          <p:cNvSpPr>
            <a:spLocks noGrp="1"/>
          </p:cNvSpPr>
          <p:nvPr>
            <p:ph type="body" idx="1"/>
          </p:nvPr>
        </p:nvSpPr>
        <p:spPr/>
        <p:txBody>
          <a:bodyPr wrap="square" lIns="91440" tIns="45720" rIns="91440" bIns="45720" numCol="1" anchor="t" anchorCtr="0" compatLnSpc="1">
            <a:normAutofit fontScale="25000" lnSpcReduction="20000"/>
          </a:bodyPr>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zh-CN" altLang="en-US" sz="1200" b="1"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直方图均衡化</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endPar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图像对比度增强的方法可以分成两类</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一类是直接对比度增强方法</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另一类是间接对比度增强方法。</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直方图拉伸和直方图均衡化是两种最常见的间接对比度增强方法。直方图拉伸是通过对比度拉伸对直方图进行调整，从而“扩大”前景和背景灰度的差别，以达到增强对比度的目的，这种方法可以利用线性或非线性的方法来实现</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直方图均衡化则通过使用累积函数对灰度值进行“调整”以实现对比度的增强。 </a:t>
            </a:r>
            <a:endPar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直方图均衡化处理的“中心思想”是把原始图像的灰度直方图从比较集中的某个灰度区间变成在全部灰度范围内的均匀分布。</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直方图均衡化就是对图像进行</a:t>
            </a:r>
            <a:r>
              <a:rPr kumimoji="0" lang="zh-CN" altLang="en-US" sz="1200" b="0" i="0" u="none" strike="noStrike" kern="1200" cap="none" spc="0" normalizeH="0" baseline="0" noProof="0" dirty="0" smtClean="0">
                <a:ln>
                  <a:noFill/>
                </a:ln>
                <a:solidFill>
                  <a:srgbClr val="FF0000"/>
                </a:solidFill>
                <a:effectLst/>
                <a:uLnTx/>
                <a:uFillTx/>
                <a:latin typeface="Arial" panose="020B0604020202020204" pitchFamily="34" charset="0"/>
                <a:ea typeface="宋体" panose="02010600030101010101" pitchFamily="2" charset="-122"/>
                <a:cs typeface="+mn-cs"/>
              </a:rPr>
              <a:t>非线性拉伸</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，重新分配图像像素值，使一定灰度范围内的像素数量大致相同。直方图均衡化就是把给定图像的直方图分布改变成“均匀”分布直方图分布。 </a:t>
            </a:r>
            <a:endPar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缺点： </a:t>
            </a:r>
            <a:endPar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1</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）变换后图像的灰度级减少，某些细节消失； </a:t>
            </a:r>
            <a:endPar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2</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）某些图像，如直方图有高峰，经处理后对比度不自然的过分增强。 </a:t>
            </a:r>
            <a:endPar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zh-CN" altLang="en-US" sz="1200" b="1"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直方图均衡化是</a:t>
            </a:r>
            <a:r>
              <a:rPr kumimoji="0" lang="zh-CN" altLang="en-US" sz="1200" b="1"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hlinkClick r:id="rId3" action="ppaction://hlinkfile"/>
              </a:rPr>
              <a:t>图像处理</a:t>
            </a:r>
            <a:r>
              <a:rPr kumimoji="0" lang="zh-CN" altLang="en-US" sz="1200" b="1"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领域中利用图像直方图对对比度进行调整的方法。 </a:t>
            </a:r>
            <a:endParaRPr kumimoji="0" lang="zh-CN" altLang="en-US" sz="1200" b="1"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1"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这种方法通常用来增加许多图像的局部对比度，尤其是当图像的有用数据的对比度相当接近的时候。通过这种方法，亮度可以更好地在直方图上分布。这样就可以用于增强局部的对比度而不影响整体的对比度，直方图均衡化通过有效地扩展常用的亮度来实现这种功能。 </a:t>
            </a:r>
            <a:endPar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这种方法对于背景和前景都太亮或者太暗的图像非常有用，这种方法尤其是可以带来</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X</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光图像中更好的骨骼结构显示以及</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hlinkClick r:id="rId4" action="ppaction://hlinkfile"/>
              </a:rPr>
              <a:t>曝光过度</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或者曝光不足照片中更好的细节。这种方法的一个主要优势是它是一个相当直观的技术并且是可逆操作，如果已知均衡化函数，那么就可以恢复原始的直方图，并且计算量也不大。这种方法的一个缺点是它对处理的数据不加选择，它可能会增加背景杂讯的对比度并且降低有用信号的对比度。 </a:t>
            </a:r>
            <a:endPar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直方图均衡化的基本思想是把原始图的直方图变换为均匀分布的形式，这样就增加了象素灰度值的动态范围从而可达到增强图像整体对比度的效果。设原始图像在</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(x</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y)</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处的灰度为</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f</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，而改变后的图像为</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g</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，则对图像增强的方法可表述为将在</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(x</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y)</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处的灰度</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f</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映射为</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g</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。在灰度直方图均衡化处理中对图像的映射函数可定义为</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:g = EQ (f)</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，这个映射函数</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EQ(f)</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必须满足两个条件</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其中</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L</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为图像的灰度级数</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(1)EQ(f)</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在</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0≤f≤L-1</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范围内是一个单值单增函数。这是为了保证增强处理没有打乱原始图像的灰度排列次序，原图各灰度级在变换后仍保持从黑到白</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或从白到黑</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的排列。 </a:t>
            </a:r>
            <a:endPar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(2)</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对于</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0≤f≤L-1</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有</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0≤g≤L-1</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，这个条件保证了变换前后灰度值动态范围的一致性。 </a:t>
            </a:r>
            <a:endPar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hlinkClick r:id="rId5" action="ppaction://hlinkfile"/>
              </a:rPr>
              <a:t>累积分布函数</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(cumulative distribution function</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CDF)</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即可以满足上述两个条件，并且通过该函数可以完成将原图像</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f</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的分布转换成</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g</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的均匀分布。此时的直方图均衡化映射函数为</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gk</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 EQ(</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fk</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ni</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/n) =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pf</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fi</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endPar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(k=0</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1</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2</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L-1) </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上述求和区间为</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0</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到</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k</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根据该方程可以由源图像的各像素灰度值直接得到直方图均衡化后各像素的灰度值。在实际处理变换时，一般先对原始图像的灰度情况进行统计分析，并计算出原始直方图分布，然后根据计算出的累计直方图分布求出</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fk</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到</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gk</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的灰度映射关系。在重复上述步骤得到源图像所有灰度级到目标图像灰度级的映射关系后，按照这个映射关系对源图像各点像素进行灰度转换，即可完成对源图的直方图均衡化。 </a:t>
            </a:r>
            <a:endPar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程序： </a:t>
            </a:r>
            <a:endPar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锁定</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DIB</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并返回指向</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DIB</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的指针 </a:t>
            </a:r>
            <a:endPar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LPSTR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lpDIB</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 (LPSTR)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GlobalLock</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((HGLOBAL)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hDIB</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找到</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DIB</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图像象素起始位置并返回指向</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DIB</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象素指针 </a:t>
            </a:r>
            <a:endPar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LPSTR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lpDIBBits</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m_clsDIB.FindDIBBits</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lpDIB</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获取</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DIB</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的宽度 </a:t>
            </a:r>
            <a:endPar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LONG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lWidth</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m_clsDIB.DIBWidth</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lpDIB</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获取</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DIB</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的高度 </a:t>
            </a:r>
            <a:endPar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LONG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lHeight</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m_clsDIB.DIBHeight</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lpDIB</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for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i</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 0;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i</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&lt;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lHeight</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i</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 // </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对各像素进行灰度转换 </a:t>
            </a:r>
            <a:endPar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for (j = 0; j &lt;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lWidth</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 3; j ++) </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对各像素进行灰度统计 </a:t>
            </a:r>
            <a:endPar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unsigned char R = *((unsigned char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lpDIBBits</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lWidth</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 3 *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i</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 j); </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nNs_R</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[R]++; j++; </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unsigned char G = *((unsigned char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lpDIBBits</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lWidth</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 3 *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i</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 j); </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nNs_G</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[G]++; j++; </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unsigned char B = *((unsigned char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lpDIBBits</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lWidth</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 3 *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i</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 j); </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nNs_B</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[B]++; </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for(</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i</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=0;i&lt;256;i++) // </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计算灰度分布密度 </a:t>
            </a:r>
            <a:endPar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fPs_R</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i</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nNs_R</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i</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lHeight</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lWidth</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 1.0f); </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fPs_G</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i</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nNs_G</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i</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lHeight</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lWidth</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 1.0f); </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fPs_B</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i</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nNs_B</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i</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lHeight</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lWidth</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 1.0f); </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for(</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i</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 0;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i</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&lt; 256;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i</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计算累计直方图分布 </a:t>
            </a:r>
            <a:endPar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if(</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i</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 0) </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temp_r</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[0] =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fPs_R</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[0]; </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temp_g</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[0] =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fPs_G</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[0]; </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temp_b</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[0] =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fPs_B</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[0]; </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else </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temp_r</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i</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temp_r</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[i-1] +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fPs_R</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i</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temp_g</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i</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temp_g</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[i-1] +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fPs_G</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i</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temp_b</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i</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temp_b</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[i-1] +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fPs_B</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i</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累计分布取整，</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nNs_R</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nNs_G</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nNs_B</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保存有计算出来的灰度映射关系 </a:t>
            </a:r>
            <a:endPar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nNs_R</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i</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int</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)(255.0f *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temp_r</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i</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+ 0.5f); </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nNs_G</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i</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int</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)(255.0f *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temp_g</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i</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+ 0.5f); </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nNs_B</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i</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int</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)(255.0f *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temp_b</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i</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+ 0.5f); </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for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i</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 0;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i</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&lt;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lHeight</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i</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 </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for (j = 0; j &lt;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lWidth</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 3; j ++) </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对</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R</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分量进行灰度映射（均衡化） </a:t>
            </a:r>
            <a:endPar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unsigned char R = *((unsigned char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lpDIBBits</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lWidth</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 3 *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i</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 j); </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((unsigned char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lpDIBBits</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lWidth</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 3 *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i</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 j) =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nNs_R</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[R]; </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j++; </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对</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G</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分量进行灰度映射（均衡化） </a:t>
            </a:r>
            <a:endPar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unsigned char G = *((unsigned char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lpDIBBits</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lWidth</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 3 *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i</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 j); </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((unsigned char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lpDIBBits</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lWidth</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 3 *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i</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 j) =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nNs_G</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[G]; </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j++; </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对</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B</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分量进行灰度映射（均衡化） </a:t>
            </a:r>
            <a:endPar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unsigned char B = *((unsigned char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lpDIBBits</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lWidth</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 3 *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i</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 j); </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((unsigned char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lpDIBBits</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lWidth</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 3 *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i</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 j) =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nNs_B</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[B]; </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1683"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b="0" dirty="0">
                <a:latin typeface="Arial" panose="020B0604020202020204" pitchFamily="34" charset="0"/>
              </a:rPr>
            </a:fld>
            <a:endParaRPr lang="en-US" altLang="zh-CN" sz="1200" b="0" dirty="0">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7" name="幻灯片图像占位符 1"/>
          <p:cNvSpPr>
            <a:spLocks noGrp="1" noRot="1" noChangeAspect="1" noTextEdit="1"/>
          </p:cNvSpPr>
          <p:nvPr>
            <p:ph type="sldImg"/>
          </p:nvPr>
        </p:nvSpPr>
        <p:spPr/>
      </p:sp>
      <p:sp>
        <p:nvSpPr>
          <p:cNvPr id="75778" name="备注占位符 2"/>
          <p:cNvSpPr>
            <a:spLocks noGrp="1"/>
          </p:cNvSpPr>
          <p:nvPr>
            <p:ph type="body"/>
          </p:nvPr>
        </p:nvSpPr>
        <p:spPr/>
        <p:txBody>
          <a:bodyPr wrap="square" lIns="91440" tIns="45720" rIns="91440" bIns="45720" anchor="t" anchorCtr="0"/>
          <a:p>
            <a:pPr lvl="0"/>
            <a:endParaRPr lang="zh-CN" altLang="en-US" dirty="0"/>
          </a:p>
        </p:txBody>
      </p:sp>
      <p:sp>
        <p:nvSpPr>
          <p:cNvPr id="75779"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b="0" dirty="0">
                <a:latin typeface="Arial" panose="020B0604020202020204" pitchFamily="34" charset="0"/>
              </a:rPr>
            </a:fld>
            <a:endParaRPr lang="en-US" altLang="zh-CN" sz="1200" b="0" dirty="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37931725" indent="-37474525">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28862169-FAB1-4B09-80E4-4D19575FF156}" type="slidenum">
              <a:rPr lang="en-US" altLang="zh-CN" smtClean="0">
                <a:ea typeface="MS PGothic" panose="020B0600070205080204" pitchFamily="-110" charset="-128"/>
              </a:rPr>
            </a:fld>
            <a:endParaRPr lang="en-US" altLang="zh-CN" smtClean="0">
              <a:ea typeface="MS PGothic" panose="020B0600070205080204" pitchFamily="-110" charset="-128"/>
            </a:endParaRPr>
          </a:p>
        </p:txBody>
      </p:sp>
      <p:sp>
        <p:nvSpPr>
          <p:cNvPr id="101379" name="Rectangle 2"/>
          <p:cNvSpPr>
            <a:spLocks noGrp="1" noRot="1" noChangeAspect="1" noChangeArrowheads="1" noTextEdit="1"/>
          </p:cNvSpPr>
          <p:nvPr>
            <p:ph type="sldImg"/>
          </p:nvPr>
        </p:nvSpPr>
        <p:spPr/>
      </p:sp>
      <p:sp>
        <p:nvSpPr>
          <p:cNvPr id="1013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latin typeface="Arial" panose="020B0604020202020204" pitchFamily="34" charset="0"/>
                <a:ea typeface="MS PGothic" panose="020B0600070205080204" pitchFamily="-110" charset="-128"/>
              </a:rPr>
              <a:t>数字图像处理技术最常用的用途之一：</a:t>
            </a:r>
            <a:endParaRPr lang="en-US" altLang="zh-CN" smtClean="0">
              <a:latin typeface="Arial" panose="020B0604020202020204" pitchFamily="34" charset="0"/>
              <a:ea typeface="MS PGothic" panose="020B0600070205080204" pitchFamily="-110" charset="-128"/>
            </a:endParaRPr>
          </a:p>
          <a:p>
            <a:pPr eaLnBrk="1" hangingPunct="1"/>
            <a:endParaRPr lang="en-US" altLang="zh-CN" smtClean="0">
              <a:latin typeface="Arial" panose="020B0604020202020204" pitchFamily="34" charset="0"/>
              <a:ea typeface="MS PGothic" panose="020B0600070205080204" pitchFamily="-110" charset="-128"/>
            </a:endParaRPr>
          </a:p>
          <a:p>
            <a:pPr eaLnBrk="1" hangingPunct="1"/>
            <a:r>
              <a:rPr lang="zh-CN" altLang="en-US" smtClean="0">
                <a:latin typeface="Arial" panose="020B0604020202020204" pitchFamily="34" charset="0"/>
                <a:ea typeface="MS PGothic" panose="020B0600070205080204" pitchFamily="-110" charset="-128"/>
              </a:rPr>
              <a:t>提高质量、消除噪音等。</a:t>
            </a:r>
            <a:endParaRPr lang="zh-CN" altLang="en-US" smtClean="0">
              <a:latin typeface="Arial" panose="020B0604020202020204" pitchFamily="34" charset="0"/>
              <a:ea typeface="MS PGothic" panose="020B0600070205080204" pitchFamily="-110" charset="-128"/>
            </a:endParaRPr>
          </a:p>
          <a:p>
            <a:pPr eaLnBrk="1" hangingPunct="1"/>
            <a:endParaRPr lang="en-GB" altLang="zh-CN" smtClean="0">
              <a:latin typeface="Arial" panose="020B0604020202020204" pitchFamily="34" charset="0"/>
              <a:ea typeface="MS PGothic" panose="020B0600070205080204" pitchFamily="-110" charset="-128"/>
            </a:endParaRPr>
          </a:p>
          <a:p>
            <a:pPr eaLnBrk="1" hangingPunct="1"/>
            <a:r>
              <a:rPr lang="zh-CN" altLang="en-US" smtClean="0">
                <a:latin typeface="Arial" panose="020B0604020202020204" pitchFamily="34" charset="0"/>
                <a:ea typeface="MS PGothic" panose="020B0600070205080204" pitchFamily="-110" charset="-128"/>
              </a:rPr>
              <a:t>用</a:t>
            </a:r>
            <a:r>
              <a:rPr lang="en-US" altLang="zh-CN" smtClean="0">
                <a:latin typeface="Arial" panose="020B0604020202020204" pitchFamily="34" charset="0"/>
                <a:ea typeface="MS PGothic" panose="020B0600070205080204" pitchFamily="-110" charset="-128"/>
              </a:rPr>
              <a:t>log()</a:t>
            </a:r>
            <a:r>
              <a:rPr lang="zh-CN" altLang="en-US" smtClean="0">
                <a:latin typeface="Arial" panose="020B0604020202020204" pitchFamily="34" charset="0"/>
                <a:ea typeface="MS PGothic" panose="020B0600070205080204" pitchFamily="-110" charset="-128"/>
              </a:rPr>
              <a:t>对数函数处理</a:t>
            </a:r>
            <a:r>
              <a:rPr lang="zh-CN" altLang="en-US" smtClean="0">
                <a:latin typeface="Arial" panose="020B0604020202020204" pitchFamily="34" charset="0"/>
                <a:ea typeface="MS PGothic" panose="020B0600070205080204" pitchFamily="-110" charset="-128"/>
              </a:rPr>
              <a:t>胸片</a:t>
            </a:r>
            <a:endParaRPr lang="zh-CN" altLang="en-US" smtClean="0">
              <a:latin typeface="Arial" panose="020B0604020202020204" pitchFamily="34" charset="0"/>
              <a:ea typeface="MS PGothic" panose="020B0600070205080204" pitchFamily="-110" charset="-128"/>
            </a:endParaRPr>
          </a:p>
          <a:p>
            <a:pPr eaLnBrk="1" hangingPunct="1"/>
            <a:r>
              <a:rPr lang="zh-CN" altLang="en-US" smtClean="0">
                <a:latin typeface="Arial" panose="020B0604020202020204" pitchFamily="34" charset="0"/>
                <a:ea typeface="MS PGothic" panose="020B0600070205080204" pitchFamily="-110" charset="-128"/>
              </a:rPr>
              <a:t>用</a:t>
            </a:r>
            <a:r>
              <a:rPr lang="en-US" altLang="zh-CN" smtClean="0">
                <a:latin typeface="Arial" panose="020B0604020202020204" pitchFamily="34" charset="0"/>
                <a:ea typeface="MS PGothic" panose="020B0600070205080204" pitchFamily="-110" charset="-128"/>
              </a:rPr>
              <a:t> </a:t>
            </a:r>
            <a:r>
              <a:rPr lang="zh-CN" altLang="en-US" smtClean="0">
                <a:latin typeface="Arial" panose="020B0604020202020204" pitchFamily="34" charset="0"/>
                <a:ea typeface="MS PGothic" panose="020B0600070205080204" pitchFamily="-110" charset="-128"/>
              </a:rPr>
              <a:t>伽马变换处理航空图片，</a:t>
            </a:r>
            <a:r>
              <a:rPr lang="en-US" altLang="zh-CN" smtClean="0">
                <a:latin typeface="Arial" panose="020B0604020202020204" pitchFamily="34" charset="0"/>
                <a:ea typeface="MS PGothic" panose="020B0600070205080204" pitchFamily="-110" charset="-128"/>
              </a:rPr>
              <a:t>r=2.5</a:t>
            </a:r>
            <a:endParaRPr lang="en-US" altLang="zh-CN" smtClean="0">
              <a:latin typeface="Arial" panose="020B0604020202020204" pitchFamily="34" charset="0"/>
              <a:ea typeface="MS PGothic" panose="020B0600070205080204" pitchFamily="-110" charset="-128"/>
            </a:endParaRPr>
          </a:p>
          <a:p>
            <a:pPr eaLnBrk="1" hangingPunct="1"/>
            <a:endParaRPr lang="en-US" altLang="zh-CN" smtClean="0">
              <a:latin typeface="Arial" panose="020B0604020202020204" pitchFamily="34" charset="0"/>
              <a:ea typeface="MS PGothic" panose="020B0600070205080204" pitchFamily="-110"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3" name="Rectangle 7"/>
          <p:cNvSpPr txBox="1">
            <a:spLocks noGrp="1"/>
          </p:cNvSpPr>
          <p:nvPr>
            <p:ph type="sldNum" sz="quarter"/>
          </p:nvPr>
        </p:nvSpPr>
        <p:spPr>
          <a:xfrm>
            <a:off x="5180013" y="6513513"/>
            <a:ext cx="3962400" cy="3429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b="0" dirty="0">
                <a:latin typeface="Arial" panose="020B0604020202020204" pitchFamily="34" charset="0"/>
              </a:rPr>
            </a:fld>
            <a:endParaRPr lang="en-US" altLang="zh-CN" sz="1200" b="0" dirty="0">
              <a:latin typeface="Arial" panose="020B0604020202020204" pitchFamily="34" charset="0"/>
            </a:endParaRPr>
          </a:p>
        </p:txBody>
      </p:sp>
      <p:sp>
        <p:nvSpPr>
          <p:cNvPr id="79874" name="Rectangle 2"/>
          <p:cNvSpPr>
            <a:spLocks noRot="1" noTextEdit="1"/>
          </p:cNvSpPr>
          <p:nvPr>
            <p:ph type="sldImg"/>
          </p:nvPr>
        </p:nvSpPr>
        <p:spPr/>
      </p:sp>
      <p:sp>
        <p:nvSpPr>
          <p:cNvPr id="79875" name="Rectangle 3"/>
          <p:cNvSpPr>
            <a:spLocks noGrp="1"/>
          </p:cNvSpPr>
          <p:nvPr>
            <p:ph type="body"/>
          </p:nvPr>
        </p:nvSpPr>
        <p:spPr/>
        <p:txBody>
          <a:bodyPr wrap="square" lIns="91440" tIns="45720" rIns="91440" bIns="45720" anchor="t" anchorCtr="0"/>
          <a:p>
            <a:pPr lvl="0" eaLnBrk="1" hangingPunct="1"/>
            <a:r>
              <a:rPr lang="en-GB" altLang="zh-CN" dirty="0"/>
              <a:t>图像及其直方图的选择</a:t>
            </a:r>
            <a:endParaRPr lang="en-GB" altLang="zh-CN" dirty="0"/>
          </a:p>
          <a:p>
            <a:pPr lvl="0" eaLnBrk="1" hangingPunct="1"/>
            <a:r>
              <a:rPr lang="en-GB" altLang="zh-CN" dirty="0"/>
              <a:t>注意图像和它们的直方图之间的关系</a:t>
            </a:r>
            <a:endParaRPr lang="en-GB" altLang="zh-CN" dirty="0"/>
          </a:p>
          <a:p>
            <a:pPr lvl="0" eaLnBrk="1" hangingPunct="1"/>
            <a:r>
              <a:rPr lang="en-GB" altLang="zh-CN" dirty="0"/>
              <a:t>请注意，高对比度图像具有最均匀间隔的直方图</a:t>
            </a:r>
            <a:r>
              <a:rPr lang="zh-CN" altLang="en-GB" dirty="0"/>
              <a:t>（</a:t>
            </a:r>
            <a:r>
              <a:rPr lang="zh-CN" altLang="en-GB" dirty="0"/>
              <a:t>有道）</a:t>
            </a:r>
            <a:endParaRPr lang="zh-CN" altLang="en-GB" dirty="0"/>
          </a:p>
          <a:p>
            <a:pPr lvl="0" eaLnBrk="1" hangingPunct="1"/>
            <a:endParaRPr lang="zh-CN" altLang="en-GB" dirty="0"/>
          </a:p>
          <a:p>
            <a:pPr lvl="0" eaLnBrk="1" hangingPunct="1"/>
            <a:r>
              <a:rPr lang="zh-CN" altLang="en-GB" dirty="0"/>
              <a:t>图像及其直方图的选择</a:t>
            </a:r>
            <a:endParaRPr lang="zh-CN" altLang="en-GB" dirty="0"/>
          </a:p>
          <a:p>
            <a:pPr lvl="0" eaLnBrk="1" hangingPunct="1"/>
            <a:r>
              <a:rPr lang="zh-CN" altLang="en-GB" dirty="0"/>
              <a:t>注意图像和直方图之间的关系</a:t>
            </a:r>
            <a:endParaRPr lang="zh-CN" altLang="en-GB" dirty="0"/>
          </a:p>
          <a:p>
            <a:pPr lvl="0" eaLnBrk="1" hangingPunct="1"/>
            <a:r>
              <a:rPr lang="zh-CN" altLang="en-GB" dirty="0"/>
              <a:t>请注意，高对比度图像具有最均匀分布的直方图（</a:t>
            </a:r>
            <a:r>
              <a:rPr lang="zh-CN" altLang="en-GB" dirty="0"/>
              <a:t>百度）</a:t>
            </a:r>
            <a:endParaRPr lang="zh-CN" altLang="en-GB" dirty="0"/>
          </a:p>
          <a:p>
            <a:pPr lvl="0" eaLnBrk="1" hangingPunct="1"/>
            <a:endParaRPr lang="zh-CN" altLang="en-GB" dirty="0"/>
          </a:p>
          <a:p>
            <a:pPr lvl="0" eaLnBrk="1" hangingPunct="1"/>
            <a:r>
              <a:rPr lang="zh-CN" altLang="en-GB" dirty="0"/>
              <a:t>图像及其直方图的选择</a:t>
            </a:r>
            <a:endParaRPr lang="zh-CN" altLang="en-GB" dirty="0"/>
          </a:p>
          <a:p>
            <a:pPr lvl="0" eaLnBrk="1" hangingPunct="1"/>
            <a:r>
              <a:rPr lang="zh-CN" altLang="en-GB" dirty="0"/>
              <a:t>注意图像及其直方图之间的关系</a:t>
            </a:r>
            <a:endParaRPr lang="zh-CN" altLang="en-GB" dirty="0"/>
          </a:p>
          <a:p>
            <a:pPr lvl="0" eaLnBrk="1" hangingPunct="1"/>
            <a:r>
              <a:rPr lang="zh-CN" altLang="en-GB" dirty="0"/>
              <a:t>请注意，高对比度图像的直方图间隔最均匀 （</a:t>
            </a:r>
            <a:r>
              <a:rPr lang="zh-CN" altLang="en-GB" dirty="0"/>
              <a:t>谷歌）</a:t>
            </a:r>
            <a:endParaRPr lang="zh-CN" altLang="en-GB"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1" name="Rectangle 7"/>
          <p:cNvSpPr txBox="1">
            <a:spLocks noGrp="1"/>
          </p:cNvSpPr>
          <p:nvPr>
            <p:ph type="sldNum" sz="quarter"/>
          </p:nvPr>
        </p:nvSpPr>
        <p:spPr>
          <a:xfrm>
            <a:off x="5180013" y="6513513"/>
            <a:ext cx="3962400" cy="3429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b="0" dirty="0">
                <a:latin typeface="Arial" panose="020B0604020202020204" pitchFamily="34" charset="0"/>
              </a:rPr>
            </a:fld>
            <a:endParaRPr lang="en-US" altLang="zh-CN" sz="1200" b="0" dirty="0">
              <a:latin typeface="Arial" panose="020B0604020202020204" pitchFamily="34" charset="0"/>
            </a:endParaRPr>
          </a:p>
        </p:txBody>
      </p:sp>
      <p:sp>
        <p:nvSpPr>
          <p:cNvPr id="81922" name="Rectangle 2"/>
          <p:cNvSpPr>
            <a:spLocks noRot="1" noTextEdit="1"/>
          </p:cNvSpPr>
          <p:nvPr>
            <p:ph type="sldImg"/>
          </p:nvPr>
        </p:nvSpPr>
        <p:spPr/>
      </p:sp>
      <p:sp>
        <p:nvSpPr>
          <p:cNvPr id="81923" name="Rectangle 3"/>
          <p:cNvSpPr>
            <a:spLocks noGrp="1"/>
          </p:cNvSpPr>
          <p:nvPr>
            <p:ph type="body"/>
          </p:nvPr>
        </p:nvSpPr>
        <p:spPr/>
        <p:txBody>
          <a:bodyPr wrap="square" lIns="91440" tIns="45720" rIns="91440" bIns="45720" anchor="t" anchorCtr="0"/>
          <a:p>
            <a:pPr lvl="0" eaLnBrk="1" hangingPunct="1"/>
            <a:r>
              <a:rPr lang="en-IE" altLang="zh-CN" dirty="0"/>
              <a:t>Equalisation Transformation Function</a:t>
            </a:r>
            <a:r>
              <a:rPr lang="zh-CN" altLang="en-IE" dirty="0"/>
              <a:t>：平衡变换函数（</a:t>
            </a:r>
            <a:r>
              <a:rPr lang="zh-CN" altLang="en-IE" dirty="0"/>
              <a:t>有道）</a:t>
            </a:r>
            <a:endParaRPr lang="zh-CN" altLang="en-IE" dirty="0"/>
          </a:p>
          <a:p>
            <a:pPr lvl="0" eaLnBrk="1" hangingPunct="1"/>
            <a:r>
              <a:rPr lang="en-IE" altLang="zh-CN" dirty="0">
                <a:sym typeface="宋体" panose="02010600030101010101" pitchFamily="2" charset="-122"/>
              </a:rPr>
              <a:t>Equalisation Transformation Function</a:t>
            </a:r>
            <a:r>
              <a:rPr lang="zh-CN" altLang="en-IE" dirty="0">
                <a:sym typeface="宋体" panose="02010600030101010101" pitchFamily="2" charset="-122"/>
              </a:rPr>
              <a:t>：均衡变换函数（</a:t>
            </a:r>
            <a:r>
              <a:rPr lang="zh-CN" altLang="en-IE" dirty="0">
                <a:sym typeface="宋体" panose="02010600030101010101" pitchFamily="2" charset="-122"/>
              </a:rPr>
              <a:t>百度）</a:t>
            </a:r>
            <a:endParaRPr lang="zh-CN" altLang="en-IE" dirty="0">
              <a:sym typeface="宋体" panose="02010600030101010101" pitchFamily="2" charset="-122"/>
            </a:endParaRPr>
          </a:p>
          <a:p>
            <a:pPr lvl="0" eaLnBrk="1" hangingPunct="1"/>
            <a:r>
              <a:rPr lang="en-IE" altLang="zh-CN" dirty="0">
                <a:sym typeface="宋体" panose="02010600030101010101" pitchFamily="2" charset="-122"/>
              </a:rPr>
              <a:t>Equalisation Transformation Function</a:t>
            </a:r>
            <a:r>
              <a:rPr lang="zh-CN" altLang="en-IE" dirty="0">
                <a:sym typeface="宋体" panose="02010600030101010101" pitchFamily="2" charset="-122"/>
              </a:rPr>
              <a:t>：均衡变换函数（</a:t>
            </a:r>
            <a:r>
              <a:rPr lang="zh-CN" altLang="en-IE" dirty="0">
                <a:sym typeface="宋体" panose="02010600030101010101" pitchFamily="2" charset="-122"/>
              </a:rPr>
              <a:t>谷歌）</a:t>
            </a:r>
            <a:endParaRPr lang="zh-CN" altLang="en-IE" dirty="0">
              <a:sym typeface="宋体" panose="02010600030101010101" pitchFamily="2" charset="-122"/>
            </a:endParaRPr>
          </a:p>
          <a:p>
            <a:pPr lvl="0" eaLnBrk="1" hangingPunct="1"/>
            <a:endParaRPr lang="zh-CN" altLang="en-IE" dirty="0">
              <a:sym typeface="宋体" panose="02010600030101010101" pitchFamily="2" charset="-122"/>
            </a:endParaRPr>
          </a:p>
          <a:p>
            <a:pPr lvl="0" eaLnBrk="1" hangingPunct="1"/>
            <a:endParaRPr lang="zh-CN" altLang="en-IE" dirty="0"/>
          </a:p>
          <a:p>
            <a:pPr lvl="0" eaLnBrk="1" hangingPunct="1"/>
            <a:endParaRPr lang="en-GB" altLang="zh-CN"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3969" name="Rectangle 7"/>
          <p:cNvSpPr txBox="1">
            <a:spLocks noGrp="1"/>
          </p:cNvSpPr>
          <p:nvPr>
            <p:ph type="sldNum" sz="quarter"/>
          </p:nvPr>
        </p:nvSpPr>
        <p:spPr>
          <a:xfrm>
            <a:off x="5180013" y="6513513"/>
            <a:ext cx="3962400" cy="3429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b="0" dirty="0">
                <a:latin typeface="Arial" panose="020B0604020202020204" pitchFamily="34" charset="0"/>
              </a:rPr>
            </a:fld>
            <a:endParaRPr lang="en-US" altLang="zh-CN" sz="1200" b="0" dirty="0">
              <a:latin typeface="Arial" panose="020B0604020202020204" pitchFamily="34" charset="0"/>
            </a:endParaRPr>
          </a:p>
        </p:txBody>
      </p:sp>
      <p:sp>
        <p:nvSpPr>
          <p:cNvPr id="83970" name="Rectangle 2"/>
          <p:cNvSpPr>
            <a:spLocks noRot="1" noTextEdit="1"/>
          </p:cNvSpPr>
          <p:nvPr>
            <p:ph type="sldImg"/>
          </p:nvPr>
        </p:nvSpPr>
        <p:spPr/>
      </p:sp>
      <p:sp>
        <p:nvSpPr>
          <p:cNvPr id="83971" name="Rectangle 3"/>
          <p:cNvSpPr>
            <a:spLocks noGrp="1"/>
          </p:cNvSpPr>
          <p:nvPr>
            <p:ph type="body"/>
          </p:nvPr>
        </p:nvSpPr>
        <p:spPr/>
        <p:txBody>
          <a:bodyPr wrap="square" lIns="91440" tIns="45720" rIns="91440" bIns="45720" anchor="t" anchorCtr="0"/>
          <a:p>
            <a:pPr lvl="0" eaLnBrk="1" hangingPunct="1"/>
            <a:endParaRPr lang="en-GB" altLang="zh-CN"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7" name="Rectangle 7"/>
          <p:cNvSpPr txBox="1">
            <a:spLocks noGrp="1"/>
          </p:cNvSpPr>
          <p:nvPr>
            <p:ph type="sldNum" sz="quarter"/>
          </p:nvPr>
        </p:nvSpPr>
        <p:spPr>
          <a:xfrm>
            <a:off x="5180013" y="6513513"/>
            <a:ext cx="3962400" cy="3429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b="0" dirty="0">
                <a:latin typeface="Arial" panose="020B0604020202020204" pitchFamily="34" charset="0"/>
              </a:rPr>
            </a:fld>
            <a:endParaRPr lang="en-US" altLang="zh-CN" sz="1200" b="0" dirty="0">
              <a:latin typeface="Arial" panose="020B0604020202020204" pitchFamily="34" charset="0"/>
            </a:endParaRPr>
          </a:p>
        </p:txBody>
      </p:sp>
      <p:sp>
        <p:nvSpPr>
          <p:cNvPr id="86018" name="Rectangle 2"/>
          <p:cNvSpPr>
            <a:spLocks noRot="1" noTextEdit="1"/>
          </p:cNvSpPr>
          <p:nvPr>
            <p:ph type="sldImg"/>
          </p:nvPr>
        </p:nvSpPr>
        <p:spPr/>
      </p:sp>
      <p:sp>
        <p:nvSpPr>
          <p:cNvPr id="86019" name="Rectangle 3"/>
          <p:cNvSpPr>
            <a:spLocks noGrp="1"/>
          </p:cNvSpPr>
          <p:nvPr>
            <p:ph type="body"/>
          </p:nvPr>
        </p:nvSpPr>
        <p:spPr/>
        <p:txBody>
          <a:bodyPr wrap="square" lIns="91440" tIns="45720" rIns="91440" bIns="45720" anchor="t" anchorCtr="0"/>
          <a:p>
            <a:pPr lvl="0" eaLnBrk="1" hangingPunct="1"/>
            <a:endParaRPr lang="en-GB" altLang="zh-C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5" name="Rectangle 7"/>
          <p:cNvSpPr txBox="1">
            <a:spLocks noGrp="1"/>
          </p:cNvSpPr>
          <p:nvPr>
            <p:ph type="sldNum" sz="quarter"/>
          </p:nvPr>
        </p:nvSpPr>
        <p:spPr>
          <a:xfrm>
            <a:off x="5180013" y="6513513"/>
            <a:ext cx="3962400" cy="3429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b="0" dirty="0">
                <a:latin typeface="Arial" panose="020B0604020202020204" pitchFamily="34" charset="0"/>
              </a:rPr>
            </a:fld>
            <a:endParaRPr lang="en-US" altLang="zh-CN" sz="1200" b="0" dirty="0">
              <a:latin typeface="Arial" panose="020B0604020202020204" pitchFamily="34" charset="0"/>
            </a:endParaRPr>
          </a:p>
        </p:txBody>
      </p:sp>
      <p:sp>
        <p:nvSpPr>
          <p:cNvPr id="88066" name="Rectangle 2"/>
          <p:cNvSpPr>
            <a:spLocks noRot="1" noTextEdit="1"/>
          </p:cNvSpPr>
          <p:nvPr>
            <p:ph type="sldImg"/>
          </p:nvPr>
        </p:nvSpPr>
        <p:spPr/>
      </p:sp>
      <p:sp>
        <p:nvSpPr>
          <p:cNvPr id="88067" name="Rectangle 3"/>
          <p:cNvSpPr>
            <a:spLocks noGrp="1"/>
          </p:cNvSpPr>
          <p:nvPr>
            <p:ph type="body"/>
          </p:nvPr>
        </p:nvSpPr>
        <p:spPr/>
        <p:txBody>
          <a:bodyPr wrap="square" lIns="91440" tIns="45720" rIns="91440" bIns="45720" anchor="t" anchorCtr="0"/>
          <a:p>
            <a:pPr lvl="0" eaLnBrk="1" hangingPunct="1"/>
            <a:endParaRPr lang="en-GB" altLang="zh-CN"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3" name="Rectangle 7"/>
          <p:cNvSpPr txBox="1">
            <a:spLocks noGrp="1"/>
          </p:cNvSpPr>
          <p:nvPr>
            <p:ph type="sldNum" sz="quarter"/>
          </p:nvPr>
        </p:nvSpPr>
        <p:spPr>
          <a:xfrm>
            <a:off x="5180013" y="6513513"/>
            <a:ext cx="3962400" cy="3429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b="0" dirty="0">
                <a:latin typeface="Arial" panose="020B0604020202020204" pitchFamily="34" charset="0"/>
              </a:rPr>
            </a:fld>
            <a:endParaRPr lang="en-US" altLang="zh-CN" sz="1200" b="0" dirty="0">
              <a:latin typeface="Arial" panose="020B0604020202020204" pitchFamily="34" charset="0"/>
            </a:endParaRPr>
          </a:p>
        </p:txBody>
      </p:sp>
      <p:sp>
        <p:nvSpPr>
          <p:cNvPr id="90114" name="Rectangle 2"/>
          <p:cNvSpPr>
            <a:spLocks noRot="1" noTextEdit="1"/>
          </p:cNvSpPr>
          <p:nvPr>
            <p:ph type="sldImg"/>
          </p:nvPr>
        </p:nvSpPr>
        <p:spPr/>
      </p:sp>
      <p:sp>
        <p:nvSpPr>
          <p:cNvPr id="90115" name="Rectangle 3"/>
          <p:cNvSpPr>
            <a:spLocks noGrp="1"/>
          </p:cNvSpPr>
          <p:nvPr>
            <p:ph type="body"/>
          </p:nvPr>
        </p:nvSpPr>
        <p:spPr/>
        <p:txBody>
          <a:bodyPr wrap="square" lIns="91440" tIns="45720" rIns="91440" bIns="45720" anchor="t" anchorCtr="0"/>
          <a:p>
            <a:pPr lvl="0" eaLnBrk="1" hangingPunct="1"/>
            <a:r>
              <a:rPr lang="en-GB" altLang="zh-CN" dirty="0"/>
              <a:t>The functions used to equalise the images in the previous example </a:t>
            </a:r>
            <a:r>
              <a:rPr lang="zh-CN" altLang="en-GB" dirty="0"/>
              <a:t>：在前面的例子中用于均衡图像的函数（</a:t>
            </a:r>
            <a:r>
              <a:rPr lang="zh-CN" altLang="en-GB" dirty="0"/>
              <a:t>有道）</a:t>
            </a:r>
            <a:endParaRPr lang="zh-CN" altLang="en-GB"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5" name="幻灯片图像占位符 1"/>
          <p:cNvSpPr>
            <a:spLocks noGrp="1" noRot="1" noChangeAspect="1" noTextEdit="1"/>
          </p:cNvSpPr>
          <p:nvPr>
            <p:ph type="sldImg"/>
          </p:nvPr>
        </p:nvSpPr>
        <p:spPr/>
      </p:sp>
      <p:sp>
        <p:nvSpPr>
          <p:cNvPr id="98306" name="备注占位符 2"/>
          <p:cNvSpPr>
            <a:spLocks noGrp="1"/>
          </p:cNvSpPr>
          <p:nvPr>
            <p:ph type="body"/>
          </p:nvPr>
        </p:nvSpPr>
        <p:spPr/>
        <p:txBody>
          <a:bodyPr wrap="square" lIns="91440" tIns="45720" rIns="91440" bIns="45720" anchor="t" anchorCtr="0"/>
          <a:p>
            <a:pPr lvl="0"/>
            <a:r>
              <a:rPr lang="zh-CN" altLang="en-US" dirty="0"/>
              <a:t>伽马变换，</a:t>
            </a:r>
            <a:r>
              <a:rPr lang="en-US" altLang="zh-CN" dirty="0"/>
              <a:t>g = 3 0 . , 4.0, and 5.0  </a:t>
            </a:r>
            <a:r>
              <a:rPr lang="zh-CN" altLang="en-US" dirty="0"/>
              <a:t>暗处更暗，亮处更亮</a:t>
            </a:r>
            <a:endParaRPr lang="zh-CN" altLang="en-US" dirty="0"/>
          </a:p>
        </p:txBody>
      </p:sp>
      <p:sp>
        <p:nvSpPr>
          <p:cNvPr id="98307"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b="0" dirty="0">
                <a:latin typeface="Arial" panose="020B0604020202020204" pitchFamily="34" charset="0"/>
              </a:rPr>
            </a:fld>
            <a:endParaRPr lang="en-US" altLang="zh-CN" sz="1200" b="0" dirty="0">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3" name="Rectangle 7"/>
          <p:cNvSpPr txBox="1">
            <a:spLocks noGrp="1"/>
          </p:cNvSpPr>
          <p:nvPr>
            <p:ph type="sldNum" sz="quarter"/>
          </p:nvPr>
        </p:nvSpPr>
        <p:spPr>
          <a:xfrm>
            <a:off x="5180013" y="6513513"/>
            <a:ext cx="3962400" cy="3429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b="0" dirty="0">
                <a:latin typeface="Arial" panose="020B0604020202020204" pitchFamily="34" charset="0"/>
              </a:rPr>
            </a:fld>
            <a:endParaRPr lang="en-US" altLang="zh-CN" sz="1200" b="0" dirty="0">
              <a:latin typeface="Arial" panose="020B0604020202020204" pitchFamily="34" charset="0"/>
            </a:endParaRPr>
          </a:p>
        </p:txBody>
      </p:sp>
      <p:sp>
        <p:nvSpPr>
          <p:cNvPr id="100354" name="Rectangle 2"/>
          <p:cNvSpPr>
            <a:spLocks noRot="1" noTextEdit="1"/>
          </p:cNvSpPr>
          <p:nvPr>
            <p:ph type="sldImg"/>
          </p:nvPr>
        </p:nvSpPr>
        <p:spPr/>
      </p:sp>
      <p:sp>
        <p:nvSpPr>
          <p:cNvPr id="100355" name="Rectangle 3"/>
          <p:cNvSpPr>
            <a:spLocks noGrp="1"/>
          </p:cNvSpPr>
          <p:nvPr>
            <p:ph type="body"/>
          </p:nvPr>
        </p:nvSpPr>
        <p:spPr/>
        <p:txBody>
          <a:bodyPr wrap="square" lIns="91440" tIns="45720" rIns="91440" bIns="45720" anchor="t" anchorCtr="0"/>
          <a:p>
            <a:pPr lvl="0" eaLnBrk="1" hangingPunct="1"/>
            <a:endParaRPr lang="en-GB" altLang="zh-CN"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1" name="幻灯片图像占位符 1"/>
          <p:cNvSpPr>
            <a:spLocks noGrp="1" noRot="1" noChangeAspect="1" noTextEdit="1"/>
          </p:cNvSpPr>
          <p:nvPr>
            <p:ph type="sldImg"/>
          </p:nvPr>
        </p:nvSpPr>
        <p:spPr/>
      </p:sp>
      <p:sp>
        <p:nvSpPr>
          <p:cNvPr id="3" name="备注占位符 2"/>
          <p:cNvSpPr>
            <a:spLocks noGrp="1"/>
          </p:cNvSpPr>
          <p:nvPr>
            <p:ph type="body" idx="1"/>
          </p:nvPr>
        </p:nvSpPr>
        <p:spPr/>
        <p:txBody>
          <a:bodyPr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分段线性：</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228600" marR="0" lvl="0" indent="-228600" algn="l" defTabSz="914400" rtl="0" eaLnBrk="0" fontAlgn="base" latinLnBrk="0" hangingPunct="0">
              <a:lnSpc>
                <a:spcPct val="100000"/>
              </a:lnSpc>
              <a:spcBef>
                <a:spcPct val="30000"/>
              </a:spcBef>
              <a:spcAft>
                <a:spcPct val="0"/>
              </a:spcAft>
              <a:buClrTx/>
              <a:buSzTx/>
              <a:buFontTx/>
              <a:buAutoNum type="arabicPeriod"/>
              <a:defRPr/>
            </a:pP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0~3/8L  -&gt; 0~1/8L</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228600" marR="0" lvl="0" indent="-228600" algn="l" defTabSz="914400" rtl="0" eaLnBrk="0" fontAlgn="base" latinLnBrk="0" hangingPunct="0">
              <a:lnSpc>
                <a:spcPct val="100000"/>
              </a:lnSpc>
              <a:spcBef>
                <a:spcPct val="30000"/>
              </a:spcBef>
              <a:spcAft>
                <a:spcPct val="0"/>
              </a:spcAft>
              <a:buClrTx/>
              <a:buSzTx/>
              <a:buFontTx/>
              <a:buAutoNum type="arabicPeriod"/>
              <a:defRPr/>
            </a:pP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3/8L~5/8L -&gt; 1/8L~7/8L</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228600" marR="0" lvl="0" indent="-228600" algn="l" defTabSz="914400" rtl="0" eaLnBrk="0" fontAlgn="base" latinLnBrk="0" hangingPunct="0">
              <a:lnSpc>
                <a:spcPct val="100000"/>
              </a:lnSpc>
              <a:spcBef>
                <a:spcPct val="30000"/>
              </a:spcBef>
              <a:spcAft>
                <a:spcPct val="0"/>
              </a:spcAft>
              <a:buClrTx/>
              <a:buSzTx/>
              <a:buFontTx/>
              <a:buAutoNum type="arabicPeriod"/>
              <a:defRPr/>
            </a:pPr>
            <a:r>
              <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5/8L~L-1 -&gt; 7/8L~L-1</a:t>
            </a:r>
            <a:endParaRPr kumimoji="0" lang="zh-CN" altLang="en-US" sz="12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403"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b="0" dirty="0">
                <a:latin typeface="Arial" panose="020B0604020202020204" pitchFamily="34" charset="0"/>
              </a:rPr>
            </a:fld>
            <a:endParaRPr lang="en-US" altLang="zh-CN" sz="1200" b="0" dirty="0">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3" name="Rectangle 7"/>
          <p:cNvSpPr txBox="1">
            <a:spLocks noGrp="1"/>
          </p:cNvSpPr>
          <p:nvPr>
            <p:ph type="sldNum" sz="quarter"/>
          </p:nvPr>
        </p:nvSpPr>
        <p:spPr>
          <a:xfrm>
            <a:off x="5180013" y="6513513"/>
            <a:ext cx="3962400" cy="3429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b="0" dirty="0">
                <a:latin typeface="Arial" panose="020B0604020202020204" pitchFamily="34" charset="0"/>
              </a:rPr>
            </a:fld>
            <a:endParaRPr lang="en-US" altLang="zh-CN" sz="1200" b="0" dirty="0">
              <a:latin typeface="Arial" panose="020B0604020202020204" pitchFamily="34" charset="0"/>
            </a:endParaRPr>
          </a:p>
        </p:txBody>
      </p:sp>
      <p:sp>
        <p:nvSpPr>
          <p:cNvPr id="105474" name="Rectangle 2"/>
          <p:cNvSpPr>
            <a:spLocks noRot="1" noTextEdit="1"/>
          </p:cNvSpPr>
          <p:nvPr>
            <p:ph type="sldImg"/>
          </p:nvPr>
        </p:nvSpPr>
        <p:spPr/>
      </p:sp>
      <p:sp>
        <p:nvSpPr>
          <p:cNvPr id="105475" name="Rectangle 3"/>
          <p:cNvSpPr>
            <a:spLocks noGrp="1"/>
          </p:cNvSpPr>
          <p:nvPr>
            <p:ph type="body"/>
          </p:nvPr>
        </p:nvSpPr>
        <p:spPr/>
        <p:txBody>
          <a:bodyPr wrap="square" lIns="91440" tIns="45720" rIns="91440" bIns="45720" anchor="t" anchorCtr="0"/>
          <a:p>
            <a:pPr lvl="0" eaLnBrk="1" hangingPunct="1"/>
            <a:endParaRPr lang="en-GB"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37931725" indent="-37474525">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4DD7118-87DB-41F8-83BD-6158FBB9CE69}" type="slidenum">
              <a:rPr lang="en-US" altLang="zh-CN" smtClean="0">
                <a:ea typeface="MS PGothic" panose="020B0600070205080204" pitchFamily="-110" charset="-128"/>
              </a:rPr>
            </a:fld>
            <a:endParaRPr lang="en-US" altLang="zh-CN" smtClean="0">
              <a:ea typeface="MS PGothic" panose="020B0600070205080204" pitchFamily="-110" charset="-128"/>
            </a:endParaRPr>
          </a:p>
        </p:txBody>
      </p:sp>
      <p:sp>
        <p:nvSpPr>
          <p:cNvPr id="125955" name="Rectangle 2"/>
          <p:cNvSpPr>
            <a:spLocks noGrp="1" noRot="1" noChangeAspect="1" noChangeArrowheads="1" noTextEdit="1"/>
          </p:cNvSpPr>
          <p:nvPr>
            <p:ph type="sldImg"/>
          </p:nvPr>
        </p:nvSpPr>
        <p:spPr/>
      </p:sp>
      <p:sp>
        <p:nvSpPr>
          <p:cNvPr id="1259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CN" smtClean="0">
              <a:latin typeface="Arial" panose="020B0604020202020204" pitchFamily="34" charset="0"/>
              <a:ea typeface="MS PGothic" panose="020B0600070205080204" pitchFamily="-110"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21" name="Rectangle 7"/>
          <p:cNvSpPr txBox="1">
            <a:spLocks noGrp="1"/>
          </p:cNvSpPr>
          <p:nvPr>
            <p:ph type="sldNum" sz="quarter"/>
          </p:nvPr>
        </p:nvSpPr>
        <p:spPr>
          <a:xfrm>
            <a:off x="5180013" y="6513513"/>
            <a:ext cx="3962400" cy="3429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b="0" dirty="0">
                <a:latin typeface="Arial" panose="020B0604020202020204" pitchFamily="34" charset="0"/>
              </a:rPr>
            </a:fld>
            <a:endParaRPr lang="en-US" altLang="zh-CN" sz="1200" b="0" dirty="0">
              <a:latin typeface="Arial" panose="020B0604020202020204" pitchFamily="34" charset="0"/>
            </a:endParaRPr>
          </a:p>
        </p:txBody>
      </p:sp>
      <p:sp>
        <p:nvSpPr>
          <p:cNvPr id="107522" name="Rectangle 2"/>
          <p:cNvSpPr>
            <a:spLocks noRot="1" noTextEdit="1"/>
          </p:cNvSpPr>
          <p:nvPr>
            <p:ph type="sldImg"/>
          </p:nvPr>
        </p:nvSpPr>
        <p:spPr/>
      </p:sp>
      <p:sp>
        <p:nvSpPr>
          <p:cNvPr id="107523" name="Rectangle 3"/>
          <p:cNvSpPr>
            <a:spLocks noGrp="1"/>
          </p:cNvSpPr>
          <p:nvPr>
            <p:ph type="body"/>
          </p:nvPr>
        </p:nvSpPr>
        <p:spPr/>
        <p:txBody>
          <a:bodyPr wrap="square" lIns="91440" tIns="45720" rIns="91440" bIns="45720" anchor="t" anchorCtr="0"/>
          <a:p>
            <a:pPr lvl="0" eaLnBrk="1" hangingPunct="1"/>
            <a:endParaRPr lang="en-GB"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Rectangle 7"/>
          <p:cNvSpPr txBox="1">
            <a:spLocks noGrp="1"/>
          </p:cNvSpPr>
          <p:nvPr>
            <p:ph type="sldNum" sz="quarter"/>
          </p:nvPr>
        </p:nvSpPr>
        <p:spPr>
          <a:xfrm>
            <a:off x="5180013" y="6513513"/>
            <a:ext cx="3962400" cy="3429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b="0" dirty="0">
                <a:latin typeface="Arial" panose="020B0604020202020204" pitchFamily="34" charset="0"/>
              </a:rPr>
            </a:fld>
            <a:endParaRPr lang="en-US" altLang="zh-CN" sz="1200" b="0" dirty="0">
              <a:latin typeface="Arial" panose="020B0604020202020204" pitchFamily="34" charset="0"/>
            </a:endParaRPr>
          </a:p>
        </p:txBody>
      </p:sp>
      <p:sp>
        <p:nvSpPr>
          <p:cNvPr id="18434" name="Rectangle 2"/>
          <p:cNvSpPr>
            <a:spLocks noRot="1" noTextEdit="1"/>
          </p:cNvSpPr>
          <p:nvPr>
            <p:ph type="sldImg"/>
          </p:nvPr>
        </p:nvSpPr>
        <p:spPr/>
      </p:sp>
      <p:sp>
        <p:nvSpPr>
          <p:cNvPr id="18435" name="Rectangle 3"/>
          <p:cNvSpPr>
            <a:spLocks noGrp="1"/>
          </p:cNvSpPr>
          <p:nvPr>
            <p:ph type="body"/>
          </p:nvPr>
        </p:nvSpPr>
        <p:spPr/>
        <p:txBody>
          <a:bodyPr wrap="square" lIns="91440" tIns="45720" rIns="91440" bIns="45720" anchor="t" anchorCtr="0"/>
          <a:p>
            <a:pPr lvl="0" eaLnBrk="1" hangingPunct="1"/>
            <a:endParaRPr lang="en-GB"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幻灯片图像占位符 1"/>
          <p:cNvSpPr>
            <a:spLocks noRot="1" noTextEdit="1"/>
          </p:cNvSpPr>
          <p:nvPr>
            <p:ph type="sldImg"/>
          </p:nvPr>
        </p:nvSpPr>
        <p:spPr/>
      </p:sp>
      <p:sp>
        <p:nvSpPr>
          <p:cNvPr id="20482" name="文本占位符 2"/>
          <p:cNvSpPr/>
          <p:nvPr>
            <p:ph type="body"/>
          </p:nvPr>
        </p:nvSpPr>
        <p:spPr/>
        <p:txBody>
          <a:bodyPr wrap="square" lIns="91440" tIns="45720" rIns="91440" bIns="45720" numCol="1" anchor="t" anchorCtr="0" compatLnSpc="1"/>
          <a:p>
            <a:pPr lvl="0" fontAlgn="base"/>
            <a:r>
              <a:rPr lang="en-US" altLang="zh-CN" strike="noStrike" noProof="1"/>
              <a:t>A</a:t>
            </a:r>
            <a:endParaRPr lang="en-US" altLang="zh-CN" strike="noStrike" noProof="1"/>
          </a:p>
          <a:p>
            <a:pPr lvl="0" fontAlgn="base"/>
            <a:r>
              <a:rPr lang="en-US" altLang="zh-CN" strike="noStrike" noProof="1"/>
              <a:t>2019-2020-2</a:t>
            </a:r>
            <a:r>
              <a:rPr lang="zh-CN" altLang="en-US" strike="noStrike" noProof="1" dirty="0">
                <a:latin typeface="黑体" panose="02010609060101010101" pitchFamily="2" charset="-122"/>
                <a:ea typeface="黑体" panose="02010609060101010101" pitchFamily="2" charset="-122"/>
                <a:cs typeface="+mj-cs"/>
                <a:sym typeface="+mn-ea"/>
              </a:rPr>
              <a:t>（</a:t>
            </a:r>
            <a:r>
              <a:rPr lang="en-US" altLang="zh-CN" strike="noStrike" noProof="1" dirty="0">
                <a:latin typeface="黑体" panose="02010609060101010101" pitchFamily="2" charset="-122"/>
                <a:ea typeface="黑体" panose="02010609060101010101" pitchFamily="2" charset="-122"/>
                <a:cs typeface="+mj-cs"/>
                <a:sym typeface="+mn-ea"/>
              </a:rPr>
              <a:t>63</a:t>
            </a:r>
            <a:r>
              <a:rPr lang="zh-CN" altLang="en-US" strike="noStrike" noProof="1" dirty="0">
                <a:latin typeface="黑体" panose="02010609060101010101" pitchFamily="2" charset="-122"/>
                <a:ea typeface="黑体" panose="02010609060101010101" pitchFamily="2" charset="-122"/>
                <a:cs typeface="+mj-cs"/>
                <a:sym typeface="+mn-ea"/>
              </a:rPr>
              <a:t>人参与）</a:t>
            </a:r>
            <a:endParaRPr lang="en-US" altLang="zh-CN" strike="noStrike" noProof="1"/>
          </a:p>
          <a:p>
            <a:pPr marL="287655" indent="-1905" eaLnBrk="1" fontAlgn="base" hangingPunct="1">
              <a:buSzPct val="70000"/>
            </a:pPr>
            <a:r>
              <a:rPr lang="zh-CN" altLang="en-US" strike="noStrike" noProof="1" dirty="0">
                <a:latin typeface="+mn-lt"/>
                <a:ea typeface="+mn-ea"/>
                <a:sym typeface="+mn-ea"/>
              </a:rPr>
              <a:t>图像增强是属于图像处理的第几层次？</a:t>
            </a:r>
            <a:endParaRPr lang="en-US" altLang="zh-CN" strike="noStrike" noProof="1" dirty="0">
              <a:latin typeface="+mn-lt"/>
              <a:ea typeface="+mn-ea"/>
              <a:cs typeface="+mn-cs"/>
            </a:endParaRPr>
          </a:p>
          <a:p>
            <a:pPr marL="287655" indent="-1905" eaLnBrk="1" fontAlgn="base" hangingPunct="1">
              <a:buSzPct val="70000"/>
            </a:pPr>
            <a:endParaRPr lang="zh-CN" altLang="en-US" strike="noStrike" noProof="1" dirty="0">
              <a:latin typeface="+mn-lt"/>
              <a:ea typeface="+mn-ea"/>
              <a:cs typeface="+mn-cs"/>
            </a:endParaRPr>
          </a:p>
          <a:p>
            <a:pPr marL="287655" indent="-1905" eaLnBrk="1" fontAlgn="base" hangingPunct="1">
              <a:buSzPct val="70000"/>
            </a:pPr>
            <a:r>
              <a:rPr lang="en-US" altLang="zh-CN" strike="noStrike" noProof="1" dirty="0">
                <a:latin typeface="+mn-lt"/>
                <a:ea typeface="+mn-ea"/>
                <a:sym typeface="+mn-ea"/>
              </a:rPr>
              <a:t>A. </a:t>
            </a:r>
            <a:r>
              <a:rPr lang="zh-CN" altLang="en-US" strike="noStrike" noProof="1" dirty="0">
                <a:latin typeface="+mn-lt"/>
                <a:ea typeface="+mn-ea"/>
                <a:sym typeface="+mn-ea"/>
              </a:rPr>
              <a:t>层次</a:t>
            </a:r>
            <a:r>
              <a:rPr lang="en-US" altLang="zh-CN" strike="noStrike" noProof="1" dirty="0">
                <a:latin typeface="+mn-lt"/>
                <a:ea typeface="+mn-ea"/>
                <a:sym typeface="+mn-ea"/>
              </a:rPr>
              <a:t>1    	20%</a:t>
            </a:r>
            <a:endParaRPr lang="en-US" altLang="zh-CN" strike="noStrike" noProof="1" dirty="0">
              <a:latin typeface="+mn-lt"/>
              <a:ea typeface="+mn-ea"/>
              <a:cs typeface="+mn-cs"/>
            </a:endParaRPr>
          </a:p>
          <a:p>
            <a:pPr marL="287655" indent="-1905" eaLnBrk="1" fontAlgn="base" hangingPunct="1">
              <a:buSzPct val="70000"/>
            </a:pPr>
            <a:r>
              <a:rPr lang="en-US" altLang="zh-CN" strike="noStrike" noProof="1" dirty="0">
                <a:latin typeface="+mn-lt"/>
                <a:ea typeface="+mn-ea"/>
                <a:sym typeface="+mn-ea"/>
              </a:rPr>
              <a:t>B. </a:t>
            </a:r>
            <a:r>
              <a:rPr lang="zh-CN" altLang="en-US" strike="noStrike" noProof="1" dirty="0">
                <a:latin typeface="+mn-lt"/>
                <a:ea typeface="+mn-ea"/>
                <a:sym typeface="+mn-ea"/>
              </a:rPr>
              <a:t>层次</a:t>
            </a:r>
            <a:r>
              <a:rPr lang="en-US" altLang="zh-CN" strike="noStrike" noProof="1" dirty="0">
                <a:latin typeface="+mn-lt"/>
                <a:ea typeface="+mn-ea"/>
                <a:sym typeface="+mn-ea"/>
              </a:rPr>
              <a:t>2		74%</a:t>
            </a:r>
            <a:endParaRPr lang="en-US" altLang="zh-CN" strike="noStrike" noProof="1" dirty="0">
              <a:latin typeface="+mn-lt"/>
              <a:ea typeface="+mn-ea"/>
              <a:cs typeface="+mn-cs"/>
            </a:endParaRPr>
          </a:p>
          <a:p>
            <a:pPr marL="287655" indent="-1905" eaLnBrk="1" fontAlgn="base" hangingPunct="1">
              <a:buSzPct val="70000"/>
            </a:pPr>
            <a:r>
              <a:rPr lang="en-US" altLang="zh-CN" strike="noStrike" noProof="1" dirty="0">
                <a:latin typeface="+mn-lt"/>
                <a:ea typeface="+mn-ea"/>
                <a:sym typeface="+mn-ea"/>
              </a:rPr>
              <a:t>C. </a:t>
            </a:r>
            <a:r>
              <a:rPr lang="zh-CN" altLang="en-US" strike="noStrike" noProof="1" dirty="0">
                <a:latin typeface="+mn-lt"/>
                <a:ea typeface="+mn-ea"/>
                <a:sym typeface="+mn-ea"/>
              </a:rPr>
              <a:t>层次</a:t>
            </a:r>
            <a:r>
              <a:rPr lang="en-US" altLang="zh-CN" strike="noStrike" noProof="1" dirty="0">
                <a:latin typeface="+mn-lt"/>
                <a:ea typeface="+mn-ea"/>
                <a:sym typeface="+mn-ea"/>
              </a:rPr>
              <a:t>3		4%</a:t>
            </a:r>
            <a:endParaRPr lang="en-US" altLang="zh-CN" strike="noStrike" noProof="1" dirty="0">
              <a:latin typeface="+mn-lt"/>
              <a:ea typeface="+mn-ea"/>
              <a:cs typeface="+mn-cs"/>
            </a:endParaRPr>
          </a:p>
          <a:p>
            <a:pPr marL="478155" lvl="1" indent="0" eaLnBrk="1" fontAlgn="base" hangingPunct="1">
              <a:buClr>
                <a:schemeClr val="accent2"/>
              </a:buClr>
              <a:buSzPct val="70000"/>
              <a:buFont typeface="Wingdings" panose="05000000000000000000" pitchFamily="2" charset="2"/>
              <a:buNone/>
            </a:pPr>
            <a:endParaRPr lang="zh-CN" altLang="en-US" strike="noStrike" noProof="1" dirty="0">
              <a:solidFill>
                <a:srgbClr val="800000"/>
              </a:solidFill>
              <a:latin typeface="Arial" panose="020B0604020202020204" pitchFamily="34" charset="0"/>
              <a:ea typeface="黑体" panose="02010609060101010101" pitchFamily="2" charset="-122"/>
            </a:endParaRPr>
          </a:p>
          <a:p>
            <a:pPr marL="478155" lvl="1" indent="0" eaLnBrk="1" fontAlgn="base" hangingPunct="1">
              <a:buClr>
                <a:schemeClr val="accent2"/>
              </a:buClr>
              <a:buSzPct val="70000"/>
              <a:buFont typeface="Wingdings" panose="05000000000000000000" pitchFamily="2" charset="2"/>
              <a:buNone/>
            </a:pPr>
            <a:endParaRPr lang="zh-CN" altLang="en-US" strike="noStrike" noProof="1" dirty="0">
              <a:solidFill>
                <a:srgbClr val="800000"/>
              </a:solidFill>
              <a:latin typeface="Arial" panose="020B0604020202020204" pitchFamily="34" charset="0"/>
              <a:ea typeface="黑体" panose="02010609060101010101" pitchFamily="2" charset="-122"/>
            </a:endParaRPr>
          </a:p>
          <a:p>
            <a:pPr marL="478155" lvl="1" indent="0" eaLnBrk="1" fontAlgn="base" hangingPunct="1">
              <a:buClr>
                <a:schemeClr val="accent2"/>
              </a:buClr>
              <a:buSzPct val="70000"/>
              <a:buFont typeface="Wingdings" panose="05000000000000000000" pitchFamily="2" charset="2"/>
              <a:buNone/>
            </a:pPr>
            <a:r>
              <a:rPr lang="zh-CN" altLang="en-US" strike="noStrike" noProof="1" dirty="0">
                <a:solidFill>
                  <a:srgbClr val="800000"/>
                </a:solidFill>
                <a:ea typeface="黑体" panose="02010609060101010101" pitchFamily="2" charset="-122"/>
                <a:sym typeface="+mn-ea"/>
              </a:rPr>
              <a:t>用腾讯课堂的答题卡</a:t>
            </a:r>
            <a:endParaRPr lang="zh-CN" altLang="en-US" strike="noStrike" noProof="1" dirty="0">
              <a:solidFill>
                <a:srgbClr val="800000"/>
              </a:solidFill>
              <a:latin typeface="Arial" panose="020B0604020202020204" pitchFamily="34" charset="0"/>
              <a:ea typeface="黑体" panose="02010609060101010101" pitchFamily="2" charset="-122"/>
            </a:endParaRPr>
          </a:p>
          <a:p>
            <a:pPr lvl="0" fontAlgn="base"/>
            <a:r>
              <a:rPr lang="en-US" altLang="zh-CN">
                <a:sym typeface="+mn-ea"/>
              </a:rPr>
              <a:t>2021-2022-2</a:t>
            </a:r>
            <a:r>
              <a:rPr lang="zh-CN" altLang="en-US" dirty="0">
                <a:latin typeface="黑体" panose="02010609060101010101" pitchFamily="2" charset="-122"/>
                <a:ea typeface="黑体" panose="02010609060101010101" pitchFamily="2" charset="-122"/>
                <a:cs typeface="+mj-cs"/>
                <a:sym typeface="+mn-ea"/>
              </a:rPr>
              <a:t>（</a:t>
            </a:r>
            <a:r>
              <a:rPr lang="en-US" altLang="zh-CN" dirty="0">
                <a:latin typeface="黑体" panose="02010609060101010101" pitchFamily="2" charset="-122"/>
                <a:ea typeface="黑体" panose="02010609060101010101" pitchFamily="2" charset="-122"/>
                <a:cs typeface="+mj-cs"/>
                <a:sym typeface="+mn-ea"/>
              </a:rPr>
              <a:t>34</a:t>
            </a:r>
            <a:r>
              <a:rPr lang="zh-CN" altLang="en-US" dirty="0">
                <a:latin typeface="黑体" panose="02010609060101010101" pitchFamily="2" charset="-122"/>
                <a:ea typeface="黑体" panose="02010609060101010101" pitchFamily="2" charset="-122"/>
                <a:cs typeface="+mj-cs"/>
                <a:sym typeface="+mn-ea"/>
              </a:rPr>
              <a:t>人参与）</a:t>
            </a:r>
            <a:endParaRPr lang="en-US" altLang="zh-CN" strike="noStrike" noProof="1"/>
          </a:p>
          <a:p>
            <a:pPr marL="287655" indent="-1905" eaLnBrk="1" fontAlgn="base" hangingPunct="1">
              <a:buSzPct val="70000"/>
            </a:pPr>
            <a:r>
              <a:rPr lang="zh-CN" altLang="en-US" dirty="0">
                <a:latin typeface="+mn-lt"/>
                <a:ea typeface="+mn-ea"/>
                <a:sym typeface="+mn-ea"/>
              </a:rPr>
              <a:t>图像增强是属于图像处理的第几层次？</a:t>
            </a:r>
            <a:endParaRPr lang="en-US" altLang="zh-CN" strike="noStrike" noProof="1" dirty="0">
              <a:latin typeface="+mn-lt"/>
              <a:ea typeface="+mn-ea"/>
              <a:cs typeface="+mn-cs"/>
            </a:endParaRPr>
          </a:p>
          <a:p>
            <a:pPr marL="287655" indent="-1905" eaLnBrk="1" fontAlgn="base" hangingPunct="1">
              <a:buSzPct val="70000"/>
            </a:pPr>
            <a:endParaRPr lang="zh-CN" altLang="en-US" strike="noStrike" noProof="1" dirty="0">
              <a:latin typeface="+mn-lt"/>
              <a:ea typeface="+mn-ea"/>
              <a:cs typeface="+mn-cs"/>
            </a:endParaRPr>
          </a:p>
          <a:p>
            <a:pPr marL="287655" indent="-1905" eaLnBrk="1" fontAlgn="base" hangingPunct="1">
              <a:buSzPct val="70000"/>
            </a:pPr>
            <a:r>
              <a:rPr lang="en-US" altLang="zh-CN" dirty="0">
                <a:latin typeface="+mn-lt"/>
                <a:ea typeface="+mn-ea"/>
                <a:sym typeface="+mn-ea"/>
              </a:rPr>
              <a:t>A. </a:t>
            </a:r>
            <a:r>
              <a:rPr lang="zh-CN" altLang="en-US" dirty="0">
                <a:latin typeface="+mn-lt"/>
                <a:ea typeface="+mn-ea"/>
                <a:sym typeface="+mn-ea"/>
              </a:rPr>
              <a:t>层次</a:t>
            </a:r>
            <a:r>
              <a:rPr lang="en-US" altLang="zh-CN" dirty="0">
                <a:latin typeface="+mn-lt"/>
                <a:ea typeface="+mn-ea"/>
                <a:sym typeface="+mn-ea"/>
              </a:rPr>
              <a:t>1    	97%</a:t>
            </a:r>
            <a:r>
              <a:rPr lang="zh-CN" altLang="en-US" dirty="0">
                <a:latin typeface="+mn-lt"/>
                <a:ea typeface="+mn-ea"/>
                <a:sym typeface="+mn-ea"/>
              </a:rPr>
              <a:t>（</a:t>
            </a:r>
            <a:r>
              <a:rPr lang="en-US" altLang="zh-CN" dirty="0">
                <a:latin typeface="+mn-lt"/>
                <a:ea typeface="+mn-ea"/>
                <a:sym typeface="+mn-ea"/>
              </a:rPr>
              <a:t>33</a:t>
            </a:r>
            <a:r>
              <a:rPr lang="zh-CN" altLang="en-US" dirty="0">
                <a:latin typeface="+mn-lt"/>
                <a:ea typeface="+mn-ea"/>
                <a:sym typeface="+mn-ea"/>
              </a:rPr>
              <a:t>人</a:t>
            </a:r>
            <a:endParaRPr lang="en-US" altLang="zh-CN" strike="noStrike" noProof="1" dirty="0">
              <a:latin typeface="+mn-lt"/>
              <a:ea typeface="+mn-ea"/>
              <a:cs typeface="+mn-cs"/>
            </a:endParaRPr>
          </a:p>
          <a:p>
            <a:pPr marL="287655" indent="-1905" eaLnBrk="1" fontAlgn="base" hangingPunct="1">
              <a:buSzPct val="70000"/>
            </a:pPr>
            <a:r>
              <a:rPr lang="en-US" altLang="zh-CN" dirty="0">
                <a:latin typeface="+mn-lt"/>
                <a:ea typeface="+mn-ea"/>
                <a:sym typeface="+mn-ea"/>
              </a:rPr>
              <a:t>B. </a:t>
            </a:r>
            <a:r>
              <a:rPr lang="zh-CN" altLang="en-US" dirty="0">
                <a:latin typeface="+mn-lt"/>
                <a:ea typeface="+mn-ea"/>
                <a:sym typeface="+mn-ea"/>
              </a:rPr>
              <a:t>层次</a:t>
            </a:r>
            <a:r>
              <a:rPr lang="en-US" altLang="zh-CN" dirty="0">
                <a:latin typeface="+mn-lt"/>
                <a:ea typeface="+mn-ea"/>
                <a:sym typeface="+mn-ea"/>
              </a:rPr>
              <a:t>2		0%</a:t>
            </a:r>
            <a:endParaRPr lang="en-US" altLang="zh-CN" strike="noStrike" noProof="1" dirty="0">
              <a:latin typeface="+mn-lt"/>
              <a:ea typeface="+mn-ea"/>
              <a:cs typeface="+mn-cs"/>
            </a:endParaRPr>
          </a:p>
          <a:p>
            <a:pPr marL="287655" indent="-1905" eaLnBrk="1" fontAlgn="base" hangingPunct="1">
              <a:buSzPct val="70000"/>
            </a:pPr>
            <a:r>
              <a:rPr lang="en-US" altLang="zh-CN" dirty="0">
                <a:latin typeface="+mn-lt"/>
                <a:ea typeface="+mn-ea"/>
                <a:sym typeface="+mn-ea"/>
              </a:rPr>
              <a:t>C. </a:t>
            </a:r>
            <a:r>
              <a:rPr lang="zh-CN" altLang="en-US" dirty="0">
                <a:latin typeface="+mn-lt"/>
                <a:ea typeface="+mn-ea"/>
                <a:sym typeface="+mn-ea"/>
              </a:rPr>
              <a:t>层次</a:t>
            </a:r>
            <a:r>
              <a:rPr lang="en-US" altLang="zh-CN" dirty="0">
                <a:latin typeface="+mn-lt"/>
                <a:ea typeface="+mn-ea"/>
                <a:sym typeface="+mn-ea"/>
              </a:rPr>
              <a:t>3		2%</a:t>
            </a:r>
            <a:r>
              <a:rPr lang="zh-CN" altLang="en-US" dirty="0">
                <a:latin typeface="+mn-lt"/>
                <a:ea typeface="+mn-ea"/>
                <a:sym typeface="+mn-ea"/>
              </a:rPr>
              <a:t>（</a:t>
            </a:r>
            <a:r>
              <a:rPr lang="en-US" altLang="zh-CN" dirty="0">
                <a:latin typeface="+mn-lt"/>
                <a:ea typeface="+mn-ea"/>
                <a:sym typeface="+mn-ea"/>
              </a:rPr>
              <a:t>1</a:t>
            </a:r>
            <a:r>
              <a:rPr lang="zh-CN" altLang="en-US" dirty="0">
                <a:latin typeface="+mn-lt"/>
                <a:ea typeface="+mn-ea"/>
                <a:sym typeface="+mn-ea"/>
              </a:rPr>
              <a:t>人</a:t>
            </a:r>
            <a:endParaRPr lang="en-US" altLang="zh-CN" strike="noStrike" noProof="1" dirty="0">
              <a:latin typeface="+mn-lt"/>
              <a:ea typeface="+mn-ea"/>
              <a:cs typeface="+mn-cs"/>
            </a:endParaRPr>
          </a:p>
          <a:p>
            <a:pPr marL="478155" lvl="1" indent="0" eaLnBrk="1" fontAlgn="base" hangingPunct="1">
              <a:buClr>
                <a:schemeClr val="accent2"/>
              </a:buClr>
              <a:buSzPct val="70000"/>
              <a:buFont typeface="Wingdings" panose="05000000000000000000" pitchFamily="2" charset="2"/>
              <a:buNone/>
            </a:pPr>
            <a:endParaRPr lang="zh-CN" altLang="en-US" strike="noStrike" noProof="1" dirty="0">
              <a:solidFill>
                <a:srgbClr val="800000"/>
              </a:solidFill>
              <a:latin typeface="Arial" panose="020B0604020202020204" pitchFamily="34" charset="0"/>
              <a:ea typeface="黑体" panose="02010609060101010101" pitchFamily="2" charset="-122"/>
            </a:endParaRPr>
          </a:p>
          <a:p>
            <a:pPr marL="478155" lvl="1" indent="0" eaLnBrk="1" fontAlgn="base" hangingPunct="1">
              <a:buClr>
                <a:schemeClr val="accent2"/>
              </a:buClr>
              <a:buSzPct val="70000"/>
              <a:buFont typeface="Wingdings" panose="05000000000000000000" pitchFamily="2" charset="2"/>
              <a:buNone/>
            </a:pPr>
            <a:endParaRPr lang="zh-CN" altLang="en-US" strike="noStrike" noProof="1" dirty="0">
              <a:solidFill>
                <a:srgbClr val="800000"/>
              </a:solidFill>
              <a:latin typeface="Arial" panose="020B0604020202020204" pitchFamily="34" charset="0"/>
              <a:ea typeface="黑体" panose="02010609060101010101" pitchFamily="2" charset="-122"/>
            </a:endParaRPr>
          </a:p>
          <a:p>
            <a:pPr marL="478155" lvl="1" indent="0" eaLnBrk="1" fontAlgn="base" hangingPunct="1">
              <a:buClr>
                <a:schemeClr val="accent2"/>
              </a:buClr>
              <a:buSzPct val="70000"/>
              <a:buFont typeface="Wingdings" panose="05000000000000000000" pitchFamily="2" charset="2"/>
              <a:buNone/>
            </a:pPr>
            <a:r>
              <a:rPr lang="zh-CN" altLang="en-US" dirty="0">
                <a:solidFill>
                  <a:srgbClr val="800000"/>
                </a:solidFill>
                <a:ea typeface="黑体" panose="02010609060101010101" pitchFamily="2" charset="-122"/>
                <a:sym typeface="+mn-ea"/>
              </a:rPr>
              <a:t>用腾讯课堂的答题卡</a:t>
            </a:r>
            <a:endParaRPr lang="zh-CN" altLang="en-US" strike="noStrike" noProof="1" dirty="0">
              <a:solidFill>
                <a:srgbClr val="800000"/>
              </a:solidFill>
              <a:latin typeface="Arial" panose="020B0604020202020204" pitchFamily="34" charset="0"/>
              <a:ea typeface="黑体" panose="02010609060101010101" pitchFamily="2" charset="-122"/>
            </a:endParaRPr>
          </a:p>
          <a:p>
            <a:pPr lvl="0" fontAlgn="base"/>
            <a:endParaRPr lang="en-US" altLang="zh-CN" strike="noStrike" noProof="1"/>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Rectangle 7"/>
          <p:cNvSpPr txBox="1">
            <a:spLocks noGrp="1"/>
          </p:cNvSpPr>
          <p:nvPr>
            <p:ph type="sldNum" sz="quarter"/>
          </p:nvPr>
        </p:nvSpPr>
        <p:spPr>
          <a:xfrm>
            <a:off x="5180013" y="6513513"/>
            <a:ext cx="3962400" cy="3429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b="0" dirty="0">
                <a:latin typeface="Arial" panose="020B0604020202020204" pitchFamily="34" charset="0"/>
              </a:rPr>
            </a:fld>
            <a:endParaRPr lang="en-US" altLang="zh-CN" sz="1200" b="0" dirty="0">
              <a:latin typeface="Arial" panose="020B0604020202020204" pitchFamily="34" charset="0"/>
            </a:endParaRPr>
          </a:p>
        </p:txBody>
      </p:sp>
      <p:sp>
        <p:nvSpPr>
          <p:cNvPr id="23554" name="Rectangle 2"/>
          <p:cNvSpPr>
            <a:spLocks noRot="1" noTextEdit="1"/>
          </p:cNvSpPr>
          <p:nvPr>
            <p:ph type="sldImg"/>
          </p:nvPr>
        </p:nvSpPr>
        <p:spPr/>
      </p:sp>
      <p:sp>
        <p:nvSpPr>
          <p:cNvPr id="23555" name="Rectangle 3"/>
          <p:cNvSpPr>
            <a:spLocks noGrp="1"/>
          </p:cNvSpPr>
          <p:nvPr>
            <p:ph type="body"/>
          </p:nvPr>
        </p:nvSpPr>
        <p:spPr/>
        <p:txBody>
          <a:bodyPr wrap="square" lIns="91440" tIns="45720" rIns="91440" bIns="45720" anchor="t" anchorCtr="0"/>
          <a:p>
            <a:pPr lvl="0" eaLnBrk="1" hangingPunct="1"/>
            <a:r>
              <a:rPr lang="en-US" altLang="en-GB" dirty="0"/>
              <a:t>log( ) </a:t>
            </a:r>
            <a:r>
              <a:rPr lang="zh-CN" altLang="en-US" dirty="0"/>
              <a:t>函数的反对数是</a:t>
            </a:r>
            <a:r>
              <a:rPr lang="en-US" altLang="zh-CN" dirty="0"/>
              <a:t>exp( )</a:t>
            </a:r>
            <a:r>
              <a:rPr lang="zh-CN" altLang="en-US" dirty="0"/>
              <a:t>函数（以</a:t>
            </a:r>
            <a:r>
              <a:rPr lang="en-US" altLang="zh-CN" dirty="0"/>
              <a:t>e</a:t>
            </a:r>
            <a:r>
              <a:rPr lang="zh-CN" altLang="en-US" dirty="0"/>
              <a:t>为</a:t>
            </a:r>
            <a:r>
              <a:rPr lang="zh-CN" altLang="en-US" dirty="0"/>
              <a:t>底）</a:t>
            </a:r>
            <a:endParaRPr lang="zh-CN" altLang="en-US" dirty="0"/>
          </a:p>
          <a:p>
            <a:pPr lvl="0" eaLnBrk="1" hangingPunct="1"/>
            <a:r>
              <a:rPr lang="zh-CN" altLang="en-US" dirty="0"/>
              <a:t>在</a:t>
            </a:r>
            <a:r>
              <a:rPr lang="en-US" altLang="zh-CN" dirty="0"/>
              <a:t>MATLAB</a:t>
            </a:r>
            <a:r>
              <a:rPr lang="zh-CN" altLang="en-US" dirty="0"/>
              <a:t>中显示</a:t>
            </a:r>
            <a:r>
              <a:rPr lang="zh-CN" altLang="en-US" dirty="0"/>
              <a:t>例子：</a:t>
            </a:r>
            <a:endParaRPr lang="zh-CN" altLang="en-US" dirty="0"/>
          </a:p>
          <a:p>
            <a:pPr lvl="0" eaLnBrk="1" hangingPunct="1"/>
            <a:r>
              <a:rPr lang="en-US" altLang="zh-CN" dirty="0"/>
              <a:t>x=(1:0.1:10); y1=x.^2; %2</a:t>
            </a:r>
            <a:r>
              <a:rPr lang="zh-CN" altLang="en-US" dirty="0"/>
              <a:t>次方（</a:t>
            </a:r>
            <a:r>
              <a:rPr lang="zh-CN" altLang="en-US" dirty="0"/>
              <a:t>平方）</a:t>
            </a:r>
            <a:endParaRPr lang="zh-CN" altLang="en-US" dirty="0"/>
          </a:p>
          <a:p>
            <a:pPr lvl="0" eaLnBrk="1" hangingPunct="1"/>
            <a:r>
              <a:rPr lang="en-US" altLang="zh-CN" dirty="0"/>
              <a:t>figure,plot(x,y1)</a:t>
            </a:r>
            <a:endParaRPr lang="en-US" altLang="zh-CN" dirty="0"/>
          </a:p>
          <a:p>
            <a:pPr lvl="0" eaLnBrk="1" hangingPunct="1"/>
            <a:r>
              <a:rPr lang="en-US" altLang="zh-CN" dirty="0"/>
              <a:t>y2=sqrt(x); figure,plot(x,y2) %x</a:t>
            </a:r>
            <a:r>
              <a:rPr lang="zh-CN" altLang="en-US" dirty="0"/>
              <a:t>的</a:t>
            </a:r>
            <a:r>
              <a:rPr lang="zh-CN" altLang="en-US" dirty="0"/>
              <a:t>平方根</a:t>
            </a:r>
            <a:endParaRPr lang="zh-CN" altLang="en-US" dirty="0"/>
          </a:p>
          <a:p>
            <a:pPr lvl="0" eaLnBrk="1" hangingPunct="1"/>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幻灯片图像占位符 1"/>
          <p:cNvSpPr>
            <a:spLocks noGrp="1" noRot="1" noChangeAspect="1" noTextEdit="1"/>
          </p:cNvSpPr>
          <p:nvPr>
            <p:ph type="sldImg"/>
          </p:nvPr>
        </p:nvSpPr>
        <p:spPr/>
      </p:sp>
      <p:sp>
        <p:nvSpPr>
          <p:cNvPr id="3" name="备注占位符 2"/>
          <p:cNvSpPr>
            <a:spLocks noGrp="1"/>
          </p:cNvSpPr>
          <p:nvPr>
            <p:ph type="body" idx="1"/>
          </p:nvPr>
        </p:nvSpPr>
        <p:spPr/>
        <p:txBody>
          <a:bodyPr wrap="square" lIns="91440" tIns="45720" rIns="91440" bIns="45720" numCol="1" anchor="t" anchorCtr="0" compatLnSpc="1">
            <a:normAutofit fontScale="85000" lnSpcReduction="10000"/>
          </a:bodyPr>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指数函数的一般形式为</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y=</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a^x</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(a&gt;0</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且≠</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1) (</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x∈R</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它是</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hlinkClick r:id="rId3" action="ppaction://hlinkfile"/>
              </a:rPr>
              <a:t>初等函数</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中的一种。它是定义在</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hlinkClick r:id="rId4" action="ppaction://hlinkfile"/>
              </a:rPr>
              <a:t>实数域</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上的单调、下凸、无</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hlinkClick r:id="rId5" action="ppaction://hlinkfile"/>
              </a:rPr>
              <a:t>上界</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的可微正值函数。</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1"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指数函数</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是</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hlinkClick r:id="rId6" action="ppaction://hlinkfile"/>
              </a:rPr>
              <a:t>数学</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中重要的</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hlinkClick r:id="rId7" action="ppaction://hlinkfile"/>
              </a:rPr>
              <a:t>函数</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。应用到值 </a:t>
            </a:r>
            <a:r>
              <a:rPr kumimoji="0" lang="en-US" altLang="zh-CN" sz="1200" b="1" i="1"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e</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上的这个函数写为 </a:t>
            </a:r>
            <a:r>
              <a:rPr kumimoji="0" lang="en-US" altLang="zh-CN" sz="1200" b="1"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exp(</a:t>
            </a:r>
            <a:r>
              <a:rPr kumimoji="0" lang="en-US" altLang="zh-CN" sz="1200" b="1" i="1"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x</a:t>
            </a:r>
            <a:r>
              <a:rPr kumimoji="0" lang="en-US" altLang="zh-CN" sz="1200" b="1"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。还可以等价的写为 </a:t>
            </a:r>
            <a:r>
              <a:rPr kumimoji="0" lang="en-US" altLang="zh-CN" sz="1200" b="1" i="1"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e</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，这里的 </a:t>
            </a:r>
            <a:r>
              <a:rPr kumimoji="0" lang="en-US" altLang="zh-CN" sz="1200" b="1" i="1"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e</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是数学常数，就是自然对数的底数，近似等于 </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2.718281828</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，还称为</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hlinkClick r:id="rId8" action="ppaction://hlinkfile"/>
              </a:rPr>
              <a:t>欧拉</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数。 </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当</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a&gt;1</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时，指数函数对于 </a:t>
            </a:r>
            <a:r>
              <a:rPr kumimoji="0" lang="en-US" altLang="zh-CN" sz="1200" b="0" i="1"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x</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的负数值非常平坦，对于 </a:t>
            </a:r>
            <a:r>
              <a:rPr kumimoji="0" lang="en-US" altLang="zh-CN" sz="1200" b="0" i="1"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x</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的正数值迅速攀升，在 </a:t>
            </a:r>
            <a:r>
              <a:rPr kumimoji="0" lang="en-US" altLang="zh-CN" sz="1200" b="0" i="1"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x</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等于 </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0 </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的时候等于 </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1</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。当</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0&lt;a&lt;1</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时，指数函数对于 </a:t>
            </a:r>
            <a:r>
              <a:rPr kumimoji="0" lang="en-US" altLang="zh-CN" sz="1200" b="0" i="1"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x</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的负数值迅速攀升，对于 </a:t>
            </a:r>
            <a:r>
              <a:rPr kumimoji="0" lang="en-US" altLang="zh-CN" sz="1200" b="0" i="1"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x</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的正数值非常平坦，在 </a:t>
            </a:r>
            <a:r>
              <a:rPr kumimoji="0" lang="en-US" altLang="zh-CN" sz="1200" b="0" i="1"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x</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等于 </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0 </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的时候等于 </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1</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。在</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x</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处的切线的斜率等于此处</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y</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的值乘上</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lna</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。即由</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hlinkClick r:id="rId9" action="ppaction://hlinkfile"/>
              </a:rPr>
              <a:t>导数</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知识：</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d</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a^x</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dx</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a^x</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ln</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作为</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hlinkClick r:id="rId10" action="ppaction://hlinkfile"/>
              </a:rPr>
              <a:t>实数</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变量 </a:t>
            </a:r>
            <a:r>
              <a:rPr kumimoji="0" lang="en-US" altLang="zh-CN" sz="1200" b="0" i="1"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x</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的函数，</a:t>
            </a:r>
            <a:r>
              <a:rPr kumimoji="0" lang="en-US" altLang="zh-CN" sz="1200" b="0" i="1"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y</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en-US" altLang="zh-CN" sz="1200" b="0" i="1"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e^</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x</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的</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hlinkClick r:id="rId11" action="ppaction://hlinkfile"/>
              </a:rPr>
              <a:t>图像</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总是正的</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在 </a:t>
            </a:r>
            <a:r>
              <a:rPr kumimoji="0" lang="en-US" altLang="zh-CN" sz="1200" b="0" i="1"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x</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轴之上</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并递增</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从左向右看</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。它永不触及 </a:t>
            </a:r>
            <a:r>
              <a:rPr kumimoji="0" lang="en-US" altLang="zh-CN" sz="1200" b="0" i="1"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x</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轴，尽管它可以任意程度的靠近它</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所以，</a:t>
            </a:r>
            <a:r>
              <a:rPr kumimoji="0" lang="en-US" altLang="zh-CN" sz="1200" b="0" i="1"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x</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轴是这个图像的水平</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hlinkClick r:id="rId12" action="ppaction://hlinkfile"/>
              </a:rPr>
              <a:t>渐近线</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。它的</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hlinkClick r:id="rId13" action="ppaction://hlinkfile"/>
              </a:rPr>
              <a:t>反函数</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是</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hlinkClick r:id="rId14" action="ppaction://hlinkfile"/>
              </a:rPr>
              <a:t>自然对数</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ln</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en-US" altLang="zh-CN" sz="1200" b="0" i="1"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x</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，它定义在所有正数 </a:t>
            </a:r>
            <a:r>
              <a:rPr kumimoji="0" lang="en-US" altLang="zh-CN" sz="1200" b="0" i="1"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x</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上。 </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e</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的定义：</a:t>
            </a:r>
            <a:r>
              <a:rPr kumimoji="0" 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e=</a:t>
            </a:r>
            <a:r>
              <a:rPr kumimoji="0" lang="en-US"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lim</a:t>
            </a:r>
            <a:r>
              <a:rPr kumimoji="0" 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(x→∞)(1+1/x)^x=2.718281828... </a:t>
            </a:r>
            <a:endParaRPr kumimoji="0" 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一般地，两个变量</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x</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y</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之间的关系式可以表示成形如</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y=</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kx</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k</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为常数，且</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k≠0</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）的</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hlinkClick r:id="rId7" action="ppaction://hlinkfile"/>
              </a:rPr>
              <a:t>函数</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，那么</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y</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就叫做</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x</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的正比例函数。 正比例函数属于</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hlinkClick r:id="rId15" action="ppaction://hlinkfile"/>
              </a:rPr>
              <a:t>一次函数</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，但一次函数却不一定是正比例函数。正比例函数是一次函数的特殊形式，即一次函数 </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y=</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kx+b</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 </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中，若</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b</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0</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，即所谓“</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y</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轴上的截距”为零，则为正比例函数。正比例函数的关系式表示为：</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y=</a:t>
            </a:r>
            <a:r>
              <a:rPr kumimoji="0" lang="en-US" altLang="zh-CN" sz="1200" b="0" i="0" u="none" strike="noStrike" kern="1200" cap="none" spc="0" normalizeH="0" baseline="0" noProof="0" dirty="0" err="1" smtClean="0">
                <a:ln>
                  <a:noFill/>
                </a:ln>
                <a:solidFill>
                  <a:schemeClr val="tx1"/>
                </a:solidFill>
                <a:effectLst/>
                <a:uLnTx/>
                <a:uFillTx/>
                <a:latin typeface="Arial" panose="020B0604020202020204" pitchFamily="34" charset="0"/>
                <a:ea typeface="宋体" panose="02010600030101010101" pitchFamily="2" charset="-122"/>
                <a:cs typeface="+mn-cs"/>
              </a:rPr>
              <a:t>kx</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k</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为比例系数） 当</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K</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0</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时（一三象限），</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K</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越大，</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hlinkClick r:id="rId11" action="ppaction://hlinkfile"/>
              </a:rPr>
              <a:t>图像</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与</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y</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轴的距离越近。函数值</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y</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随着</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hlinkClick r:id="rId16" action="ppaction://hlinkfile"/>
              </a:rPr>
              <a:t>自变量</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x</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的增大而增大． 当</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K</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0</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时（二四象限），</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k</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越小，图像与</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y</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轴的距离越近。自变量</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x</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的值增大时，</a:t>
            </a:r>
            <a:r>
              <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y</a:t>
            </a:r>
            <a:r>
              <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的值则逐渐减小．</a:t>
            </a:r>
            <a:endPar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kumimoji="0" lang="en-US" altLang="zh-CN"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5603"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b="0" dirty="0">
                <a:latin typeface="Arial" panose="020B0604020202020204" pitchFamily="34" charset="0"/>
              </a:rPr>
            </a:fld>
            <a:endParaRPr lang="en-US" altLang="zh-CN" sz="1200" b="0" dirty="0">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幻灯片图像占位符 1"/>
          <p:cNvSpPr>
            <a:spLocks noRot="1" noTextEdit="1"/>
          </p:cNvSpPr>
          <p:nvPr>
            <p:ph type="sldImg"/>
          </p:nvPr>
        </p:nvSpPr>
        <p:spPr/>
      </p:sp>
      <p:sp>
        <p:nvSpPr>
          <p:cNvPr id="34818" name="文本占位符 2"/>
          <p:cNvSpPr/>
          <p:nvPr>
            <p:ph type="body"/>
          </p:nvPr>
        </p:nvSpPr>
        <p:spPr/>
        <p:txBody>
          <a:bodyPr wrap="square" lIns="91440" tIns="45720" rIns="91440" bIns="45720" anchor="t" anchorCtr="0"/>
          <a:p>
            <a:pPr lvl="0"/>
            <a:r>
              <a:rPr lang="zh-CN" altLang="en-US"/>
              <a:t>close all</a:t>
            </a:r>
            <a:endParaRPr lang="zh-CN" altLang="en-US"/>
          </a:p>
          <a:p>
            <a:pPr lvl="0"/>
            <a:r>
              <a:rPr lang="zh-CN" altLang="en-US"/>
              <a:t>I=imread('pout.tif');</a:t>
            </a:r>
            <a:endParaRPr lang="zh-CN" altLang="en-US"/>
          </a:p>
          <a:p>
            <a:pPr lvl="0"/>
            <a:r>
              <a:rPr lang="zh-CN" altLang="en-US"/>
              <a:t>subplot(1,2,1),imshow(I)</a:t>
            </a:r>
            <a:endParaRPr lang="zh-CN" altLang="en-US"/>
          </a:p>
          <a:p>
            <a:pPr lvl="0"/>
            <a:r>
              <a:rPr lang="zh-CN" altLang="en-US"/>
              <a:t>subplot(1,2,2),imhist(I)</a:t>
            </a:r>
            <a:endParaRPr lang="zh-CN" altLang="en-US"/>
          </a:p>
          <a:p>
            <a:pPr lvl="0"/>
            <a:r>
              <a:rPr lang="zh-CN" altLang="en-US"/>
              <a:t>%均衡化</a:t>
            </a:r>
            <a:endParaRPr lang="zh-CN" altLang="en-US"/>
          </a:p>
          <a:p>
            <a:pPr lvl="0"/>
            <a:r>
              <a:rPr lang="zh-CN" altLang="en-US"/>
              <a:t>%I1=histeq(I);</a:t>
            </a:r>
            <a:endParaRPr lang="zh-CN" altLang="en-US"/>
          </a:p>
          <a:p>
            <a:pPr lvl="0"/>
            <a:r>
              <a:rPr lang="zh-CN" altLang="en-US"/>
              <a:t>%subplot(2,2,1),imshow(I)</a:t>
            </a:r>
            <a:endParaRPr lang="zh-CN" altLang="en-US"/>
          </a:p>
          <a:p>
            <a:pPr lvl="0"/>
            <a:r>
              <a:rPr lang="zh-CN" altLang="en-US"/>
              <a:t>%subplot(2,2,2),imhist(I)</a:t>
            </a:r>
            <a:endParaRPr lang="zh-CN" altLang="en-US"/>
          </a:p>
          <a:p>
            <a:pPr lvl="0"/>
            <a:r>
              <a:rPr lang="zh-CN" altLang="en-US"/>
              <a:t>%subplot(2,2,3),imshow(I1)</a:t>
            </a:r>
            <a:endParaRPr lang="zh-CN" altLang="en-US"/>
          </a:p>
          <a:p>
            <a:pPr lvl="0"/>
            <a:r>
              <a:rPr lang="zh-CN" altLang="en-US"/>
              <a:t>%subplot(2,2,4),imhist(I1)</a:t>
            </a:r>
            <a:endParaRPr lang="zh-CN" altLang="en-US"/>
          </a:p>
          <a:p>
            <a:pPr lvl="0"/>
            <a:r>
              <a:rPr lang="zh-CN" altLang="en-US"/>
              <a:t>%分段线性变换</a:t>
            </a:r>
            <a:endParaRPr lang="zh-CN" altLang="en-US"/>
          </a:p>
          <a:p>
            <a:pPr lvl="0"/>
            <a:r>
              <a:rPr lang="zh-CN" altLang="en-US"/>
              <a:t>f0=0;g0=0;</a:t>
            </a:r>
            <a:endParaRPr lang="zh-CN" altLang="en-US"/>
          </a:p>
          <a:p>
            <a:pPr lvl="0"/>
            <a:r>
              <a:rPr lang="zh-CN" altLang="en-US"/>
              <a:t>f1=10;g1=50;</a:t>
            </a:r>
            <a:endParaRPr lang="zh-CN" altLang="en-US"/>
          </a:p>
          <a:p>
            <a:pPr lvl="0"/>
            <a:r>
              <a:rPr lang="zh-CN" altLang="en-US"/>
              <a:t>f2=100;g2=180;</a:t>
            </a:r>
            <a:endParaRPr lang="zh-CN" altLang="en-US"/>
          </a:p>
          <a:p>
            <a:pPr lvl="0"/>
            <a:r>
              <a:rPr lang="zh-CN" altLang="en-US"/>
              <a:t>f3=255;g3=255;</a:t>
            </a:r>
            <a:endParaRPr lang="zh-CN" altLang="en-US"/>
          </a:p>
          <a:p>
            <a:pPr lvl="0"/>
            <a:endParaRPr lang="zh-CN" altLang="en-US"/>
          </a:p>
          <a:p>
            <a:pPr lvl="0"/>
            <a:r>
              <a:rPr lang="zh-CN" altLang="en-US"/>
              <a:t> x=[f0,f1,f2,f3];</a:t>
            </a:r>
            <a:endParaRPr lang="zh-CN" altLang="en-US"/>
          </a:p>
          <a:p>
            <a:pPr lvl="0"/>
            <a:r>
              <a:rPr lang="zh-CN" altLang="en-US"/>
              <a:t> y=[g0,g1,g2,g3];</a:t>
            </a:r>
            <a:endParaRPr lang="zh-CN" altLang="en-US"/>
          </a:p>
          <a:p>
            <a:pPr lvl="0"/>
            <a:r>
              <a:rPr lang="zh-CN" altLang="en-US"/>
              <a:t>figure,plot(x,y)</a:t>
            </a:r>
            <a:endParaRPr lang="zh-CN" altLang="en-US"/>
          </a:p>
          <a:p>
            <a:pPr lvl="0"/>
            <a:endParaRPr lang="zh-CN" altLang="en-US"/>
          </a:p>
          <a:p>
            <a:pPr lvl="0"/>
            <a:r>
              <a:rPr lang="zh-CN" altLang="en-US"/>
              <a:t>new = I;</a:t>
            </a:r>
            <a:endParaRPr lang="zh-CN" altLang="en-US"/>
          </a:p>
          <a:p>
            <a:pPr lvl="0"/>
            <a:r>
              <a:rPr lang="zh-CN" altLang="en-US"/>
              <a:t> w = size(new, 1);</a:t>
            </a:r>
            <a:endParaRPr lang="zh-CN" altLang="en-US"/>
          </a:p>
          <a:p>
            <a:pPr lvl="0"/>
            <a:r>
              <a:rPr lang="zh-CN" altLang="en-US"/>
              <a:t> h = size(new, 2); </a:t>
            </a:r>
            <a:endParaRPr lang="zh-CN" altLang="en-US"/>
          </a:p>
          <a:p>
            <a:pPr lvl="0"/>
            <a:r>
              <a:rPr lang="zh-CN" altLang="en-US"/>
              <a:t> y1=g1;y0=g0;x1=f1;x0=f0;</a:t>
            </a:r>
            <a:endParaRPr lang="zh-CN" altLang="en-US"/>
          </a:p>
          <a:p>
            <a:pPr lvl="0"/>
            <a:r>
              <a:rPr lang="zh-CN" altLang="en-US"/>
              <a:t> y2=g2;y1=g1;x2=f2;x1=f1;</a:t>
            </a:r>
            <a:endParaRPr lang="zh-CN" altLang="en-US"/>
          </a:p>
          <a:p>
            <a:pPr lvl="0"/>
            <a:r>
              <a:rPr lang="zh-CN" altLang="en-US"/>
              <a:t> y3=g3;y2=g2;x3=f3;x2=f2;</a:t>
            </a:r>
            <a:endParaRPr lang="zh-CN" altLang="en-US"/>
          </a:p>
          <a:p>
            <a:pPr lvl="0"/>
            <a:r>
              <a:rPr lang="zh-CN" altLang="en-US"/>
              <a:t> dk0 = (y1 - y0) / (x1 - x0);</a:t>
            </a:r>
            <a:endParaRPr lang="zh-CN" altLang="en-US"/>
          </a:p>
          <a:p>
            <a:pPr lvl="0"/>
            <a:r>
              <a:rPr lang="zh-CN" altLang="en-US"/>
              <a:t> dk1 = (y2 - y1) / (x2 - x1);</a:t>
            </a:r>
            <a:endParaRPr lang="zh-CN" altLang="en-US"/>
          </a:p>
          <a:p>
            <a:pPr lvl="0"/>
            <a:r>
              <a:rPr lang="zh-CN" altLang="en-US"/>
              <a:t> dk2 = (y3 - y2) / (x3 - x2);</a:t>
            </a:r>
            <a:endParaRPr lang="zh-CN" altLang="en-US"/>
          </a:p>
          <a:p>
            <a:pPr lvl="0"/>
            <a:r>
              <a:rPr lang="zh-CN" altLang="en-US"/>
              <a:t> for i = 1 : w</a:t>
            </a:r>
            <a:endParaRPr lang="zh-CN" altLang="en-US"/>
          </a:p>
          <a:p>
            <a:pPr lvl="0"/>
            <a:r>
              <a:rPr lang="zh-CN" altLang="en-US"/>
              <a:t> for j = 1 : h</a:t>
            </a:r>
            <a:endParaRPr lang="zh-CN" altLang="en-US"/>
          </a:p>
          <a:p>
            <a:pPr lvl="0"/>
            <a:r>
              <a:rPr lang="zh-CN" altLang="en-US"/>
              <a:t> x = new(i, j);</a:t>
            </a:r>
            <a:endParaRPr lang="zh-CN" altLang="en-US"/>
          </a:p>
          <a:p>
            <a:pPr lvl="0"/>
            <a:r>
              <a:rPr lang="zh-CN" altLang="en-US"/>
              <a:t> if x&gt;=x0 &amp;&amp; x&lt;x1</a:t>
            </a:r>
            <a:endParaRPr lang="zh-CN" altLang="en-US"/>
          </a:p>
          <a:p>
            <a:pPr lvl="0"/>
            <a:r>
              <a:rPr lang="zh-CN" altLang="en-US"/>
              <a:t> new(i, j) = ceil(dk0 * (x - x0) + y0);</a:t>
            </a:r>
            <a:endParaRPr lang="zh-CN" altLang="en-US"/>
          </a:p>
          <a:p>
            <a:pPr lvl="0"/>
            <a:r>
              <a:rPr lang="zh-CN" altLang="en-US"/>
              <a:t> elseif x&gt;=x1 &amp;&amp; x&lt;x2</a:t>
            </a:r>
            <a:endParaRPr lang="zh-CN" altLang="en-US"/>
          </a:p>
          <a:p>
            <a:pPr lvl="0"/>
            <a:r>
              <a:rPr lang="zh-CN" altLang="en-US"/>
              <a:t>     new(i, j) = ceil(dk1 * (x - x1) + y1);</a:t>
            </a:r>
            <a:endParaRPr lang="zh-CN" altLang="en-US"/>
          </a:p>
          <a:p>
            <a:pPr lvl="0"/>
            <a:r>
              <a:rPr lang="zh-CN" altLang="en-US"/>
              <a:t> elseif x&gt;=x2 &amp;&amp; x&lt;=x3</a:t>
            </a:r>
            <a:endParaRPr lang="zh-CN" altLang="en-US"/>
          </a:p>
          <a:p>
            <a:pPr lvl="0"/>
            <a:r>
              <a:rPr lang="zh-CN" altLang="en-US"/>
              <a:t>     new(i, j) = ceil(dk2 * (x - x2) + y2);    </a:t>
            </a:r>
            <a:endParaRPr lang="zh-CN" altLang="en-US"/>
          </a:p>
          <a:p>
            <a:pPr lvl="0"/>
            <a:r>
              <a:rPr lang="zh-CN" altLang="en-US"/>
              <a:t> end</a:t>
            </a:r>
            <a:endParaRPr lang="zh-CN" altLang="en-US"/>
          </a:p>
          <a:p>
            <a:pPr lvl="0"/>
            <a:r>
              <a:rPr lang="zh-CN" altLang="en-US"/>
              <a:t> end</a:t>
            </a:r>
            <a:endParaRPr lang="zh-CN" altLang="en-US"/>
          </a:p>
          <a:p>
            <a:pPr lvl="0"/>
            <a:r>
              <a:rPr lang="zh-CN" altLang="en-US"/>
              <a:t> end</a:t>
            </a:r>
            <a:endParaRPr lang="zh-CN" altLang="en-US"/>
          </a:p>
          <a:p>
            <a:pPr lvl="0"/>
            <a:r>
              <a:rPr lang="zh-CN" altLang="en-US"/>
              <a:t>figure,imshow(new)</a:t>
            </a:r>
            <a:endParaRPr lang="zh-CN" altLang="en-US"/>
          </a:p>
          <a:p>
            <a:pPr lvl="0"/>
            <a:r>
              <a:rPr lang="zh-CN" altLang="en-US"/>
              <a:t>figure,imhist(new)</a:t>
            </a:r>
            <a:endParaRPr lang="zh-CN" altLang="en-US"/>
          </a:p>
          <a:p>
            <a:pPr lvl="0"/>
            <a:endParaRPr lang="zh-CN" altLang="en-US"/>
          </a:p>
          <a:p>
            <a:pPr lvl="0"/>
            <a:endParaRPr lang="zh-CN" altLang="en-US"/>
          </a:p>
          <a:p>
            <a:pPr lvl="0"/>
            <a:r>
              <a:rPr lang="zh-CN" altLang="en-US"/>
              <a:t>%I2=StretchFunc(I, f0, g0, f1, g1 );</a:t>
            </a:r>
            <a:endParaRPr lang="zh-CN" altLang="en-US"/>
          </a:p>
          <a:p>
            <a:pPr lvl="0"/>
            <a:r>
              <a:rPr lang="zh-CN" altLang="en-US"/>
              <a:t>close all</a:t>
            </a:r>
            <a:endParaRPr lang="zh-CN" altLang="en-US"/>
          </a:p>
          <a:p>
            <a:pPr lvl="0"/>
            <a:r>
              <a:rPr lang="zh-CN" altLang="en-US"/>
              <a:t>I=imread('pout.tif');</a:t>
            </a:r>
            <a:endParaRPr lang="zh-CN" altLang="en-US"/>
          </a:p>
          <a:p>
            <a:pPr lvl="0"/>
            <a:r>
              <a:rPr lang="zh-CN" altLang="en-US"/>
              <a:t>subplot(1,2,1),imshow(I)</a:t>
            </a:r>
            <a:endParaRPr lang="zh-CN" altLang="en-US"/>
          </a:p>
          <a:p>
            <a:pPr lvl="0"/>
            <a:r>
              <a:rPr lang="zh-CN" altLang="en-US"/>
              <a:t>subplot(1,2,2),imhist(I)</a:t>
            </a:r>
            <a:endParaRPr lang="zh-CN" altLang="en-US"/>
          </a:p>
          <a:p>
            <a:pPr lvl="0"/>
            <a:r>
              <a:rPr lang="zh-CN" altLang="en-US"/>
              <a:t>%均衡化</a:t>
            </a:r>
            <a:endParaRPr lang="zh-CN" altLang="en-US"/>
          </a:p>
          <a:p>
            <a:pPr lvl="0"/>
            <a:r>
              <a:rPr lang="zh-CN" altLang="en-US"/>
              <a:t>%I1=histeq(I);</a:t>
            </a:r>
            <a:endParaRPr lang="zh-CN" altLang="en-US"/>
          </a:p>
          <a:p>
            <a:pPr lvl="0"/>
            <a:r>
              <a:rPr lang="zh-CN" altLang="en-US"/>
              <a:t>%subplot(2,2,1),imshow(I)</a:t>
            </a:r>
            <a:endParaRPr lang="zh-CN" altLang="en-US"/>
          </a:p>
          <a:p>
            <a:pPr lvl="0"/>
            <a:r>
              <a:rPr lang="zh-CN" altLang="en-US"/>
              <a:t>%subplot(2,2,2),imhist(I)</a:t>
            </a:r>
            <a:endParaRPr lang="zh-CN" altLang="en-US"/>
          </a:p>
          <a:p>
            <a:pPr lvl="0"/>
            <a:r>
              <a:rPr lang="zh-CN" altLang="en-US"/>
              <a:t>%subplot(2,2,3),imshow(I1)</a:t>
            </a:r>
            <a:endParaRPr lang="zh-CN" altLang="en-US"/>
          </a:p>
          <a:p>
            <a:pPr lvl="0"/>
            <a:r>
              <a:rPr lang="zh-CN" altLang="en-US"/>
              <a:t>%subplot(2,2,4),imhist(I1)</a:t>
            </a:r>
            <a:endParaRPr lang="zh-CN" altLang="en-US"/>
          </a:p>
          <a:p>
            <a:pPr lvl="0"/>
            <a:r>
              <a:rPr lang="zh-CN" altLang="en-US"/>
              <a:t>%分段线性变换</a:t>
            </a:r>
            <a:endParaRPr lang="zh-CN" altLang="en-US"/>
          </a:p>
          <a:p>
            <a:pPr lvl="0"/>
            <a:r>
              <a:rPr lang="zh-CN" altLang="en-US"/>
              <a:t>f0=0;g0=0;</a:t>
            </a:r>
            <a:endParaRPr lang="zh-CN" altLang="en-US"/>
          </a:p>
          <a:p>
            <a:pPr lvl="0"/>
            <a:r>
              <a:rPr lang="zh-CN" altLang="en-US"/>
              <a:t>f1=10;g1=50;</a:t>
            </a:r>
            <a:endParaRPr lang="zh-CN" altLang="en-US"/>
          </a:p>
          <a:p>
            <a:pPr lvl="0"/>
            <a:r>
              <a:rPr lang="zh-CN" altLang="en-US"/>
              <a:t>f2=100;g2=180;</a:t>
            </a:r>
            <a:endParaRPr lang="zh-CN" altLang="en-US"/>
          </a:p>
          <a:p>
            <a:pPr lvl="0"/>
            <a:r>
              <a:rPr lang="zh-CN" altLang="en-US"/>
              <a:t>f3=255;g3=255;</a:t>
            </a:r>
            <a:endParaRPr lang="zh-CN" altLang="en-US"/>
          </a:p>
          <a:p>
            <a:pPr lvl="0"/>
            <a:endParaRPr lang="zh-CN" altLang="en-US"/>
          </a:p>
          <a:p>
            <a:pPr lvl="0"/>
            <a:r>
              <a:rPr lang="zh-CN" altLang="en-US"/>
              <a:t> x=[f0,f1,f2,f3];</a:t>
            </a:r>
            <a:endParaRPr lang="zh-CN" altLang="en-US"/>
          </a:p>
          <a:p>
            <a:pPr lvl="0"/>
            <a:r>
              <a:rPr lang="zh-CN" altLang="en-US"/>
              <a:t> y=[g0,g1,g2,g3];</a:t>
            </a:r>
            <a:endParaRPr lang="zh-CN" altLang="en-US"/>
          </a:p>
          <a:p>
            <a:pPr lvl="0"/>
            <a:r>
              <a:rPr lang="zh-CN" altLang="en-US"/>
              <a:t>figure,plot(x,y)</a:t>
            </a:r>
            <a:endParaRPr lang="zh-CN" altLang="en-US"/>
          </a:p>
          <a:p>
            <a:pPr lvl="0"/>
            <a:endParaRPr lang="zh-CN" altLang="en-US"/>
          </a:p>
          <a:p>
            <a:pPr lvl="0"/>
            <a:r>
              <a:rPr lang="zh-CN" altLang="en-US"/>
              <a:t>new = I;</a:t>
            </a:r>
            <a:endParaRPr lang="zh-CN" altLang="en-US"/>
          </a:p>
          <a:p>
            <a:pPr lvl="0"/>
            <a:r>
              <a:rPr lang="zh-CN" altLang="en-US"/>
              <a:t> w = size(new, 1);</a:t>
            </a:r>
            <a:endParaRPr lang="zh-CN" altLang="en-US"/>
          </a:p>
          <a:p>
            <a:pPr lvl="0"/>
            <a:r>
              <a:rPr lang="zh-CN" altLang="en-US"/>
              <a:t> h = size(new, 2); </a:t>
            </a:r>
            <a:endParaRPr lang="zh-CN" altLang="en-US"/>
          </a:p>
          <a:p>
            <a:pPr lvl="0"/>
            <a:r>
              <a:rPr lang="zh-CN" altLang="en-US"/>
              <a:t> y1=g1;y0=g0;x1=f1;x0=f0;</a:t>
            </a:r>
            <a:endParaRPr lang="zh-CN" altLang="en-US"/>
          </a:p>
          <a:p>
            <a:pPr lvl="0"/>
            <a:r>
              <a:rPr lang="zh-CN" altLang="en-US"/>
              <a:t> y2=g2;y1=g1;x2=f2;x1=f1;</a:t>
            </a:r>
            <a:endParaRPr lang="zh-CN" altLang="en-US"/>
          </a:p>
          <a:p>
            <a:pPr lvl="0"/>
            <a:r>
              <a:rPr lang="zh-CN" altLang="en-US"/>
              <a:t> y3=g3;y2=g2;x3=f3;x2=f2;</a:t>
            </a:r>
            <a:endParaRPr lang="zh-CN" altLang="en-US"/>
          </a:p>
          <a:p>
            <a:pPr lvl="0"/>
            <a:r>
              <a:rPr lang="zh-CN" altLang="en-US"/>
              <a:t> dk0 = (y1 - y0) / (x1 - x0);</a:t>
            </a:r>
            <a:endParaRPr lang="zh-CN" altLang="en-US"/>
          </a:p>
          <a:p>
            <a:pPr lvl="0"/>
            <a:r>
              <a:rPr lang="zh-CN" altLang="en-US"/>
              <a:t> dk1 = (y2 - y1) / (x2 - x1);</a:t>
            </a:r>
            <a:endParaRPr lang="zh-CN" altLang="en-US"/>
          </a:p>
          <a:p>
            <a:pPr lvl="0"/>
            <a:r>
              <a:rPr lang="zh-CN" altLang="en-US"/>
              <a:t> dk2 = (y3 - y2) / (x3 - x2);</a:t>
            </a:r>
            <a:endParaRPr lang="zh-CN" altLang="en-US"/>
          </a:p>
          <a:p>
            <a:pPr lvl="0"/>
            <a:r>
              <a:rPr lang="zh-CN" altLang="en-US"/>
              <a:t> for i = 1 : w</a:t>
            </a:r>
            <a:endParaRPr lang="zh-CN" altLang="en-US"/>
          </a:p>
          <a:p>
            <a:pPr lvl="0"/>
            <a:r>
              <a:rPr lang="zh-CN" altLang="en-US"/>
              <a:t> for j = 1 : h</a:t>
            </a:r>
            <a:endParaRPr lang="zh-CN" altLang="en-US"/>
          </a:p>
          <a:p>
            <a:pPr lvl="0"/>
            <a:r>
              <a:rPr lang="zh-CN" altLang="en-US"/>
              <a:t> x = new(i, j);</a:t>
            </a:r>
            <a:endParaRPr lang="zh-CN" altLang="en-US"/>
          </a:p>
          <a:p>
            <a:pPr lvl="0"/>
            <a:r>
              <a:rPr lang="zh-CN" altLang="en-US"/>
              <a:t> if x&gt;=x0 &amp;&amp; x&lt;x1</a:t>
            </a:r>
            <a:endParaRPr lang="zh-CN" altLang="en-US"/>
          </a:p>
          <a:p>
            <a:pPr lvl="0"/>
            <a:r>
              <a:rPr lang="zh-CN" altLang="en-US"/>
              <a:t> new(i, j) = ceil(dk0 * (x - x0) + y0);</a:t>
            </a:r>
            <a:endParaRPr lang="zh-CN" altLang="en-US"/>
          </a:p>
          <a:p>
            <a:pPr lvl="0"/>
            <a:r>
              <a:rPr lang="zh-CN" altLang="en-US"/>
              <a:t> elseif x&gt;=x1 &amp;&amp; x&lt;x2</a:t>
            </a:r>
            <a:endParaRPr lang="zh-CN" altLang="en-US"/>
          </a:p>
          <a:p>
            <a:pPr lvl="0"/>
            <a:r>
              <a:rPr lang="zh-CN" altLang="en-US"/>
              <a:t>     new(i, j) = ceil(dk1 * (x - x1) + y1);</a:t>
            </a:r>
            <a:endParaRPr lang="zh-CN" altLang="en-US"/>
          </a:p>
          <a:p>
            <a:pPr lvl="0"/>
            <a:r>
              <a:rPr lang="zh-CN" altLang="en-US"/>
              <a:t> elseif x&gt;=x2 &amp;&amp; x&lt;=x3</a:t>
            </a:r>
            <a:endParaRPr lang="zh-CN" altLang="en-US"/>
          </a:p>
          <a:p>
            <a:pPr lvl="0"/>
            <a:r>
              <a:rPr lang="zh-CN" altLang="en-US"/>
              <a:t>     new(i, j) = ceil(dk2 * (x - x2) + y2);    </a:t>
            </a:r>
            <a:endParaRPr lang="zh-CN" altLang="en-US"/>
          </a:p>
          <a:p>
            <a:pPr lvl="0"/>
            <a:r>
              <a:rPr lang="zh-CN" altLang="en-US"/>
              <a:t> end</a:t>
            </a:r>
            <a:endParaRPr lang="zh-CN" altLang="en-US"/>
          </a:p>
          <a:p>
            <a:pPr lvl="0"/>
            <a:r>
              <a:rPr lang="zh-CN" altLang="en-US"/>
              <a:t> end</a:t>
            </a:r>
            <a:endParaRPr lang="zh-CN" altLang="en-US"/>
          </a:p>
          <a:p>
            <a:pPr lvl="0"/>
            <a:r>
              <a:rPr lang="zh-CN" altLang="en-US"/>
              <a:t> end</a:t>
            </a:r>
            <a:endParaRPr lang="zh-CN" altLang="en-US"/>
          </a:p>
          <a:p>
            <a:pPr lvl="0"/>
            <a:r>
              <a:rPr lang="zh-CN" altLang="en-US"/>
              <a:t>figure,imshow(new)</a:t>
            </a:r>
            <a:endParaRPr lang="zh-CN" altLang="en-US"/>
          </a:p>
          <a:p>
            <a:pPr lvl="0"/>
            <a:r>
              <a:rPr lang="zh-CN" altLang="en-US"/>
              <a:t>figure,imhist(new)</a:t>
            </a:r>
            <a:endParaRPr lang="zh-CN" altLang="en-US"/>
          </a:p>
          <a:p>
            <a:pPr lvl="0"/>
            <a:endParaRPr lang="zh-CN" altLang="en-US"/>
          </a:p>
          <a:p>
            <a:pPr lvl="0"/>
            <a:endParaRPr lang="zh-CN" altLang="en-US"/>
          </a:p>
          <a:p>
            <a:pPr lvl="0"/>
            <a:r>
              <a:rPr lang="zh-CN" altLang="en-US"/>
              <a:t>%I2=StretchFunc(I, f0, g0, f1, g1 );</a:t>
            </a:r>
            <a:endParaRPr lang="zh-CN" altLang="en-US"/>
          </a:p>
          <a:p>
            <a:pPr lvl="0"/>
            <a:endParaRPr lang="zh-CN" altLang="en-US"/>
          </a:p>
          <a:p>
            <a:pPr lvl="0"/>
            <a:r>
              <a:rPr lang="zh-CN" altLang="en-US"/>
              <a:t>%I2=I;</a:t>
            </a:r>
            <a:endParaRPr lang="zh-CN" altLang="en-US"/>
          </a:p>
          <a:p>
            <a:pPr lvl="0"/>
            <a:r>
              <a:rPr lang="zh-CN" altLang="en-US"/>
              <a:t>%I3=StretchFunc(I2, f1, g1, f2, g2 );</a:t>
            </a:r>
            <a:endParaRPr lang="zh-CN" altLang="en-US"/>
          </a:p>
          <a:p>
            <a:pPr lvl="0"/>
            <a:r>
              <a:rPr lang="zh-CN" altLang="en-US"/>
              <a:t>%figure,imshow(I3)</a:t>
            </a:r>
            <a:endParaRPr lang="zh-CN" altLang="en-US"/>
          </a:p>
          <a:p>
            <a:pPr lvl="0"/>
            <a:r>
              <a:rPr lang="zh-CN" altLang="en-US"/>
              <a:t>%I4=StretchFunc(I3, f2, g2, f3, g3 );</a:t>
            </a:r>
            <a:endParaRPr lang="zh-CN" altLang="en-US"/>
          </a:p>
          <a:p>
            <a:pPr lvl="0"/>
            <a:r>
              <a:rPr lang="zh-CN" altLang="en-US"/>
              <a:t>%figure,imshow(I4)</a:t>
            </a:r>
            <a:endParaRPr lang="zh-CN" altLang="en-US"/>
          </a:p>
          <a:p>
            <a:pPr lvl="0"/>
            <a:endParaRPr lang="zh-CN" altLang="en-US"/>
          </a:p>
          <a:p>
            <a:pPr lvl="0"/>
            <a:r>
              <a:rPr lang="zh-CN" altLang="en-US"/>
              <a:t>% % subplot(2,2,1),imshow(I)</a:t>
            </a:r>
            <a:endParaRPr lang="zh-CN" altLang="en-US"/>
          </a:p>
          <a:p>
            <a:pPr lvl="0"/>
            <a:r>
              <a:rPr lang="zh-CN" altLang="en-US"/>
              <a:t>% % subplot(2,2,2),imhist(I)</a:t>
            </a:r>
            <a:endParaRPr lang="zh-CN" altLang="en-US"/>
          </a:p>
          <a:p>
            <a:pPr lvl="0"/>
            <a:r>
              <a:rPr lang="zh-CN" altLang="en-US"/>
              <a:t>% % subplot(2,2,3),imshow(I4)</a:t>
            </a:r>
            <a:endParaRPr lang="zh-CN" altLang="en-US"/>
          </a:p>
          <a:p>
            <a:pPr lvl="0"/>
            <a:r>
              <a:rPr lang="zh-CN" altLang="en-US"/>
              <a:t>% % subplot(2,2,4),imhist(I4)</a:t>
            </a:r>
            <a:endParaRPr lang="zh-CN" altLang="en-US"/>
          </a:p>
          <a:p>
            <a:pPr lvl="0"/>
            <a:r>
              <a:rPr lang="zh-CN" altLang="en-US"/>
              <a:t>%I2=I;</a:t>
            </a:r>
            <a:endParaRPr lang="zh-CN" altLang="en-US"/>
          </a:p>
          <a:p>
            <a:pPr lvl="0"/>
            <a:r>
              <a:rPr lang="zh-CN" altLang="en-US"/>
              <a:t>%I3=StretchFunc(I2, f1, g1, f2, g2 );</a:t>
            </a:r>
            <a:endParaRPr lang="zh-CN" altLang="en-US"/>
          </a:p>
          <a:p>
            <a:pPr lvl="0"/>
            <a:r>
              <a:rPr lang="zh-CN" altLang="en-US"/>
              <a:t>%figure,imshow(I3)</a:t>
            </a:r>
            <a:endParaRPr lang="zh-CN" altLang="en-US"/>
          </a:p>
          <a:p>
            <a:pPr lvl="0"/>
            <a:r>
              <a:rPr lang="zh-CN" altLang="en-US"/>
              <a:t>%I4=StretchFunc(I3, f2, g2, f3, g3 );</a:t>
            </a:r>
            <a:endParaRPr lang="zh-CN" altLang="en-US"/>
          </a:p>
          <a:p>
            <a:pPr lvl="0"/>
            <a:r>
              <a:rPr lang="zh-CN" altLang="en-US"/>
              <a:t>%figure,imshow(I4)</a:t>
            </a:r>
            <a:endParaRPr lang="zh-CN" altLang="en-US"/>
          </a:p>
          <a:p>
            <a:pPr lvl="0"/>
            <a:endParaRPr lang="zh-CN" altLang="en-US"/>
          </a:p>
          <a:p>
            <a:pPr lvl="0"/>
            <a:r>
              <a:rPr lang="zh-CN" altLang="en-US"/>
              <a:t>% % subplot(2,2,1),imshow(I)</a:t>
            </a:r>
            <a:endParaRPr lang="zh-CN" altLang="en-US"/>
          </a:p>
          <a:p>
            <a:pPr lvl="0"/>
            <a:r>
              <a:rPr lang="zh-CN" altLang="en-US"/>
              <a:t>% % subplot(2,2,2),imhist(I)</a:t>
            </a:r>
            <a:endParaRPr lang="zh-CN" altLang="en-US"/>
          </a:p>
          <a:p>
            <a:pPr lvl="0"/>
            <a:r>
              <a:rPr lang="zh-CN" altLang="en-US"/>
              <a:t>% % subplot(2,2,3),imshow(I4)</a:t>
            </a:r>
            <a:endParaRPr lang="zh-CN" altLang="en-US"/>
          </a:p>
          <a:p>
            <a:pPr lvl="0"/>
            <a:r>
              <a:rPr lang="zh-CN" altLang="en-US"/>
              <a:t>% % subplot(2,2,4),imhist(I4)</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幻灯片图像占位符 1"/>
          <p:cNvSpPr>
            <a:spLocks noRot="1" noTextEdit="1"/>
          </p:cNvSpPr>
          <p:nvPr>
            <p:ph type="sldImg"/>
          </p:nvPr>
        </p:nvSpPr>
        <p:spPr/>
      </p:sp>
      <p:sp>
        <p:nvSpPr>
          <p:cNvPr id="36866" name="文本占位符 2"/>
          <p:cNvSpPr/>
          <p:nvPr>
            <p:ph type="body"/>
          </p:nvPr>
        </p:nvSpPr>
        <p:spPr/>
        <p:txBody>
          <a:bodyPr wrap="square" lIns="91440" tIns="45720" rIns="91440" bIns="45720" anchor="t" anchorCtr="0"/>
          <a:p>
            <a:pPr lvl="0"/>
            <a:r>
              <a:rPr lang="en-US" altLang="zh-CN"/>
              <a:t>%exap5_1</a:t>
            </a:r>
            <a:endParaRPr lang="en-US" altLang="zh-CN"/>
          </a:p>
          <a:p>
            <a:pPr lvl="0"/>
            <a:r>
              <a:rPr lang="en-US" altLang="zh-CN"/>
              <a:t>close all</a:t>
            </a:r>
            <a:endParaRPr lang="en-US" altLang="zh-CN"/>
          </a:p>
          <a:p>
            <a:pPr lvl="0"/>
            <a:r>
              <a:rPr lang="en-US" altLang="zh-CN"/>
              <a:t>I=imread('pout.tif');</a:t>
            </a:r>
            <a:endParaRPr lang="en-US" altLang="zh-CN"/>
          </a:p>
          <a:p>
            <a:pPr lvl="0"/>
            <a:r>
              <a:rPr lang="en-US" altLang="zh-CN"/>
              <a:t>subplot(1,2,1),imshow(I)</a:t>
            </a:r>
            <a:endParaRPr lang="en-US" altLang="zh-CN"/>
          </a:p>
          <a:p>
            <a:pPr lvl="0"/>
            <a:r>
              <a:rPr lang="en-US" altLang="zh-CN"/>
              <a:t>subplot(1,2,2),imhist(I)</a:t>
            </a:r>
            <a:endParaRPr lang="en-US" altLang="zh-CN"/>
          </a:p>
          <a:p>
            <a:pPr lvl="0"/>
            <a:r>
              <a:rPr lang="en-US" altLang="zh-CN"/>
              <a:t>%均衡化</a:t>
            </a:r>
            <a:endParaRPr lang="en-US" altLang="zh-CN"/>
          </a:p>
          <a:p>
            <a:pPr lvl="0"/>
            <a:r>
              <a:rPr lang="en-US" altLang="zh-CN"/>
              <a:t>%I1=histeq(I);</a:t>
            </a:r>
            <a:endParaRPr lang="en-US" altLang="zh-CN"/>
          </a:p>
          <a:p>
            <a:pPr lvl="0"/>
            <a:r>
              <a:rPr lang="en-US" altLang="zh-CN"/>
              <a:t>%subplot(2,2,1),imshow(I)</a:t>
            </a:r>
            <a:endParaRPr lang="en-US" altLang="zh-CN"/>
          </a:p>
          <a:p>
            <a:pPr lvl="0"/>
            <a:r>
              <a:rPr lang="en-US" altLang="zh-CN"/>
              <a:t>%subplot(2,2,2),imhist(I)</a:t>
            </a:r>
            <a:endParaRPr lang="en-US" altLang="zh-CN"/>
          </a:p>
          <a:p>
            <a:pPr lvl="0"/>
            <a:r>
              <a:rPr lang="en-US" altLang="zh-CN"/>
              <a:t>%subplot(2,2,3),imshow(I1)</a:t>
            </a:r>
            <a:endParaRPr lang="en-US" altLang="zh-CN"/>
          </a:p>
          <a:p>
            <a:pPr lvl="0"/>
            <a:r>
              <a:rPr lang="en-US" altLang="zh-CN"/>
              <a:t>%subplot(2,2,4),imhist(I1)</a:t>
            </a:r>
            <a:endParaRPr lang="en-US" altLang="zh-CN"/>
          </a:p>
          <a:p>
            <a:pPr lvl="0"/>
            <a:r>
              <a:rPr lang="en-US" altLang="zh-CN"/>
              <a:t>%分段线性变换</a:t>
            </a:r>
            <a:endParaRPr lang="en-US" altLang="zh-CN"/>
          </a:p>
          <a:p>
            <a:pPr lvl="0"/>
            <a:r>
              <a:rPr lang="en-US" altLang="zh-CN"/>
              <a:t>f0=0;g0=0;</a:t>
            </a:r>
            <a:endParaRPr lang="en-US" altLang="zh-CN"/>
          </a:p>
          <a:p>
            <a:pPr lvl="0"/>
            <a:r>
              <a:rPr lang="en-US" altLang="zh-CN"/>
              <a:t>f1=10;g1=50;</a:t>
            </a:r>
            <a:endParaRPr lang="en-US" altLang="zh-CN"/>
          </a:p>
          <a:p>
            <a:pPr lvl="0"/>
            <a:r>
              <a:rPr lang="en-US" altLang="zh-CN"/>
              <a:t>f2=100;g2=180;</a:t>
            </a:r>
            <a:endParaRPr lang="en-US" altLang="zh-CN"/>
          </a:p>
          <a:p>
            <a:pPr lvl="0"/>
            <a:r>
              <a:rPr lang="en-US" altLang="zh-CN"/>
              <a:t>f3=255;g3=255;</a:t>
            </a:r>
            <a:endParaRPr lang="en-US" altLang="zh-CN"/>
          </a:p>
          <a:p>
            <a:pPr lvl="0"/>
            <a:endParaRPr lang="en-US" altLang="zh-CN"/>
          </a:p>
          <a:p>
            <a:pPr lvl="0"/>
            <a:r>
              <a:rPr lang="en-US" altLang="zh-CN"/>
              <a:t> x=[f0,f1,f2,f3];</a:t>
            </a:r>
            <a:endParaRPr lang="en-US" altLang="zh-CN"/>
          </a:p>
          <a:p>
            <a:pPr lvl="0"/>
            <a:r>
              <a:rPr lang="en-US" altLang="zh-CN"/>
              <a:t> y=[g0,g1,g2,g3];</a:t>
            </a:r>
            <a:endParaRPr lang="en-US" altLang="zh-CN"/>
          </a:p>
          <a:p>
            <a:pPr lvl="0"/>
            <a:r>
              <a:rPr lang="en-US" altLang="zh-CN"/>
              <a:t>figure,plot(x,y)</a:t>
            </a:r>
            <a:endParaRPr lang="en-US" altLang="zh-CN"/>
          </a:p>
          <a:p>
            <a:pPr lvl="0"/>
            <a:endParaRPr lang="en-US" altLang="zh-CN"/>
          </a:p>
          <a:p>
            <a:pPr lvl="0"/>
            <a:r>
              <a:rPr lang="en-US" altLang="zh-CN"/>
              <a:t>new = I;</a:t>
            </a:r>
            <a:endParaRPr lang="en-US" altLang="zh-CN"/>
          </a:p>
          <a:p>
            <a:pPr lvl="0"/>
            <a:r>
              <a:rPr lang="en-US" altLang="zh-CN"/>
              <a:t> w = size(new, 1);</a:t>
            </a:r>
            <a:endParaRPr lang="en-US" altLang="zh-CN"/>
          </a:p>
          <a:p>
            <a:pPr lvl="0"/>
            <a:r>
              <a:rPr lang="en-US" altLang="zh-CN"/>
              <a:t> h = size(new, 2); </a:t>
            </a:r>
            <a:endParaRPr lang="en-US" altLang="zh-CN"/>
          </a:p>
          <a:p>
            <a:pPr lvl="0"/>
            <a:r>
              <a:rPr lang="en-US" altLang="zh-CN"/>
              <a:t> y1=g1;y0=g0;x1=f1;x0=f0;</a:t>
            </a:r>
            <a:endParaRPr lang="en-US" altLang="zh-CN"/>
          </a:p>
          <a:p>
            <a:pPr lvl="0"/>
            <a:r>
              <a:rPr lang="en-US" altLang="zh-CN"/>
              <a:t> y2=g2;y1=g1;x2=f2;x1=f1;</a:t>
            </a:r>
            <a:endParaRPr lang="en-US" altLang="zh-CN"/>
          </a:p>
          <a:p>
            <a:pPr lvl="0"/>
            <a:r>
              <a:rPr lang="en-US" altLang="zh-CN"/>
              <a:t> y3=g3;y2=g2;x3=f3;x2=f2;</a:t>
            </a:r>
            <a:endParaRPr lang="en-US" altLang="zh-CN"/>
          </a:p>
          <a:p>
            <a:pPr lvl="0"/>
            <a:r>
              <a:rPr lang="en-US" altLang="zh-CN"/>
              <a:t> dk0 = (y1 - y0) / (x1 - x0);</a:t>
            </a:r>
            <a:endParaRPr lang="en-US" altLang="zh-CN"/>
          </a:p>
          <a:p>
            <a:pPr lvl="0"/>
            <a:r>
              <a:rPr lang="en-US" altLang="zh-CN"/>
              <a:t> dk1 = (y2 - y1) / (x2 - x1);</a:t>
            </a:r>
            <a:endParaRPr lang="en-US" altLang="zh-CN"/>
          </a:p>
          <a:p>
            <a:pPr lvl="0"/>
            <a:r>
              <a:rPr lang="en-US" altLang="zh-CN"/>
              <a:t> dk2 = (y3 - y2) / (x3 - x2);</a:t>
            </a:r>
            <a:endParaRPr lang="en-US" altLang="zh-CN"/>
          </a:p>
          <a:p>
            <a:pPr lvl="0"/>
            <a:r>
              <a:rPr lang="en-US" altLang="zh-CN"/>
              <a:t> for i = 1 : w</a:t>
            </a:r>
            <a:endParaRPr lang="en-US" altLang="zh-CN"/>
          </a:p>
          <a:p>
            <a:pPr lvl="0"/>
            <a:r>
              <a:rPr lang="en-US" altLang="zh-CN"/>
              <a:t> for j = 1 : h</a:t>
            </a:r>
            <a:endParaRPr lang="en-US" altLang="zh-CN"/>
          </a:p>
          <a:p>
            <a:pPr lvl="0"/>
            <a:r>
              <a:rPr lang="en-US" altLang="zh-CN"/>
              <a:t> x = new(i, j);</a:t>
            </a:r>
            <a:endParaRPr lang="en-US" altLang="zh-CN"/>
          </a:p>
          <a:p>
            <a:pPr lvl="0"/>
            <a:r>
              <a:rPr lang="en-US" altLang="zh-CN"/>
              <a:t> if x&gt;=x0 &amp;&amp; x&lt;x1</a:t>
            </a:r>
            <a:endParaRPr lang="en-US" altLang="zh-CN"/>
          </a:p>
          <a:p>
            <a:pPr lvl="0"/>
            <a:r>
              <a:rPr lang="en-US" altLang="zh-CN"/>
              <a:t> new(i, j) = ceil(dk0 * (x - x0) + y0);</a:t>
            </a:r>
            <a:endParaRPr lang="en-US" altLang="zh-CN"/>
          </a:p>
          <a:p>
            <a:pPr lvl="0"/>
            <a:r>
              <a:rPr lang="en-US" altLang="zh-CN"/>
              <a:t> elseif x&gt;=x1 &amp;&amp; x&lt;x2</a:t>
            </a:r>
            <a:endParaRPr lang="en-US" altLang="zh-CN"/>
          </a:p>
          <a:p>
            <a:pPr lvl="0"/>
            <a:r>
              <a:rPr lang="en-US" altLang="zh-CN"/>
              <a:t>     new(i, j) = ceil(dk1 * (x - x1) + y1);</a:t>
            </a:r>
            <a:endParaRPr lang="en-US" altLang="zh-CN"/>
          </a:p>
          <a:p>
            <a:pPr lvl="0"/>
            <a:r>
              <a:rPr lang="en-US" altLang="zh-CN"/>
              <a:t> elseif x&gt;=x2 &amp;&amp; x&lt;=x3</a:t>
            </a:r>
            <a:endParaRPr lang="en-US" altLang="zh-CN"/>
          </a:p>
          <a:p>
            <a:pPr lvl="0"/>
            <a:r>
              <a:rPr lang="en-US" altLang="zh-CN"/>
              <a:t>     new(i, j) = ceil(dk2 * (x - x2) + y2);    </a:t>
            </a:r>
            <a:endParaRPr lang="en-US" altLang="zh-CN"/>
          </a:p>
          <a:p>
            <a:pPr lvl="0"/>
            <a:r>
              <a:rPr lang="en-US" altLang="zh-CN"/>
              <a:t> end</a:t>
            </a:r>
            <a:endParaRPr lang="en-US" altLang="zh-CN"/>
          </a:p>
          <a:p>
            <a:pPr lvl="0"/>
            <a:r>
              <a:rPr lang="en-US" altLang="zh-CN"/>
              <a:t> end</a:t>
            </a:r>
            <a:endParaRPr lang="en-US" altLang="zh-CN"/>
          </a:p>
          <a:p>
            <a:pPr lvl="0"/>
            <a:r>
              <a:rPr lang="en-US" altLang="zh-CN"/>
              <a:t> end</a:t>
            </a:r>
            <a:endParaRPr lang="en-US" altLang="zh-CN"/>
          </a:p>
          <a:p>
            <a:pPr lvl="0"/>
            <a:r>
              <a:rPr lang="en-US" altLang="zh-CN"/>
              <a:t>figure,imshow(new)</a:t>
            </a:r>
            <a:endParaRPr lang="en-US" altLang="zh-CN"/>
          </a:p>
          <a:p>
            <a:pPr lvl="0"/>
            <a:r>
              <a:rPr lang="en-US" altLang="zh-CN"/>
              <a:t>figure,imhist(new)</a:t>
            </a:r>
            <a:endParaRPr lang="en-US" altLang="zh-CN"/>
          </a:p>
          <a:p>
            <a:pPr lvl="0"/>
            <a:endParaRPr lang="en-US" altLang="zh-CN"/>
          </a:p>
          <a:p>
            <a:pPr lvl="0"/>
            <a:r>
              <a:rPr lang="en-US" altLang="zh-CN"/>
              <a:t>I2=log(double(I)+1.0);</a:t>
            </a:r>
            <a:endParaRPr lang="en-US" altLang="zh-CN"/>
          </a:p>
          <a:p>
            <a:pPr lvl="0"/>
            <a:r>
              <a:rPr lang="en-US" altLang="zh-CN"/>
              <a:t>figure,imshow(I2,[])</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3074" name="Group 2"/>
          <p:cNvGrpSpPr/>
          <p:nvPr userDrawn="1"/>
        </p:nvGrpSpPr>
        <p:grpSpPr>
          <a:xfrm>
            <a:off x="-3222625" y="-458787"/>
            <a:ext cx="11909425" cy="4724400"/>
            <a:chOff x="-2030" y="192"/>
            <a:chExt cx="7502" cy="2976"/>
          </a:xfrm>
        </p:grpSpPr>
        <p:sp>
          <p:nvSpPr>
            <p:cNvPr id="3075" name="Line 3"/>
            <p:cNvSpPr/>
            <p:nvPr userDrawn="1"/>
          </p:nvSpPr>
          <p:spPr>
            <a:xfrm>
              <a:off x="912" y="1584"/>
              <a:ext cx="4560" cy="0"/>
            </a:xfrm>
            <a:prstGeom prst="line">
              <a:avLst/>
            </a:prstGeom>
            <a:ln w="12700" cap="flat" cmpd="sng">
              <a:solidFill>
                <a:schemeClr val="tx1"/>
              </a:solidFill>
              <a:prstDash val="solid"/>
              <a:round/>
              <a:headEnd type="none" w="med" len="med"/>
              <a:tailEnd type="none" w="med" len="med"/>
            </a:ln>
          </p:spPr>
        </p:sp>
        <p:sp>
          <p:nvSpPr>
            <p:cNvPr id="3076" name="AutoShape 4"/>
            <p:cNvSpPr/>
            <p:nvPr userDrawn="1"/>
          </p:nvSpPr>
          <p:spPr>
            <a:xfrm>
              <a:off x="-1584" y="864"/>
              <a:ext cx="2304" cy="2304"/>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w="9525">
              <a:noFill/>
            </a:ln>
          </p:spPr>
          <p:txBody>
            <a:bodyPr/>
            <a:p>
              <a:endParaRPr lang="zh-CN" altLang="en-US"/>
            </a:p>
          </p:txBody>
        </p:sp>
        <p:sp>
          <p:nvSpPr>
            <p:cNvPr id="3077" name="AutoShape 5"/>
            <p:cNvSpPr/>
            <p:nvPr userDrawn="1"/>
          </p:nvSpPr>
          <p:spPr>
            <a:xfrm>
              <a:off x="-2030" y="192"/>
              <a:ext cx="2544" cy="2544"/>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w="9525">
              <a:noFill/>
            </a:ln>
          </p:spPr>
          <p:txBody>
            <a:bodyPr/>
            <a:p>
              <a:endParaRPr lang="zh-CN" altLang="en-US"/>
            </a:p>
          </p:txBody>
        </p:sp>
      </p:grpSp>
      <p:sp>
        <p:nvSpPr>
          <p:cNvPr id="5126" name="Rectangle 6"/>
          <p:cNvSpPr>
            <a:spLocks noGrp="1" noChangeArrowheads="1"/>
          </p:cNvSpPr>
          <p:nvPr>
            <p:ph type="ctrTitle"/>
          </p:nvPr>
        </p:nvSpPr>
        <p:spPr>
          <a:xfrm>
            <a:off x="1905000" y="188913"/>
            <a:ext cx="7239000" cy="1444625"/>
          </a:xfrm>
        </p:spPr>
        <p:txBody>
          <a:bodyPr/>
          <a:lstStyle>
            <a:lvl1pPr>
              <a:defRPr sz="4000"/>
            </a:lvl1pPr>
          </a:lstStyle>
          <a:p>
            <a:pPr fontAlgn="base"/>
            <a:r>
              <a:rPr lang="zh-CN" altLang="en-US" strike="noStrike" noProof="1"/>
              <a:t>单击此处编辑母版标题样式</a:t>
            </a:r>
            <a:endParaRPr lang="zh-CN" altLang="en-US" strike="noStrike" noProof="1"/>
          </a:p>
        </p:txBody>
      </p:sp>
      <p:sp>
        <p:nvSpPr>
          <p:cNvPr id="5127" name="Rectangle 7"/>
          <p:cNvSpPr>
            <a:spLocks noGrp="1" noChangeArrowheads="1"/>
          </p:cNvSpPr>
          <p:nvPr>
            <p:ph type="subTitle" idx="1"/>
          </p:nvPr>
        </p:nvSpPr>
        <p:spPr>
          <a:xfrm>
            <a:off x="1443038" y="3427413"/>
            <a:ext cx="7239000" cy="1752600"/>
          </a:xfrm>
        </p:spPr>
        <p:txBody>
          <a:bodyPr/>
          <a:lstStyle>
            <a:lvl1pPr marL="0" indent="0">
              <a:buFont typeface="Wingdings" panose="05000000000000000000" pitchFamily="2" charset="2"/>
              <a:buNone/>
              <a:defRPr/>
            </a:lvl1pPr>
          </a:lstStyle>
          <a:p>
            <a:pPr fontAlgn="base"/>
            <a:r>
              <a:rPr lang="zh-CN" altLang="en-US" strike="noStrike" noProof="1"/>
              <a:t>单击此处编辑母版副标题样式</a:t>
            </a:r>
            <a:endParaRPr lang="zh-CN" altLang="en-US" strike="noStrike" noProof="1"/>
          </a:p>
        </p:txBody>
      </p:sp>
      <p:sp>
        <p:nvSpPr>
          <p:cNvPr id="15" name="Rectangle 8"/>
          <p:cNvSpPr>
            <a:spLocks noGrp="1" noChangeArrowheads="1"/>
          </p:cNvSpPr>
          <p:nvPr>
            <p:ph type="dt" sz="half" idx="2"/>
          </p:nvPr>
        </p:nvSpPr>
        <p:spPr bwMode="auto">
          <a:xfrm>
            <a:off x="457200" y="6248400"/>
            <a:ext cx="2133600" cy="457200"/>
          </a:xfrm>
          <a:prstGeom prst="rect">
            <a:avLst/>
          </a:prstGeom>
          <a:noFill/>
          <a:ln w="9525">
            <a:noFill/>
            <a:miter lim="800000"/>
          </a:ln>
          <a:effectLst/>
        </p:spPr>
        <p:txBody>
          <a:bodyPr vert="horz" wrap="square" lIns="91440" tIns="45720" rIns="91440" bIns="45720"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D09C63AB-45EE-46BF-A594-11DC1EF1CA17}"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16" name="Rectangle 9"/>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17" name="Rectangle 10"/>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7A24C41-B067-4995-8A5F-634A64323FC3}"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5B598A11-9A9A-47CD-A4C4-EF440364A534}"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C5A3CB3D-A123-49B7-9C68-DDC5F5C3E4B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6413" y="301625"/>
            <a:ext cx="1827212" cy="5640388"/>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1370013" y="301625"/>
            <a:ext cx="5334000" cy="5640388"/>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5B598A11-9A9A-47CD-A4C4-EF440364A534}"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C5A3CB3D-A123-49B7-9C68-DDC5F5C3E4B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370013" y="301625"/>
            <a:ext cx="7313612" cy="1143000"/>
          </a:xfrm>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a:xfrm>
            <a:off x="1370013" y="1827213"/>
            <a:ext cx="7313612" cy="41148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Char char="¡"/>
              <a:defRPr/>
            </a:pPr>
            <a:endParaRPr kumimoji="0" lang="zh-CN" altLang="en-US" sz="29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5B598A11-9A9A-47CD-A4C4-EF440364A534}"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C5A3CB3D-A123-49B7-9C68-DDC5F5C3E4B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370013" y="301625"/>
            <a:ext cx="7313612" cy="1143000"/>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1370013" y="1827213"/>
            <a:ext cx="3579812"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5102225" y="1827213"/>
            <a:ext cx="3581400" cy="19812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5102225" y="3960813"/>
            <a:ext cx="3581400" cy="19812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5B598A11-9A9A-47CD-A4C4-EF440364A534}"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7" name="页脚占位符 6"/>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C5A3CB3D-A123-49B7-9C68-DDC5F5C3E4B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370013" y="301625"/>
            <a:ext cx="7313612" cy="1143000"/>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1370013" y="1827213"/>
            <a:ext cx="3579812"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5102225" y="1827213"/>
            <a:ext cx="3581400"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5B598A11-9A9A-47CD-A4C4-EF440364A534}"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C5A3CB3D-A123-49B7-9C68-DDC5F5C3E4B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57225" y="0"/>
            <a:ext cx="8486775" cy="1231900"/>
          </a:xfrm>
        </p:spPr>
        <p:txBody>
          <a:body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sz="half" idx="1"/>
          </p:nvPr>
        </p:nvSpPr>
        <p:spPr>
          <a:xfrm>
            <a:off x="457200" y="1333500"/>
            <a:ext cx="8229600" cy="2686050"/>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Content Placeholder 3"/>
          <p:cNvSpPr>
            <a:spLocks noGrp="1"/>
          </p:cNvSpPr>
          <p:nvPr>
            <p:ph sz="half" idx="2"/>
          </p:nvPr>
        </p:nvSpPr>
        <p:spPr>
          <a:xfrm>
            <a:off x="457200" y="4171950"/>
            <a:ext cx="8229600" cy="2686050"/>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5B598A11-9A9A-47CD-A4C4-EF440364A534}"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C5A3CB3D-A123-49B7-9C68-DDC5F5C3E4B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4098" name="Group 2"/>
          <p:cNvGrpSpPr/>
          <p:nvPr userDrawn="1"/>
        </p:nvGrpSpPr>
        <p:grpSpPr>
          <a:xfrm>
            <a:off x="-3222625" y="-458787"/>
            <a:ext cx="11909425" cy="4724400"/>
            <a:chOff x="-2030" y="192"/>
            <a:chExt cx="7502" cy="2976"/>
          </a:xfrm>
        </p:grpSpPr>
        <p:sp>
          <p:nvSpPr>
            <p:cNvPr id="4099" name="Line 3"/>
            <p:cNvSpPr/>
            <p:nvPr userDrawn="1"/>
          </p:nvSpPr>
          <p:spPr>
            <a:xfrm>
              <a:off x="912" y="1584"/>
              <a:ext cx="4560" cy="0"/>
            </a:xfrm>
            <a:prstGeom prst="line">
              <a:avLst/>
            </a:prstGeom>
            <a:ln w="12700" cap="flat" cmpd="sng">
              <a:solidFill>
                <a:schemeClr val="tx1"/>
              </a:solidFill>
              <a:prstDash val="solid"/>
              <a:round/>
              <a:headEnd type="none" w="med" len="med"/>
              <a:tailEnd type="none" w="med" len="med"/>
            </a:ln>
          </p:spPr>
        </p:sp>
        <p:sp>
          <p:nvSpPr>
            <p:cNvPr id="4100" name="AutoShape 4"/>
            <p:cNvSpPr/>
            <p:nvPr userDrawn="1"/>
          </p:nvSpPr>
          <p:spPr>
            <a:xfrm>
              <a:off x="-1584" y="864"/>
              <a:ext cx="2304" cy="2304"/>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w="9525">
              <a:noFill/>
            </a:ln>
          </p:spPr>
          <p:txBody>
            <a:bodyPr/>
            <a:p>
              <a:endParaRPr lang="zh-CN" altLang="en-US"/>
            </a:p>
          </p:txBody>
        </p:sp>
        <p:sp>
          <p:nvSpPr>
            <p:cNvPr id="4101" name="AutoShape 5"/>
            <p:cNvSpPr/>
            <p:nvPr userDrawn="1"/>
          </p:nvSpPr>
          <p:spPr>
            <a:xfrm>
              <a:off x="-2030" y="192"/>
              <a:ext cx="2544" cy="2544"/>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w="9525">
              <a:noFill/>
            </a:ln>
          </p:spPr>
          <p:txBody>
            <a:bodyPr/>
            <a:p>
              <a:endParaRPr lang="zh-CN" altLang="en-US"/>
            </a:p>
          </p:txBody>
        </p:sp>
      </p:grpSp>
      <p:sp>
        <p:nvSpPr>
          <p:cNvPr id="5126" name="Rectangle 6"/>
          <p:cNvSpPr>
            <a:spLocks noGrp="1" noChangeArrowheads="1"/>
          </p:cNvSpPr>
          <p:nvPr>
            <p:ph type="ctrTitle"/>
          </p:nvPr>
        </p:nvSpPr>
        <p:spPr>
          <a:xfrm>
            <a:off x="1905000" y="188913"/>
            <a:ext cx="7239000" cy="1444625"/>
          </a:xfrm>
        </p:spPr>
        <p:txBody>
          <a:bodyPr/>
          <a:lstStyle>
            <a:lvl1pPr>
              <a:defRPr sz="4000"/>
            </a:lvl1pPr>
          </a:lstStyle>
          <a:p>
            <a:pPr fontAlgn="base"/>
            <a:r>
              <a:rPr lang="zh-CN" altLang="en-US" strike="noStrike" noProof="1"/>
              <a:t>单击此处编辑母版标题样式</a:t>
            </a:r>
            <a:endParaRPr lang="zh-CN" altLang="en-US" strike="noStrike" noProof="1"/>
          </a:p>
        </p:txBody>
      </p:sp>
      <p:sp>
        <p:nvSpPr>
          <p:cNvPr id="5127" name="Rectangle 7"/>
          <p:cNvSpPr>
            <a:spLocks noGrp="1" noChangeArrowheads="1"/>
          </p:cNvSpPr>
          <p:nvPr>
            <p:ph type="subTitle" idx="1"/>
          </p:nvPr>
        </p:nvSpPr>
        <p:spPr>
          <a:xfrm>
            <a:off x="1443038" y="3427413"/>
            <a:ext cx="7239000" cy="1752600"/>
          </a:xfrm>
        </p:spPr>
        <p:txBody>
          <a:bodyPr/>
          <a:lstStyle>
            <a:lvl1pPr marL="0" indent="0">
              <a:buFont typeface="Wingdings" panose="05000000000000000000" pitchFamily="2" charset="2"/>
              <a:buNone/>
              <a:defRPr/>
            </a:lvl1pPr>
          </a:lstStyle>
          <a:p>
            <a:pPr fontAlgn="base"/>
            <a:r>
              <a:rPr lang="zh-CN" altLang="en-US" strike="noStrike" noProof="1"/>
              <a:t>单击此处编辑母版副标题样式</a:t>
            </a:r>
            <a:endParaRPr lang="zh-CN" altLang="en-US" strike="noStrike" noProof="1"/>
          </a:p>
        </p:txBody>
      </p:sp>
      <p:sp>
        <p:nvSpPr>
          <p:cNvPr id="15" name="Rectangle 8"/>
          <p:cNvSpPr>
            <a:spLocks noGrp="1" noChangeArrowheads="1"/>
          </p:cNvSpPr>
          <p:nvPr>
            <p:ph type="dt" sz="half" idx="2"/>
          </p:nvPr>
        </p:nvSpPr>
        <p:spPr bwMode="auto">
          <a:xfrm>
            <a:off x="457200" y="6248400"/>
            <a:ext cx="2133600" cy="457200"/>
          </a:xfrm>
          <a:prstGeom prst="rect">
            <a:avLst/>
          </a:prstGeom>
          <a:noFill/>
          <a:ln w="9525">
            <a:noFill/>
            <a:miter lim="800000"/>
          </a:ln>
          <a:effectLst/>
        </p:spPr>
        <p:txBody>
          <a:bodyPr vert="horz" wrap="square" lIns="91440" tIns="45720" rIns="91440" bIns="45720"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D09C63AB-45EE-46BF-A594-11DC1EF1CA17}"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16" name="Rectangle 9"/>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17" name="Rectangle 10"/>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7A24C41-B067-4995-8A5F-634A64323FC3}"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5B598A11-9A9A-47CD-A4C4-EF440364A534}"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C5A3CB3D-A123-49B7-9C68-DDC5F5C3E4B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5B598A11-9A9A-47CD-A4C4-EF440364A534}"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C5A3CB3D-A123-49B7-9C68-DDC5F5C3E4B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5B598A11-9A9A-47CD-A4C4-EF440364A534}"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C5A3CB3D-A123-49B7-9C68-DDC5F5C3E4B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5B598A11-9A9A-47CD-A4C4-EF440364A534}"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C5A3CB3D-A123-49B7-9C68-DDC5F5C3E4B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5B598A11-9A9A-47CD-A4C4-EF440364A534}"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C5A3CB3D-A123-49B7-9C68-DDC5F5C3E4B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5B598A11-9A9A-47CD-A4C4-EF440364A534}"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C5A3CB3D-A123-49B7-9C68-DDC5F5C3E4B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5B598A11-9A9A-47CD-A4C4-EF440364A534}"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C5A3CB3D-A123-49B7-9C68-DDC5F5C3E4B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5B598A11-9A9A-47CD-A4C4-EF440364A534}"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C5A3CB3D-A123-49B7-9C68-DDC5F5C3E4B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5B598A11-9A9A-47CD-A4C4-EF440364A534}"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C5A3CB3D-A123-49B7-9C68-DDC5F5C3E4B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5B598A11-9A9A-47CD-A4C4-EF440364A534}"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C5A3CB3D-A123-49B7-9C68-DDC5F5C3E4B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6413" y="301625"/>
            <a:ext cx="1827212" cy="5640388"/>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1370013" y="301625"/>
            <a:ext cx="5334000" cy="5640388"/>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5B598A11-9A9A-47CD-A4C4-EF440364A534}"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C5A3CB3D-A123-49B7-9C68-DDC5F5C3E4B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370013" y="301625"/>
            <a:ext cx="7313612" cy="1143000"/>
          </a:xfrm>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a:xfrm>
            <a:off x="1370013" y="1827213"/>
            <a:ext cx="7313612" cy="41148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Char char="¡"/>
              <a:defRPr/>
            </a:pPr>
            <a:endParaRPr kumimoji="0" lang="zh-CN" altLang="en-US" sz="29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5B598A11-9A9A-47CD-A4C4-EF440364A534}"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C5A3CB3D-A123-49B7-9C68-DDC5F5C3E4B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370013" y="301625"/>
            <a:ext cx="7313612" cy="1143000"/>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1370013" y="1827213"/>
            <a:ext cx="3579812"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5102225" y="1827213"/>
            <a:ext cx="3581400" cy="19812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5102225" y="3960813"/>
            <a:ext cx="3581400" cy="19812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5B598A11-9A9A-47CD-A4C4-EF440364A534}"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7" name="页脚占位符 6"/>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C5A3CB3D-A123-49B7-9C68-DDC5F5C3E4B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370013" y="301625"/>
            <a:ext cx="7313612" cy="1143000"/>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1370013" y="1827213"/>
            <a:ext cx="3579812"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5102225" y="1827213"/>
            <a:ext cx="3581400"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5B598A11-9A9A-47CD-A4C4-EF440364A534}"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C5A3CB3D-A123-49B7-9C68-DDC5F5C3E4B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5B598A11-9A9A-47CD-A4C4-EF440364A534}"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C5A3CB3D-A123-49B7-9C68-DDC5F5C3E4B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57225" y="0"/>
            <a:ext cx="8486775" cy="1231900"/>
          </a:xfrm>
        </p:spPr>
        <p:txBody>
          <a:bodyPr/>
          <a:lstStyle/>
          <a:p>
            <a:pPr fontAlgn="base"/>
            <a:r>
              <a:rPr lang="en-US" strike="noStrike" noProof="1" smtClean="0"/>
              <a:t>Click to edit Master title style</a:t>
            </a:r>
            <a:endParaRPr lang="en-US" strike="noStrike" noProof="1"/>
          </a:p>
        </p:txBody>
      </p:sp>
      <p:sp>
        <p:nvSpPr>
          <p:cNvPr id="3" name="Text Placeholder 2"/>
          <p:cNvSpPr>
            <a:spLocks noGrp="1"/>
          </p:cNvSpPr>
          <p:nvPr>
            <p:ph type="body" sz="half" idx="1"/>
          </p:nvPr>
        </p:nvSpPr>
        <p:spPr>
          <a:xfrm>
            <a:off x="457200" y="1333500"/>
            <a:ext cx="8229600" cy="2686050"/>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4" name="Content Placeholder 3"/>
          <p:cNvSpPr>
            <a:spLocks noGrp="1"/>
          </p:cNvSpPr>
          <p:nvPr>
            <p:ph sz="half" idx="2"/>
          </p:nvPr>
        </p:nvSpPr>
        <p:spPr>
          <a:xfrm>
            <a:off x="457200" y="4171950"/>
            <a:ext cx="8229600" cy="2686050"/>
          </a:xfrm>
        </p:spPr>
        <p:txBody>
          <a:bodyPr/>
          <a:lstStyle/>
          <a:p>
            <a:pPr lvl="0" fontAlgn="base"/>
            <a:r>
              <a:rPr lang="en-US" strike="noStrike" noProof="1" smtClean="0"/>
              <a:t>Click to edit Master text styles</a:t>
            </a:r>
            <a:endParaRPr lang="en-US" strike="noStrike" noProof="1" smtClean="0"/>
          </a:p>
          <a:p>
            <a:pPr lvl="1" fontAlgn="base"/>
            <a:r>
              <a:rPr lang="en-US" strike="noStrike" noProof="1" smtClean="0"/>
              <a:t>Second level</a:t>
            </a:r>
            <a:endParaRPr lang="en-US" strike="noStrike" noProof="1" smtClean="0"/>
          </a:p>
          <a:p>
            <a:pPr lvl="2" fontAlgn="base"/>
            <a:r>
              <a:rPr lang="en-US" strike="noStrike" noProof="1" smtClean="0"/>
              <a:t>Third level</a:t>
            </a:r>
            <a:endParaRPr lang="en-US" strike="noStrike" noProof="1" smtClean="0"/>
          </a:p>
          <a:p>
            <a:pPr lvl="3" fontAlgn="base"/>
            <a:r>
              <a:rPr lang="en-US" strike="noStrike" noProof="1" smtClean="0"/>
              <a:t>Fourth level</a:t>
            </a:r>
            <a:endParaRPr lang="en-US" strike="noStrike" noProof="1" smtClean="0"/>
          </a:p>
          <a:p>
            <a:pPr lvl="4" fontAlgn="base"/>
            <a:r>
              <a:rPr lang="en-US" strike="noStrike" noProof="1" smtClean="0"/>
              <a:t>Fifth level</a:t>
            </a:r>
            <a:endParaRPr 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5B598A11-9A9A-47CD-A4C4-EF440364A534}"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C5A3CB3D-A123-49B7-9C68-DDC5F5C3E4B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5B598A11-9A9A-47CD-A4C4-EF440364A534}"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C5A3CB3D-A123-49B7-9C68-DDC5F5C3E4B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5B598A11-9A9A-47CD-A4C4-EF440364A534}"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C5A3CB3D-A123-49B7-9C68-DDC5F5C3E4B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5B598A11-9A9A-47CD-A4C4-EF440364A534}"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C5A3CB3D-A123-49B7-9C68-DDC5F5C3E4B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5B598A11-9A9A-47CD-A4C4-EF440364A534}"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C5A3CB3D-A123-49B7-9C68-DDC5F5C3E4B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5B598A11-9A9A-47CD-A4C4-EF440364A534}"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C5A3CB3D-A123-49B7-9C68-DDC5F5C3E4B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5B598A11-9A9A-47CD-A4C4-EF440364A534}"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C5A3CB3D-A123-49B7-9C68-DDC5F5C3E4B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4.xml"/><Relationship Id="rId8" Type="http://schemas.openxmlformats.org/officeDocument/2006/relationships/slideLayout" Target="../slideLayouts/slideLayout23.xml"/><Relationship Id="rId7" Type="http://schemas.openxmlformats.org/officeDocument/2006/relationships/slideLayout" Target="../slideLayouts/slideLayout22.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3" Type="http://schemas.openxmlformats.org/officeDocument/2006/relationships/slideLayout" Target="../slideLayouts/slideLayout18.xml"/><Relationship Id="rId2" Type="http://schemas.openxmlformats.org/officeDocument/2006/relationships/slideLayout" Target="../slideLayouts/slideLayout17.xml"/><Relationship Id="rId16" Type="http://schemas.openxmlformats.org/officeDocument/2006/relationships/theme" Target="../theme/theme2.xml"/><Relationship Id="rId15" Type="http://schemas.openxmlformats.org/officeDocument/2006/relationships/slideLayout" Target="../slideLayouts/slideLayout30.xml"/><Relationship Id="rId14" Type="http://schemas.openxmlformats.org/officeDocument/2006/relationships/slideLayout" Target="../slideLayouts/slideLayout29.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1" Type="http://schemas.openxmlformats.org/officeDocument/2006/relationships/slideLayout" Target="../slideLayouts/slideLayout26.xml"/><Relationship Id="rId10" Type="http://schemas.openxmlformats.org/officeDocument/2006/relationships/slideLayout" Target="../slideLayouts/slideLayout25.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Group 2"/>
          <p:cNvGrpSpPr/>
          <p:nvPr/>
        </p:nvGrpSpPr>
        <p:grpSpPr>
          <a:xfrm>
            <a:off x="-3238500" y="0"/>
            <a:ext cx="11925300" cy="3810000"/>
            <a:chOff x="-2040" y="0"/>
            <a:chExt cx="7512" cy="2400"/>
          </a:xfrm>
        </p:grpSpPr>
        <p:sp>
          <p:nvSpPr>
            <p:cNvPr id="1027" name="AutoShape 3"/>
            <p:cNvSpPr/>
            <p:nvPr/>
          </p:nvSpPr>
          <p:spPr>
            <a:xfrm>
              <a:off x="-2040" y="432"/>
              <a:ext cx="2592" cy="196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w="9525">
              <a:noFill/>
            </a:ln>
          </p:spPr>
          <p:txBody>
            <a:bodyPr/>
            <a:p>
              <a:endParaRPr lang="zh-CN" altLang="en-US"/>
            </a:p>
          </p:txBody>
        </p:sp>
        <p:sp>
          <p:nvSpPr>
            <p:cNvPr id="1028" name="AutoShape 4"/>
            <p:cNvSpPr/>
            <p:nvPr/>
          </p:nvSpPr>
          <p:spPr>
            <a:xfrm>
              <a:off x="-1528" y="0"/>
              <a:ext cx="1949" cy="1987"/>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w="9525">
              <a:noFill/>
            </a:ln>
          </p:spPr>
          <p:txBody>
            <a:bodyPr/>
            <a:p>
              <a:endParaRPr lang="zh-CN" altLang="en-US"/>
            </a:p>
          </p:txBody>
        </p:sp>
        <p:sp>
          <p:nvSpPr>
            <p:cNvPr id="1029" name="Line 5"/>
            <p:cNvSpPr/>
            <p:nvPr/>
          </p:nvSpPr>
          <p:spPr>
            <a:xfrm>
              <a:off x="864" y="960"/>
              <a:ext cx="4608" cy="0"/>
            </a:xfrm>
            <a:prstGeom prst="line">
              <a:avLst/>
            </a:prstGeom>
            <a:ln w="12700" cap="flat" cmpd="sng">
              <a:solidFill>
                <a:schemeClr val="tx1"/>
              </a:solidFill>
              <a:prstDash val="solid"/>
              <a:round/>
              <a:headEnd type="none" w="med" len="med"/>
              <a:tailEnd type="none" w="med" len="med"/>
            </a:ln>
          </p:spPr>
        </p:sp>
      </p:grpSp>
      <p:sp>
        <p:nvSpPr>
          <p:cNvPr id="1030" name="Rectangle 6"/>
          <p:cNvSpPr>
            <a:spLocks noGrp="1"/>
          </p:cNvSpPr>
          <p:nvPr>
            <p:ph type="title"/>
          </p:nvPr>
        </p:nvSpPr>
        <p:spPr>
          <a:xfrm>
            <a:off x="1370013" y="301625"/>
            <a:ext cx="7313612" cy="1143000"/>
          </a:xfrm>
          <a:prstGeom prst="rect">
            <a:avLst/>
          </a:prstGeom>
          <a:noFill/>
          <a:ln w="9525">
            <a:noFill/>
          </a:ln>
        </p:spPr>
        <p:txBody>
          <a:bodyPr anchor="b" anchorCtr="0"/>
          <a:p>
            <a:pPr lvl="0"/>
            <a:r>
              <a:rPr lang="zh-CN" altLang="en-US" dirty="0"/>
              <a:t>单击此处编辑母版标题样式</a:t>
            </a:r>
            <a:endParaRPr lang="zh-CN" altLang="en-US" dirty="0"/>
          </a:p>
        </p:txBody>
      </p:sp>
      <p:sp>
        <p:nvSpPr>
          <p:cNvPr id="1031" name="Rectangle 7"/>
          <p:cNvSpPr>
            <a:spLocks noGrp="1"/>
          </p:cNvSpPr>
          <p:nvPr>
            <p:ph type="body"/>
          </p:nvPr>
        </p:nvSpPr>
        <p:spPr>
          <a:xfrm>
            <a:off x="1370013" y="1827213"/>
            <a:ext cx="7313612" cy="4114800"/>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104" name="Rectangle 8"/>
          <p:cNvSpPr>
            <a:spLocks noGrp="1" noChangeArrowheads="1"/>
          </p:cNvSpPr>
          <p:nvPr>
            <p:ph type="dt" sz="half" idx="2"/>
          </p:nvPr>
        </p:nvSpPr>
        <p:spPr bwMode="auto">
          <a:xfrm>
            <a:off x="457200" y="6248400"/>
            <a:ext cx="2133600" cy="457200"/>
          </a:xfrm>
          <a:prstGeom prst="rect">
            <a:avLst/>
          </a:prstGeom>
          <a:noFill/>
          <a:ln w="9525">
            <a:noFill/>
            <a:miter lim="800000"/>
          </a:ln>
          <a:effectLst/>
        </p:spPr>
        <p:txBody>
          <a:bodyPr vert="horz" wrap="square" lIns="91440" tIns="45720" rIns="91440" bIns="45720" numCol="1" anchor="b" anchorCtr="0" compatLnSpc="1"/>
          <a:lstStyle>
            <a:lvl1pPr eaLnBrk="1" hangingPunct="1">
              <a:spcBef>
                <a:spcPct val="0"/>
              </a:spcBef>
              <a:buClrTx/>
              <a:buSzTx/>
              <a:buFontTx/>
              <a:buNone/>
              <a:defRPr sz="1200" b="0">
                <a:latin typeface="Verdana" panose="020B0604030504040204" pitchFamily="-112"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5B598A11-9A9A-47CD-A4C4-EF440364A534}"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4105" name="Rectangle 9"/>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spcBef>
                <a:spcPct val="0"/>
              </a:spcBef>
              <a:buClrTx/>
              <a:buSzTx/>
              <a:buFontTx/>
              <a:buNone/>
              <a:defRPr sz="1200" b="0">
                <a:latin typeface="Verdana" panose="020B0604030504040204" pitchFamily="-112"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4106" name="Rectangle 10"/>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b="0"/>
            </a:lvl1pPr>
          </a:lstStyle>
          <a:p>
            <a:pPr marL="0" marR="0" lvl="0" indent="0" algn="r" defTabSz="914400" rtl="0" eaLnBrk="1" fontAlgn="base" latinLnBrk="0" hangingPunct="1">
              <a:lnSpc>
                <a:spcPct val="100000"/>
              </a:lnSpc>
              <a:spcBef>
                <a:spcPct val="0"/>
              </a:spcBef>
              <a:spcAft>
                <a:spcPct val="0"/>
              </a:spcAft>
              <a:buClrTx/>
              <a:buSzTx/>
              <a:buFontTx/>
              <a:buNone/>
              <a:defRPr/>
            </a:pPr>
            <a:fld id="{C5A3CB3D-A123-49B7-9C68-DDC5F5C3E4B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36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36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36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36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ea typeface="+mn-ea"/>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mn-ea"/>
        </a:defRPr>
      </a:lvl5pPr>
      <a:lvl6pPr marL="25146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mn-ea"/>
        </a:defRPr>
      </a:lvl6pPr>
      <a:lvl7pPr marL="29718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mn-ea"/>
        </a:defRPr>
      </a:lvl7pPr>
      <a:lvl8pPr marL="34290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mn-ea"/>
        </a:defRPr>
      </a:lvl8pPr>
      <a:lvl9pPr marL="38862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2050" name="Group 2"/>
          <p:cNvGrpSpPr/>
          <p:nvPr/>
        </p:nvGrpSpPr>
        <p:grpSpPr>
          <a:xfrm>
            <a:off x="-3238500" y="0"/>
            <a:ext cx="11925300" cy="3810000"/>
            <a:chOff x="-2040" y="0"/>
            <a:chExt cx="7512" cy="2400"/>
          </a:xfrm>
        </p:grpSpPr>
        <p:sp>
          <p:nvSpPr>
            <p:cNvPr id="2051" name="AutoShape 3"/>
            <p:cNvSpPr/>
            <p:nvPr/>
          </p:nvSpPr>
          <p:spPr>
            <a:xfrm>
              <a:off x="-2040" y="432"/>
              <a:ext cx="2592" cy="196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w="9525">
              <a:noFill/>
            </a:ln>
          </p:spPr>
          <p:txBody>
            <a:bodyPr/>
            <a:p>
              <a:endParaRPr lang="zh-CN" altLang="en-US"/>
            </a:p>
          </p:txBody>
        </p:sp>
        <p:sp>
          <p:nvSpPr>
            <p:cNvPr id="2052" name="AutoShape 4"/>
            <p:cNvSpPr/>
            <p:nvPr/>
          </p:nvSpPr>
          <p:spPr>
            <a:xfrm>
              <a:off x="-1528" y="0"/>
              <a:ext cx="1949" cy="1987"/>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w="9525">
              <a:noFill/>
            </a:ln>
          </p:spPr>
          <p:txBody>
            <a:bodyPr/>
            <a:p>
              <a:endParaRPr lang="zh-CN" altLang="en-US"/>
            </a:p>
          </p:txBody>
        </p:sp>
        <p:sp>
          <p:nvSpPr>
            <p:cNvPr id="2053" name="Line 5"/>
            <p:cNvSpPr/>
            <p:nvPr/>
          </p:nvSpPr>
          <p:spPr>
            <a:xfrm>
              <a:off x="864" y="960"/>
              <a:ext cx="4608" cy="0"/>
            </a:xfrm>
            <a:prstGeom prst="line">
              <a:avLst/>
            </a:prstGeom>
            <a:ln w="12700" cap="flat" cmpd="sng">
              <a:solidFill>
                <a:schemeClr val="tx1"/>
              </a:solidFill>
              <a:prstDash val="solid"/>
              <a:round/>
              <a:headEnd type="none" w="med" len="med"/>
              <a:tailEnd type="none" w="med" len="med"/>
            </a:ln>
          </p:spPr>
        </p:sp>
      </p:grpSp>
      <p:sp>
        <p:nvSpPr>
          <p:cNvPr id="2054" name="Rectangle 6"/>
          <p:cNvSpPr>
            <a:spLocks noGrp="1"/>
          </p:cNvSpPr>
          <p:nvPr>
            <p:ph type="title"/>
          </p:nvPr>
        </p:nvSpPr>
        <p:spPr>
          <a:xfrm>
            <a:off x="1370013" y="301625"/>
            <a:ext cx="7313612" cy="1143000"/>
          </a:xfrm>
          <a:prstGeom prst="rect">
            <a:avLst/>
          </a:prstGeom>
          <a:noFill/>
          <a:ln w="9525">
            <a:noFill/>
          </a:ln>
        </p:spPr>
        <p:txBody>
          <a:bodyPr anchor="b" anchorCtr="0"/>
          <a:p>
            <a:pPr lvl="0"/>
            <a:r>
              <a:rPr lang="zh-CN" altLang="en-US" dirty="0"/>
              <a:t>单击此处编辑母版标题样式</a:t>
            </a:r>
            <a:endParaRPr lang="zh-CN" altLang="en-US" dirty="0"/>
          </a:p>
        </p:txBody>
      </p:sp>
      <p:sp>
        <p:nvSpPr>
          <p:cNvPr id="2055" name="Rectangle 7"/>
          <p:cNvSpPr>
            <a:spLocks noGrp="1"/>
          </p:cNvSpPr>
          <p:nvPr>
            <p:ph type="body"/>
          </p:nvPr>
        </p:nvSpPr>
        <p:spPr>
          <a:xfrm>
            <a:off x="1370013" y="1827213"/>
            <a:ext cx="7313612" cy="4114800"/>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104" name="Rectangle 8"/>
          <p:cNvSpPr>
            <a:spLocks noGrp="1" noChangeArrowheads="1"/>
          </p:cNvSpPr>
          <p:nvPr>
            <p:ph type="dt" sz="half" idx="2"/>
          </p:nvPr>
        </p:nvSpPr>
        <p:spPr bwMode="auto">
          <a:xfrm>
            <a:off x="457200" y="6248400"/>
            <a:ext cx="2133600" cy="457200"/>
          </a:xfrm>
          <a:prstGeom prst="rect">
            <a:avLst/>
          </a:prstGeom>
          <a:noFill/>
          <a:ln w="9525">
            <a:noFill/>
            <a:miter lim="800000"/>
          </a:ln>
          <a:effectLst/>
        </p:spPr>
        <p:txBody>
          <a:bodyPr vert="horz" wrap="square" lIns="91440" tIns="45720" rIns="91440" bIns="45720" numCol="1" anchor="b" anchorCtr="0" compatLnSpc="1"/>
          <a:lstStyle>
            <a:lvl1pPr eaLnBrk="1" hangingPunct="1">
              <a:spcBef>
                <a:spcPct val="0"/>
              </a:spcBef>
              <a:buClrTx/>
              <a:buSzTx/>
              <a:buFontTx/>
              <a:buNone/>
              <a:defRPr sz="1200" b="0">
                <a:latin typeface="Verdana" panose="020B0604030504040204" pitchFamily="-112"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5B598A11-9A9A-47CD-A4C4-EF440364A534}"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4105" name="Rectangle 9"/>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spcBef>
                <a:spcPct val="0"/>
              </a:spcBef>
              <a:buClrTx/>
              <a:buSzTx/>
              <a:buFontTx/>
              <a:buNone/>
              <a:defRPr sz="1200" b="0">
                <a:latin typeface="Verdana" panose="020B0604030504040204" pitchFamily="-112"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4106" name="Rectangle 10"/>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b="0"/>
            </a:lvl1pPr>
          </a:lstStyle>
          <a:p>
            <a:pPr marL="0" marR="0" lvl="0" indent="0" algn="r" defTabSz="914400" rtl="0" eaLnBrk="1" fontAlgn="base" latinLnBrk="0" hangingPunct="1">
              <a:lnSpc>
                <a:spcPct val="100000"/>
              </a:lnSpc>
              <a:spcBef>
                <a:spcPct val="0"/>
              </a:spcBef>
              <a:spcAft>
                <a:spcPct val="0"/>
              </a:spcAft>
              <a:buClrTx/>
              <a:buSzTx/>
              <a:buFontTx/>
              <a:buNone/>
              <a:defRPr/>
            </a:pPr>
            <a:fld id="{C5A3CB3D-A123-49B7-9C68-DDC5F5C3E4B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hf sldNum="0" hdr="0" ftr="0" dt="0"/>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36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36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36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36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ea typeface="+mn-ea"/>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mn-ea"/>
        </a:defRPr>
      </a:lvl5pPr>
      <a:lvl6pPr marL="25146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mn-ea"/>
        </a:defRPr>
      </a:lvl6pPr>
      <a:lvl7pPr marL="29718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mn-ea"/>
        </a:defRPr>
      </a:lvl7pPr>
      <a:lvl8pPr marL="34290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mn-ea"/>
        </a:defRPr>
      </a:lvl8pPr>
      <a:lvl9pPr marL="38862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8" Type="http://schemas.openxmlformats.org/officeDocument/2006/relationships/slideLayout" Target="../slideLayouts/slideLayout22.xml"/><Relationship Id="rId17" Type="http://schemas.openxmlformats.org/officeDocument/2006/relationships/tags" Target="../tags/tag16.xml"/><Relationship Id="rId16" Type="http://schemas.openxmlformats.org/officeDocument/2006/relationships/image" Target="../media/image10.png"/><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12.jpeg"/><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1.xml"/><Relationship Id="rId2" Type="http://schemas.openxmlformats.org/officeDocument/2006/relationships/image" Target="../media/image13.wmf"/><Relationship Id="rId1"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jpeg"/><Relationship Id="rId1" Type="http://schemas.openxmlformats.org/officeDocument/2006/relationships/image" Target="../media/image14.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7.jpeg"/><Relationship Id="rId1" Type="http://schemas.openxmlformats.org/officeDocument/2006/relationships/image" Target="../media/image16.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4.jpeg"/><Relationship Id="rId1"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26.wmf"/><Relationship Id="rId1" Type="http://schemas.openxmlformats.org/officeDocument/2006/relationships/oleObject" Target="../embeddings/oleObject2.bin"/></Relationships>
</file>

<file path=ppt/slides/_rels/slide27.xml.rels><?xml version="1.0" encoding="UTF-8" standalone="yes"?>
<Relationships xmlns="http://schemas.openxmlformats.org/package/2006/relationships"><Relationship Id="rId9" Type="http://schemas.openxmlformats.org/officeDocument/2006/relationships/tags" Target="../tags/tag21.xml"/><Relationship Id="rId8" Type="http://schemas.openxmlformats.org/officeDocument/2006/relationships/image" Target="../media/image30.png"/><Relationship Id="rId7" Type="http://schemas.openxmlformats.org/officeDocument/2006/relationships/tags" Target="../tags/tag20.xml"/><Relationship Id="rId6" Type="http://schemas.openxmlformats.org/officeDocument/2006/relationships/image" Target="../media/image29.png"/><Relationship Id="rId5" Type="http://schemas.openxmlformats.org/officeDocument/2006/relationships/tags" Target="../tags/tag19.xml"/><Relationship Id="rId4" Type="http://schemas.openxmlformats.org/officeDocument/2006/relationships/image" Target="../media/image28.png"/><Relationship Id="rId3" Type="http://schemas.openxmlformats.org/officeDocument/2006/relationships/tags" Target="../tags/tag18.xml"/><Relationship Id="rId2" Type="http://schemas.openxmlformats.org/officeDocument/2006/relationships/image" Target="../media/image27.png"/><Relationship Id="rId14" Type="http://schemas.openxmlformats.org/officeDocument/2006/relationships/notesSlide" Target="../notesSlides/notesSlide10.xml"/><Relationship Id="rId13" Type="http://schemas.openxmlformats.org/officeDocument/2006/relationships/vmlDrawing" Target="../drawings/vmlDrawing3.vml"/><Relationship Id="rId12" Type="http://schemas.openxmlformats.org/officeDocument/2006/relationships/slideLayout" Target="../slideLayouts/slideLayout2.xml"/><Relationship Id="rId11" Type="http://schemas.openxmlformats.org/officeDocument/2006/relationships/image" Target="../media/image31.wmf"/><Relationship Id="rId10" Type="http://schemas.openxmlformats.org/officeDocument/2006/relationships/oleObject" Target="../embeddings/oleObject3.bin"/><Relationship Id="rId1" Type="http://schemas.openxmlformats.org/officeDocument/2006/relationships/tags" Target="../tags/tag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3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6.jpeg"/><Relationship Id="rId1"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4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8.jpeg"/><Relationship Id="rId1" Type="http://schemas.openxmlformats.org/officeDocument/2006/relationships/image" Target="../media/image47.jpe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xml"/><Relationship Id="rId2" Type="http://schemas.openxmlformats.org/officeDocument/2006/relationships/image" Target="../media/image50.jpeg"/><Relationship Id="rId1" Type="http://schemas.openxmlformats.org/officeDocument/2006/relationships/image" Target="../media/image49.jpe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jpeg"/><Relationship Id="rId1" Type="http://schemas.openxmlformats.org/officeDocument/2006/relationships/image" Target="../media/image52.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9" Type="http://schemas.openxmlformats.org/officeDocument/2006/relationships/slideLayout" Target="../slideLayouts/slideLayout15.xml"/><Relationship Id="rId8" Type="http://schemas.openxmlformats.org/officeDocument/2006/relationships/image" Target="../media/image57.wmf"/><Relationship Id="rId7" Type="http://schemas.openxmlformats.org/officeDocument/2006/relationships/oleObject" Target="../embeddings/oleObject7.bin"/><Relationship Id="rId6" Type="http://schemas.openxmlformats.org/officeDocument/2006/relationships/image" Target="../media/image56.wmf"/><Relationship Id="rId5" Type="http://schemas.openxmlformats.org/officeDocument/2006/relationships/oleObject" Target="../embeddings/oleObject6.bin"/><Relationship Id="rId4" Type="http://schemas.openxmlformats.org/officeDocument/2006/relationships/image" Target="../media/image55.wmf"/><Relationship Id="rId3" Type="http://schemas.openxmlformats.org/officeDocument/2006/relationships/oleObject" Target="../embeddings/oleObject5.bin"/><Relationship Id="rId2" Type="http://schemas.openxmlformats.org/officeDocument/2006/relationships/image" Target="../media/image54.wmf"/><Relationship Id="rId11" Type="http://schemas.openxmlformats.org/officeDocument/2006/relationships/notesSlide" Target="../notesSlides/notesSlide17.xml"/><Relationship Id="rId10" Type="http://schemas.openxmlformats.org/officeDocument/2006/relationships/vmlDrawing" Target="../drawings/vmlDrawing4.vml"/><Relationship Id="rId1" Type="http://schemas.openxmlformats.org/officeDocument/2006/relationships/oleObject" Target="../embeddings/oleObject4.bin"/></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5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8.png"/></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59.png"/><Relationship Id="rId1" Type="http://schemas.openxmlformats.org/officeDocument/2006/relationships/image" Target="../media/image60.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30452;&#26041;&#22270;&#22343;&#34913;&#21270;.doc" TargetMode="External"/></Relationships>
</file>

<file path=ppt/slides/_rels/slide5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64.png"/><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12.jpeg"/><Relationship Id="rId1" Type="http://schemas.openxmlformats.org/officeDocument/2006/relationships/image" Target="../media/image65.png"/></Relationships>
</file>

<file path=ppt/slides/_rels/slide58.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vmlDrawing" Target="../drawings/vmlDrawing5.vml"/><Relationship Id="rId6" Type="http://schemas.openxmlformats.org/officeDocument/2006/relationships/slideLayout" Target="../slideLayouts/slideLayout4.xml"/><Relationship Id="rId5" Type="http://schemas.openxmlformats.org/officeDocument/2006/relationships/image" Target="../media/image67.png"/><Relationship Id="rId4" Type="http://schemas.openxmlformats.org/officeDocument/2006/relationships/oleObject" Target="../embeddings/oleObject9.bin"/><Relationship Id="rId3" Type="http://schemas.openxmlformats.org/officeDocument/2006/relationships/image" Target="../media/image12.jpeg"/><Relationship Id="rId2" Type="http://schemas.openxmlformats.org/officeDocument/2006/relationships/image" Target="../media/image66.png"/><Relationship Id="rId1" Type="http://schemas.openxmlformats.org/officeDocument/2006/relationships/oleObject" Target="../embeddings/oleObject8.bin"/></Relationships>
</file>

<file path=ppt/slides/_rels/slide59.xml.rels><?xml version="1.0" encoding="UTF-8" standalone="yes"?>
<Relationships xmlns="http://schemas.openxmlformats.org/package/2006/relationships"><Relationship Id="rId8" Type="http://schemas.openxmlformats.org/officeDocument/2006/relationships/notesSlide" Target="../notesSlides/notesSlide22.xml"/><Relationship Id="rId7" Type="http://schemas.openxmlformats.org/officeDocument/2006/relationships/vmlDrawing" Target="../drawings/vmlDrawing6.vml"/><Relationship Id="rId6"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7.png"/><Relationship Id="rId3" Type="http://schemas.openxmlformats.org/officeDocument/2006/relationships/oleObject" Target="../embeddings/oleObject10.bin"/><Relationship Id="rId2" Type="http://schemas.openxmlformats.org/officeDocument/2006/relationships/image" Target="../media/image12.jpeg"/><Relationship Id="rId1" Type="http://schemas.openxmlformats.org/officeDocument/2006/relationships/image" Target="../media/image6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2.xml"/><Relationship Id="rId4" Type="http://schemas.openxmlformats.org/officeDocument/2006/relationships/image" Target="../media/image69.png"/><Relationship Id="rId3" Type="http://schemas.openxmlformats.org/officeDocument/2006/relationships/image" Target="../media/image65.png"/><Relationship Id="rId2" Type="http://schemas.openxmlformats.org/officeDocument/2006/relationships/image" Target="../media/image12.jpeg"/><Relationship Id="rId1" Type="http://schemas.openxmlformats.org/officeDocument/2006/relationships/image" Target="../media/image68.png"/></Relationships>
</file>

<file path=ppt/slides/_rels/slide61.xml.rels><?xml version="1.0" encoding="UTF-8" standalone="yes"?>
<Relationships xmlns="http://schemas.openxmlformats.org/package/2006/relationships"><Relationship Id="rId7" Type="http://schemas.openxmlformats.org/officeDocument/2006/relationships/notesSlide" Target="../notesSlides/notesSlide24.xml"/><Relationship Id="rId6"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tags" Target="../tags/tag22.xml"/><Relationship Id="rId3" Type="http://schemas.openxmlformats.org/officeDocument/2006/relationships/image" Target="../media/image69.png"/><Relationship Id="rId2" Type="http://schemas.openxmlformats.org/officeDocument/2006/relationships/image" Target="../media/image12.jpeg"/><Relationship Id="rId1" Type="http://schemas.openxmlformats.org/officeDocument/2006/relationships/image" Target="../media/image68.png"/></Relationships>
</file>

<file path=ppt/slides/_rels/slide62.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12.jpeg"/><Relationship Id="rId1" Type="http://schemas.openxmlformats.org/officeDocument/2006/relationships/image" Target="../media/image6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3.png"/><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s>
</file>

<file path=ppt/slides/_rels/slide68.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74.wmf"/><Relationship Id="rId1" Type="http://schemas.openxmlformats.org/officeDocument/2006/relationships/oleObject" Target="../embeddings/oleObject11.bin"/></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image" Target="../media/image12.jpeg"/><Relationship Id="rId1"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73.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xml"/><Relationship Id="rId2" Type="http://schemas.openxmlformats.org/officeDocument/2006/relationships/image" Target="../media/image12.jpeg"/><Relationship Id="rId1" Type="http://schemas.openxmlformats.org/officeDocument/2006/relationships/image" Target="../media/image68.png"/></Relationships>
</file>

<file path=ppt/slides/_rels/slide74.xml.rels><?xml version="1.0" encoding="UTF-8" standalone="yes"?>
<Relationships xmlns="http://schemas.openxmlformats.org/package/2006/relationships"><Relationship Id="rId8" Type="http://schemas.openxmlformats.org/officeDocument/2006/relationships/notesSlide" Target="../notesSlides/notesSlide30.xml"/><Relationship Id="rId7" Type="http://schemas.openxmlformats.org/officeDocument/2006/relationships/vmlDrawing" Target="../drawings/vmlDrawing8.vml"/><Relationship Id="rId6" Type="http://schemas.openxmlformats.org/officeDocument/2006/relationships/slideLayout" Target="../slideLayouts/slideLayout4.xml"/><Relationship Id="rId5" Type="http://schemas.openxmlformats.org/officeDocument/2006/relationships/image" Target="../media/image67.png"/><Relationship Id="rId4" Type="http://schemas.openxmlformats.org/officeDocument/2006/relationships/oleObject" Target="../embeddings/oleObject13.bin"/><Relationship Id="rId3" Type="http://schemas.openxmlformats.org/officeDocument/2006/relationships/image" Target="../media/image12.jpeg"/><Relationship Id="rId2" Type="http://schemas.openxmlformats.org/officeDocument/2006/relationships/image" Target="../media/image66.png"/><Relationship Id="rId1" Type="http://schemas.openxmlformats.org/officeDocument/2006/relationships/oleObject" Target="../embeddings/oleObject12.bin"/></Relationships>
</file>

<file path=ppt/slides/_rels/slide75.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1.xml"/><Relationship Id="rId2" Type="http://schemas.openxmlformats.org/officeDocument/2006/relationships/image" Target="../media/image77.png"/><Relationship Id="rId1" Type="http://schemas.openxmlformats.org/officeDocument/2006/relationships/oleObject" Target="../embeddings/oleObject14.bin"/></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9.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jpe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5.jpe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6.jpe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7.jpe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jpe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9.jpe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0.jpe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31532;5&#31456;&#20316;&#19994;.docx"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标题 1"/>
          <p:cNvSpPr>
            <a:spLocks noGrp="1"/>
          </p:cNvSpPr>
          <p:nvPr>
            <p:ph type="ctrTitle"/>
          </p:nvPr>
        </p:nvSpPr>
        <p:spPr>
          <a:xfrm>
            <a:off x="827088" y="1503363"/>
            <a:ext cx="7777162" cy="3178175"/>
          </a:xfrm>
        </p:spPr>
        <p:txBody>
          <a:bodyPr vert="horz" wrap="square" lIns="91440" tIns="45720" rIns="91440" bIns="45720" anchor="b" anchorCtr="0"/>
          <a:p>
            <a:pPr>
              <a:buClrTx/>
              <a:buSzTx/>
              <a:buFontTx/>
            </a:pPr>
            <a:r>
              <a:rPr lang="zh-CN" altLang="en-US" dirty="0">
                <a:latin typeface="+mj-lt"/>
                <a:ea typeface="+mj-ea"/>
                <a:cs typeface="+mj-cs"/>
              </a:rPr>
              <a:t>第</a:t>
            </a:r>
            <a:r>
              <a:rPr lang="en-US" altLang="zh-CN" dirty="0">
                <a:latin typeface="+mj-lt"/>
                <a:ea typeface="+mj-ea"/>
                <a:cs typeface="+mj-cs"/>
              </a:rPr>
              <a:t>5</a:t>
            </a:r>
            <a:r>
              <a:rPr lang="zh-CN" altLang="en-US" dirty="0">
                <a:latin typeface="+mj-lt"/>
                <a:ea typeface="+mj-ea"/>
                <a:cs typeface="+mj-cs"/>
              </a:rPr>
              <a:t>章 图像增强</a:t>
            </a:r>
            <a:r>
              <a:rPr lang="en-US" altLang="zh-CN" dirty="0">
                <a:latin typeface="+mj-lt"/>
                <a:ea typeface="+mj-ea"/>
                <a:cs typeface="+mj-cs"/>
              </a:rPr>
              <a:t>-</a:t>
            </a:r>
            <a:r>
              <a:rPr lang="zh-CN" altLang="en-US" dirty="0">
                <a:latin typeface="+mj-lt"/>
                <a:ea typeface="+mj-ea"/>
                <a:cs typeface="+mj-cs"/>
              </a:rPr>
              <a:t>灰度变换</a:t>
            </a:r>
            <a:r>
              <a:rPr lang="en-US" altLang="zh-CN" dirty="0">
                <a:latin typeface="+mj-lt"/>
                <a:ea typeface="+mj-ea"/>
                <a:cs typeface="+mj-cs"/>
              </a:rPr>
              <a:t>+</a:t>
            </a:r>
            <a:r>
              <a:rPr lang="zh-CN" altLang="en-US" dirty="0">
                <a:latin typeface="+mj-lt"/>
                <a:ea typeface="+mj-ea"/>
                <a:cs typeface="+mj-cs"/>
              </a:rPr>
              <a:t>直方图均衡化 </a:t>
            </a:r>
            <a:br>
              <a:rPr lang="en-US" altLang="zh-CN" dirty="0">
                <a:latin typeface="+mj-lt"/>
                <a:ea typeface="+mj-ea"/>
                <a:cs typeface="+mj-cs"/>
              </a:rPr>
            </a:br>
            <a:r>
              <a:rPr lang="en-US" altLang="zh-CN" dirty="0">
                <a:latin typeface="+mj-lt"/>
                <a:ea typeface="+mj-ea"/>
                <a:cs typeface="+mj-cs"/>
              </a:rPr>
              <a:t>   </a:t>
            </a:r>
            <a:r>
              <a:rPr lang="en-US" altLang="zh-CN" sz="1500" dirty="0">
                <a:solidFill>
                  <a:schemeClr val="bg1"/>
                </a:solidFill>
                <a:latin typeface="+mj-lt"/>
                <a:ea typeface="+mj-ea"/>
                <a:cs typeface="+mj-cs"/>
              </a:rPr>
              <a:t>2020-03-23</a:t>
            </a:r>
            <a:r>
              <a:rPr lang="zh-CN" altLang="en-US" sz="1500" dirty="0">
                <a:solidFill>
                  <a:schemeClr val="bg1"/>
                </a:solidFill>
                <a:latin typeface="+mj-lt"/>
                <a:ea typeface="+mj-ea"/>
                <a:cs typeface="+mj-cs"/>
              </a:rPr>
              <a:t>（第</a:t>
            </a:r>
            <a:r>
              <a:rPr lang="en-US" altLang="zh-CN" sz="1500" dirty="0">
                <a:solidFill>
                  <a:schemeClr val="bg1"/>
                </a:solidFill>
                <a:latin typeface="+mj-lt"/>
                <a:ea typeface="+mj-ea"/>
                <a:cs typeface="+mj-cs"/>
              </a:rPr>
              <a:t>6</a:t>
            </a:r>
            <a:r>
              <a:rPr lang="zh-CN" altLang="en-US" sz="1500" dirty="0">
                <a:solidFill>
                  <a:schemeClr val="bg1"/>
                </a:solidFill>
                <a:latin typeface="+mj-lt"/>
                <a:ea typeface="+mj-ea"/>
                <a:cs typeface="+mj-cs"/>
              </a:rPr>
              <a:t>周）</a:t>
            </a:r>
            <a:br>
              <a:rPr lang="en-US" altLang="zh-CN" sz="1500" dirty="0">
                <a:solidFill>
                  <a:schemeClr val="bg1"/>
                </a:solidFill>
                <a:latin typeface="+mj-lt"/>
                <a:ea typeface="+mj-ea"/>
                <a:cs typeface="+mj-cs"/>
              </a:rPr>
            </a:br>
            <a:br>
              <a:rPr lang="en-US" altLang="zh-CN" sz="1500" dirty="0">
                <a:latin typeface="+mj-lt"/>
                <a:ea typeface="+mj-ea"/>
                <a:cs typeface="+mj-cs"/>
              </a:rPr>
            </a:br>
            <a:endParaRPr lang="zh-CN" altLang="en-US" sz="1500" dirty="0">
              <a:latin typeface="+mj-lt"/>
              <a:ea typeface="+mj-ea"/>
              <a:cs typeface="+mj-cs"/>
            </a:endParaRPr>
          </a:p>
        </p:txBody>
      </p:sp>
      <p:sp>
        <p:nvSpPr>
          <p:cNvPr id="3" name="副标题 2"/>
          <p:cNvSpPr>
            <a:spLocks noGrp="1"/>
          </p:cNvSpPr>
          <p:nvPr>
            <p:ph type="subTitle" idx="1"/>
          </p:nvPr>
        </p:nvSpPr>
        <p:spPr>
          <a:xfrm>
            <a:off x="1143000" y="4786313"/>
            <a:ext cx="6858000" cy="1492250"/>
          </a:xfrm>
        </p:spPr>
        <p:txBody>
          <a:bodyPr vert="horz" wrap="square" lIns="91440" tIns="45720" rIns="91440" bIns="45720" numCol="1" anchor="t" anchorCtr="0" compatLnSpc="1">
            <a:normAutofit fontScale="85000" lnSpcReduction="20000"/>
          </a:body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defRPr/>
            </a:pPr>
            <a:r>
              <a:rPr kumimoji="0" lang="zh-CN" altLang="en-US" sz="2900" b="0" i="0" u="none" strike="noStrike" kern="0" cap="none" spc="0" normalizeH="0" baseline="0" noProof="0" dirty="0" smtClean="0">
                <a:ln>
                  <a:noFill/>
                </a:ln>
                <a:solidFill>
                  <a:schemeClr val="tx1"/>
                </a:solidFill>
                <a:effectLst/>
                <a:uLnTx/>
                <a:uFillTx/>
                <a:latin typeface="+mn-lt"/>
                <a:ea typeface="+mn-ea"/>
                <a:cs typeface="+mn-cs"/>
              </a:rPr>
              <a:t>教学要点</a:t>
            </a:r>
            <a:endParaRPr kumimoji="0" lang="en-US" altLang="zh-CN" sz="2900" b="0" i="0" u="none" strike="noStrike" kern="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defRPr/>
            </a:pPr>
            <a:endParaRPr kumimoji="0" lang="en-US" altLang="zh-CN" sz="2900" b="0" i="0" u="none" strike="noStrike" kern="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defRPr/>
            </a:pPr>
            <a:r>
              <a:rPr kumimoji="0" lang="zh-CN" altLang="en-US" sz="2900" b="0" i="0" u="none" strike="noStrike" kern="0" cap="none" spc="0" normalizeH="0" baseline="0" noProof="0" dirty="0" smtClean="0">
                <a:ln>
                  <a:noFill/>
                </a:ln>
                <a:solidFill>
                  <a:schemeClr val="tx1"/>
                </a:solidFill>
                <a:effectLst/>
                <a:uLnTx/>
                <a:uFillTx/>
                <a:latin typeface="+mn-lt"/>
                <a:ea typeface="+mn-ea"/>
                <a:cs typeface="+mn-cs"/>
              </a:rPr>
              <a:t>已经把课件</a:t>
            </a:r>
            <a:r>
              <a:rPr kumimoji="0" lang="en-US" altLang="zh-CN" sz="2900" b="0" i="0" u="none" strike="noStrike" kern="0" cap="none" spc="0" normalizeH="0" baseline="0" noProof="0" dirty="0" smtClean="0">
                <a:ln>
                  <a:noFill/>
                </a:ln>
                <a:solidFill>
                  <a:schemeClr val="tx1"/>
                </a:solidFill>
                <a:effectLst/>
                <a:uLnTx/>
                <a:uFillTx/>
                <a:latin typeface="+mn-lt"/>
                <a:ea typeface="+mn-ea"/>
                <a:cs typeface="+mn-cs"/>
              </a:rPr>
              <a:t>PPT</a:t>
            </a:r>
            <a:r>
              <a:rPr kumimoji="0" lang="zh-CN" altLang="en-US" sz="2900" b="0" i="0" u="none" strike="noStrike" kern="0" cap="none" spc="0" normalizeH="0" baseline="0" noProof="0" dirty="0" smtClean="0">
                <a:ln>
                  <a:noFill/>
                </a:ln>
                <a:solidFill>
                  <a:schemeClr val="tx1"/>
                </a:solidFill>
                <a:effectLst/>
                <a:uLnTx/>
                <a:uFillTx/>
                <a:latin typeface="+mn-lt"/>
                <a:ea typeface="+mn-ea"/>
                <a:cs typeface="+mn-cs"/>
              </a:rPr>
              <a:t>以及中国</a:t>
            </a:r>
            <a:r>
              <a:rPr kumimoji="0" lang="en-US" altLang="zh-CN" sz="2900" b="0" i="0" u="none" strike="noStrike" kern="0" cap="none" spc="0" normalizeH="0" baseline="0" noProof="0" dirty="0" smtClean="0">
                <a:ln>
                  <a:noFill/>
                </a:ln>
                <a:solidFill>
                  <a:schemeClr val="tx1"/>
                </a:solidFill>
                <a:effectLst/>
                <a:uLnTx/>
                <a:uFillTx/>
                <a:latin typeface="+mn-lt"/>
                <a:ea typeface="+mn-ea"/>
                <a:cs typeface="+mn-cs"/>
              </a:rPr>
              <a:t>MOOC</a:t>
            </a:r>
            <a:r>
              <a:rPr kumimoji="0" lang="zh-CN" altLang="en-US" sz="2900" b="0" i="0" u="none" strike="noStrike" kern="0" cap="none" spc="0" normalizeH="0" baseline="0" noProof="0" dirty="0" smtClean="0">
                <a:ln>
                  <a:noFill/>
                </a:ln>
                <a:solidFill>
                  <a:schemeClr val="tx1"/>
                </a:solidFill>
                <a:effectLst/>
                <a:uLnTx/>
                <a:uFillTx/>
                <a:latin typeface="+mn-lt"/>
                <a:ea typeface="+mn-ea"/>
                <a:cs typeface="+mn-cs"/>
              </a:rPr>
              <a:t>学习要求提前发给了大家阅读，本章直播只讲要点</a:t>
            </a:r>
            <a:endParaRPr kumimoji="0" lang="en-US" altLang="zh-CN" sz="2900" b="0" i="0" u="none" strike="noStrike" kern="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defRPr/>
            </a:pPr>
            <a:endParaRPr kumimoji="0" lang="zh-CN" altLang="en-US" sz="2900" b="0" i="0" u="none" strike="noStrike" kern="0" cap="none" spc="0" normalizeH="0" baseline="0" noProof="0" dirty="0">
              <a:ln>
                <a:noFill/>
              </a:ln>
              <a:solidFill>
                <a:schemeClr val="tx1"/>
              </a:solidFill>
              <a:effectLst/>
              <a:uLnTx/>
              <a:uFillTx/>
              <a:latin typeface="+mn-lt"/>
              <a:ea typeface="+mn-ea"/>
              <a:cs typeface="+mn-cs"/>
            </a:endParaRPr>
          </a:p>
        </p:txBody>
      </p:sp>
      <p:sp>
        <p:nvSpPr>
          <p:cNvPr id="6147" name="矩形 5"/>
          <p:cNvSpPr/>
          <p:nvPr/>
        </p:nvSpPr>
        <p:spPr>
          <a:xfrm>
            <a:off x="0" y="920750"/>
            <a:ext cx="5954713" cy="369888"/>
          </a:xfrm>
          <a:prstGeom prst="rect">
            <a:avLst/>
          </a:prstGeom>
          <a:noFill/>
          <a:ln w="9525">
            <a:noFill/>
          </a:ln>
        </p:spPr>
        <p:txBody>
          <a:bodyPr wrap="none" anchor="t" anchorCtr="0">
            <a:spAutoFit/>
          </a:bodyPr>
          <a:p>
            <a:pPr eaLnBrk="0" hangingPunct="0"/>
            <a:r>
              <a:rPr lang="zh-CN" altLang="en-US" dirty="0">
                <a:solidFill>
                  <a:schemeClr val="bg1"/>
                </a:solidFill>
                <a:latin typeface="Verdana" panose="020B0604030504040204" pitchFamily="-112" charset="0"/>
                <a:ea typeface="宋体" panose="02010600030101010101" pitchFamily="2" charset="-122"/>
              </a:rPr>
              <a:t>众志成城，抗击疫情！武汉加油！湖北加油！中国加油！</a:t>
            </a:r>
            <a:endParaRPr lang="zh-CN" altLang="en-US" dirty="0">
              <a:solidFill>
                <a:schemeClr val="bg1"/>
              </a:solidFill>
              <a:latin typeface="Verdana" panose="020B0604030504040204" pitchFamily="-112" charset="0"/>
              <a:ea typeface="宋体" panose="02010600030101010101" pitchFamily="2" charset="-122"/>
            </a:endParaRPr>
          </a:p>
        </p:txBody>
      </p:sp>
    </p:spTree>
  </p:cSld>
  <p:clrMapOvr>
    <a:masterClrMapping/>
  </p:clrMapOvr>
  <p:transition spd="slow" advTm="50869"/>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标题 1"/>
          <p:cNvSpPr>
            <a:spLocks noGrp="1"/>
          </p:cNvSpPr>
          <p:nvPr>
            <p:ph type="title"/>
          </p:nvPr>
        </p:nvSpPr>
        <p:spPr/>
        <p:txBody>
          <a:bodyPr vert="horz" wrap="square" lIns="91440" tIns="45720" rIns="91440" bIns="45720" anchor="b" anchorCtr="0"/>
          <a:p>
            <a:r>
              <a:rPr lang="zh-CN" altLang="en-US" dirty="0"/>
              <a:t>图像增强</a:t>
            </a:r>
            <a:endParaRPr lang="zh-CN" altLang="en-US" dirty="0"/>
          </a:p>
        </p:txBody>
      </p:sp>
      <p:sp>
        <p:nvSpPr>
          <p:cNvPr id="3" name="内容占位符 2"/>
          <p:cNvSpPr>
            <a:spLocks noGrp="1"/>
          </p:cNvSpPr>
          <p:nvPr>
            <p:ph idx="1"/>
          </p:nvPr>
        </p:nvSpPr>
        <p:spPr>
          <a:xfrm>
            <a:off x="1370013" y="1643063"/>
            <a:ext cx="7313613" cy="4298950"/>
          </a:xfrm>
        </p:spPr>
        <p:txBody>
          <a:bodyPr vert="horz" wrap="square" lIns="91440" tIns="45720" rIns="91440" bIns="45720" numCol="1" anchor="t" anchorCtr="0" compatLnSpc="1"/>
          <a:lstStyle/>
          <a:p>
            <a:pPr marL="287655" marR="0" lvl="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Char char="¡"/>
              <a:defRPr/>
            </a:pPr>
            <a:r>
              <a:rPr kumimoji="0" lang="zh-CN" altLang="en-US" sz="2900" b="0" i="0" u="none" strike="noStrike" kern="0" cap="none" spc="0" normalizeH="0" baseline="0" noProof="0" dirty="0" smtClean="0">
                <a:ln>
                  <a:noFill/>
                </a:ln>
                <a:solidFill>
                  <a:schemeClr val="tx1"/>
                </a:solidFill>
                <a:effectLst/>
                <a:uLnTx/>
                <a:uFillTx/>
                <a:latin typeface="+mn-lt"/>
                <a:ea typeface="+mn-ea"/>
                <a:cs typeface="+mn-cs"/>
              </a:rPr>
              <a:t>图像增强按所处理的对象不同可分为</a:t>
            </a:r>
            <a:r>
              <a:rPr kumimoji="0" lang="en-US" altLang="zh-CN" sz="2900" b="0" i="0" u="none" strike="noStrike" kern="0" cap="none" spc="0" normalizeH="0" baseline="0" noProof="0" dirty="0" smtClean="0">
                <a:ln>
                  <a:noFill/>
                </a:ln>
                <a:solidFill>
                  <a:schemeClr val="tx1"/>
                </a:solidFill>
                <a:effectLst/>
                <a:uLnTx/>
                <a:uFillTx/>
                <a:latin typeface="+mn-lt"/>
                <a:ea typeface="+mn-ea"/>
                <a:cs typeface="+mn-cs"/>
              </a:rPr>
              <a:t>:</a:t>
            </a:r>
            <a:endParaRPr kumimoji="0" lang="en-US" altLang="zh-CN" sz="2900" b="0" i="0" u="none" strike="noStrike" kern="0" cap="none" spc="0" normalizeH="0" baseline="0" noProof="0" dirty="0" smtClean="0">
              <a:ln>
                <a:noFill/>
              </a:ln>
              <a:solidFill>
                <a:schemeClr val="tx1"/>
              </a:solidFill>
              <a:effectLst/>
              <a:uLnTx/>
              <a:uFillTx/>
              <a:latin typeface="+mn-lt"/>
              <a:ea typeface="+mn-ea"/>
              <a:cs typeface="+mn-cs"/>
            </a:endParaRPr>
          </a:p>
          <a:p>
            <a:pPr marL="478155" marR="0" lvl="1" indent="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defRPr/>
            </a:pPr>
            <a:r>
              <a:rPr kumimoji="0" lang="zh-CN" altLang="en-US" sz="2500" b="0" i="0" u="none" strike="noStrike" kern="0" cap="none" spc="0" normalizeH="0" baseline="0" noProof="0" dirty="0" smtClean="0">
                <a:ln>
                  <a:noFill/>
                </a:ln>
                <a:solidFill>
                  <a:schemeClr val="tx1"/>
                </a:solidFill>
                <a:effectLst/>
                <a:uLnTx/>
                <a:uFillTx/>
                <a:latin typeface="+mn-lt"/>
                <a:ea typeface="+mn-ea"/>
                <a:cs typeface="+mn-ea"/>
              </a:rPr>
              <a:t>   </a:t>
            </a:r>
            <a:endParaRPr kumimoji="0" lang="en-US" altLang="zh-CN" sz="2500" b="0" i="0" u="none" strike="noStrike" kern="0" cap="none" spc="0" normalizeH="0" baseline="0" noProof="0" dirty="0" smtClean="0">
              <a:ln>
                <a:noFill/>
              </a:ln>
              <a:solidFill>
                <a:schemeClr val="tx1"/>
              </a:solidFill>
              <a:effectLst/>
              <a:uLnTx/>
              <a:uFillTx/>
              <a:latin typeface="+mn-lt"/>
              <a:ea typeface="+mn-ea"/>
              <a:cs typeface="+mn-ea"/>
            </a:endParaRPr>
          </a:p>
          <a:p>
            <a:pPr marL="478155" marR="0" lvl="1" indent="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defRPr/>
            </a:pPr>
            <a:r>
              <a:rPr kumimoji="0" lang="zh-CN" altLang="en-US" sz="2500" b="0" i="0" u="none" strike="noStrike" kern="0" cap="none" spc="0" normalizeH="0" baseline="0" noProof="0" dirty="0" smtClean="0">
                <a:ln>
                  <a:noFill/>
                </a:ln>
                <a:solidFill>
                  <a:schemeClr val="tx1"/>
                </a:solidFill>
                <a:effectLst/>
                <a:uLnTx/>
                <a:uFillTx/>
                <a:latin typeface="+mn-lt"/>
                <a:ea typeface="+mn-ea"/>
                <a:cs typeface="+mn-ea"/>
              </a:rPr>
              <a:t>灰度图像增强和</a:t>
            </a:r>
            <a:endParaRPr kumimoji="0" lang="en-US" altLang="zh-CN" sz="2500" b="0" i="0" u="none" strike="noStrike" kern="0" cap="none" spc="0" normalizeH="0" baseline="0" noProof="0" dirty="0" smtClean="0">
              <a:ln>
                <a:noFill/>
              </a:ln>
              <a:solidFill>
                <a:schemeClr val="tx1"/>
              </a:solidFill>
              <a:effectLst/>
              <a:uLnTx/>
              <a:uFillTx/>
              <a:latin typeface="+mn-lt"/>
              <a:ea typeface="+mn-ea"/>
              <a:cs typeface="+mn-ea"/>
            </a:endParaRPr>
          </a:p>
          <a:p>
            <a:pPr marL="478155" marR="0" lvl="1" indent="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defRPr/>
            </a:pPr>
            <a:endParaRPr kumimoji="0" lang="zh-CN" altLang="en-US" sz="2500" b="0" i="0" u="none" strike="noStrike" kern="0" cap="none" spc="0" normalizeH="0" baseline="0" noProof="0" dirty="0" smtClean="0">
              <a:ln>
                <a:noFill/>
              </a:ln>
              <a:solidFill>
                <a:schemeClr val="tx1"/>
              </a:solidFill>
              <a:effectLst/>
              <a:uLnTx/>
              <a:uFillTx/>
              <a:latin typeface="+mn-lt"/>
              <a:ea typeface="+mn-ea"/>
              <a:cs typeface="+mn-ea"/>
            </a:endParaRPr>
          </a:p>
          <a:p>
            <a:pPr marL="478155" marR="0" lvl="1" indent="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defRPr/>
            </a:pPr>
            <a:r>
              <a:rPr kumimoji="0" lang="zh-CN" altLang="en-US" sz="2500" b="0" i="0" u="none" strike="noStrike" kern="0" cap="none" spc="0" normalizeH="0" baseline="0" noProof="0" dirty="0" smtClean="0">
                <a:ln>
                  <a:noFill/>
                </a:ln>
                <a:solidFill>
                  <a:schemeClr val="tx1"/>
                </a:solidFill>
                <a:effectLst/>
                <a:uLnTx/>
                <a:uFillTx/>
                <a:latin typeface="+mn-lt"/>
                <a:ea typeface="+mn-ea"/>
                <a:cs typeface="+mn-ea"/>
              </a:rPr>
              <a:t>   彩色图像增强 。</a:t>
            </a:r>
            <a:endParaRPr kumimoji="0" lang="zh-CN" altLang="en-US" sz="2500" b="0" i="0" u="none" strike="noStrike" kern="0" cap="none" spc="0" normalizeH="0" baseline="0" noProof="0" dirty="0" smtClean="0">
              <a:ln>
                <a:noFill/>
              </a:ln>
              <a:solidFill>
                <a:schemeClr val="tx1"/>
              </a:solidFill>
              <a:effectLst/>
              <a:uLnTx/>
              <a:uFillTx/>
              <a:latin typeface="+mn-lt"/>
              <a:ea typeface="+mn-ea"/>
              <a:cs typeface="+mn-ea"/>
            </a:endParaRPr>
          </a:p>
          <a:p>
            <a:pPr marL="342900" marR="0" lvl="0" indent="-34290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Char char="¡"/>
              <a:defRPr/>
            </a:pPr>
            <a:endParaRPr kumimoji="0" lang="zh-CN" altLang="en-US" sz="2900" b="0" i="0" u="none" strike="noStrike" kern="0" cap="none" spc="0" normalizeH="0" baseline="0" noProof="0" dirty="0">
              <a:ln>
                <a:noFill/>
              </a:ln>
              <a:solidFill>
                <a:schemeClr val="tx1"/>
              </a:solidFill>
              <a:effectLst/>
              <a:uLnTx/>
              <a:uFillTx/>
              <a:latin typeface="+mn-lt"/>
              <a:ea typeface="+mn-ea"/>
              <a:cs typeface="+mn-cs"/>
            </a:endParaRPr>
          </a:p>
        </p:txBody>
      </p:sp>
      <p:sp>
        <p:nvSpPr>
          <p:cNvPr id="14339" name="灯片编号占位符 4"/>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Rectangle 10"/>
          <p:cNvSpPr>
            <a:spLocks noGrp="1"/>
          </p:cNvSpPr>
          <p:nvPr>
            <p:ph type="sldNum" sz="quarter" idx="4"/>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latin typeface="Verdana" panose="020B0604030504040204" pitchFamily="-112" charset="0"/>
              </a:rPr>
            </a:fld>
            <a:endParaRPr lang="en-US" altLang="zh-CN" sz="1200" b="0" dirty="0">
              <a:latin typeface="Verdana" panose="020B0604030504040204" pitchFamily="-112" charset="0"/>
            </a:endParaRPr>
          </a:p>
        </p:txBody>
      </p:sp>
      <p:sp>
        <p:nvSpPr>
          <p:cNvPr id="15362" name="Rectangle 2"/>
          <p:cNvSpPr>
            <a:spLocks noGrp="1"/>
          </p:cNvSpPr>
          <p:nvPr>
            <p:ph type="ctrTitle"/>
          </p:nvPr>
        </p:nvSpPr>
        <p:spPr>
          <a:xfrm>
            <a:off x="755650" y="260350"/>
            <a:ext cx="8153400" cy="1524000"/>
          </a:xfrm>
        </p:spPr>
        <p:txBody>
          <a:bodyPr vert="horz" wrap="square" lIns="91440" tIns="45720" rIns="91440" bIns="45720" anchor="b" anchorCtr="0"/>
          <a:p>
            <a:pPr eaLnBrk="1" hangingPunct="1">
              <a:lnSpc>
                <a:spcPct val="150000"/>
              </a:lnSpc>
              <a:spcBef>
                <a:spcPct val="50000"/>
              </a:spcBef>
              <a:buClrTx/>
              <a:buSzTx/>
              <a:buFontTx/>
            </a:pPr>
            <a:r>
              <a:rPr lang="en-US" altLang="zh-CN" dirty="0">
                <a:latin typeface="黑体" panose="02010609060101010101" pitchFamily="2" charset="-122"/>
                <a:ea typeface="黑体" panose="02010609060101010101" pitchFamily="2" charset="-122"/>
                <a:cs typeface="+mj-cs"/>
              </a:rPr>
              <a:t>5.2 </a:t>
            </a:r>
            <a:r>
              <a:rPr lang="zh-CN" altLang="en-US" dirty="0">
                <a:latin typeface="黑体" panose="02010609060101010101" pitchFamily="2" charset="-122"/>
                <a:ea typeface="黑体" panose="02010609060101010101" pitchFamily="2" charset="-122"/>
                <a:cs typeface="+mj-cs"/>
              </a:rPr>
              <a:t>空域增强</a:t>
            </a:r>
            <a:endParaRPr lang="zh-CN" altLang="en-US" dirty="0">
              <a:latin typeface="黑体" panose="02010609060101010101" pitchFamily="2" charset="-122"/>
              <a:ea typeface="黑体" panose="02010609060101010101" pitchFamily="2" charset="-122"/>
              <a:cs typeface="+mj-cs"/>
            </a:endParaRPr>
          </a:p>
        </p:txBody>
      </p:sp>
      <p:sp>
        <p:nvSpPr>
          <p:cNvPr id="15363" name="Rectangle 3"/>
          <p:cNvSpPr>
            <a:spLocks noGrp="1"/>
          </p:cNvSpPr>
          <p:nvPr>
            <p:ph type="subTitle" idx="1"/>
          </p:nvPr>
        </p:nvSpPr>
        <p:spPr>
          <a:xfrm>
            <a:off x="611188" y="1916113"/>
            <a:ext cx="7989888" cy="4465638"/>
          </a:xfrm>
        </p:spPr>
        <p:txBody>
          <a:bodyPr vert="horz" wrap="square" lIns="91440" tIns="45720" rIns="91440" bIns="45720" anchor="t" anchorCtr="0"/>
          <a:p>
            <a: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900" b="0" i="0" u="none" strike="noStrike" kern="0" cap="none" spc="0" normalizeH="0" baseline="0" noProof="1" dirty="0">
                <a:solidFill>
                  <a:schemeClr val="tx1"/>
                </a:solidFill>
                <a:latin typeface="+mn-lt"/>
                <a:ea typeface="+mn-ea"/>
                <a:cs typeface="+mn-cs"/>
              </a:rPr>
              <a:t>空域增强是指直接在图像所在的二维空间进行增强处理，即增强构成图像的</a:t>
            </a:r>
            <a:r>
              <a:rPr kumimoji="0" lang="zh-CN" altLang="en-US" sz="2900" b="1" i="0" u="none" strike="noStrike" kern="0" cap="none" spc="0" normalizeH="0" baseline="0" noProof="1" dirty="0">
                <a:solidFill>
                  <a:srgbClr val="FF0000"/>
                </a:solidFill>
                <a:latin typeface="+mn-lt"/>
                <a:ea typeface="+mn-ea"/>
                <a:cs typeface="+mn-cs"/>
              </a:rPr>
              <a:t>像素</a:t>
            </a:r>
            <a:r>
              <a:rPr kumimoji="0" lang="zh-CN" altLang="en-US" sz="2900" b="0" i="0" u="none" strike="noStrike" kern="0" cap="none" spc="0" normalizeH="0" baseline="0" noProof="1" dirty="0">
                <a:solidFill>
                  <a:schemeClr val="tx1"/>
                </a:solidFill>
                <a:latin typeface="+mn-lt"/>
                <a:ea typeface="+mn-ea"/>
                <a:cs typeface="+mn-cs"/>
              </a:rPr>
              <a:t>。</a:t>
            </a:r>
            <a:endParaRPr kumimoji="0" lang="en-US" altLang="zh-CN" sz="29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29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900" b="0" i="0" u="none" strike="noStrike" kern="0" cap="none" spc="0" normalizeH="0" baseline="0" noProof="1" dirty="0">
                <a:solidFill>
                  <a:schemeClr val="tx1"/>
                </a:solidFill>
                <a:latin typeface="+mn-lt"/>
                <a:ea typeface="+mn-ea"/>
                <a:cs typeface="+mn-cs"/>
              </a:rPr>
              <a:t>空间域增强方法主要有</a:t>
            </a:r>
            <a:r>
              <a:rPr kumimoji="0" lang="en-US" altLang="zh-CN" sz="2900" b="0" i="0" u="none" strike="noStrike" kern="0" cap="none" spc="0" normalizeH="0" baseline="0" noProof="1" dirty="0">
                <a:solidFill>
                  <a:schemeClr val="tx1"/>
                </a:solidFill>
                <a:latin typeface="+mn-lt"/>
                <a:ea typeface="+mn-ea"/>
                <a:cs typeface="+mn-cs"/>
              </a:rPr>
              <a:t>:</a:t>
            </a:r>
            <a:endParaRPr kumimoji="0" lang="en-US" altLang="zh-CN" sz="2900" b="0" i="0" u="none" strike="noStrike" kern="0" cap="none" spc="0" normalizeH="0" baseline="0" noProof="1" dirty="0">
              <a:solidFill>
                <a:schemeClr val="tx1"/>
              </a:solidFill>
              <a:latin typeface="+mn-lt"/>
              <a:ea typeface="+mn-ea"/>
              <a:cs typeface="+mn-cs"/>
            </a:endParaRPr>
          </a:p>
          <a:p>
            <a:pPr marL="478155" marR="0" lvl="1" indent="0"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pPr>
            <a:r>
              <a:rPr kumimoji="0" lang="zh-CN" altLang="en-US" sz="2500" b="0" i="0" u="none" strike="noStrike" kern="0" cap="none" spc="0" normalizeH="0" baseline="0" noProof="1" dirty="0">
                <a:solidFill>
                  <a:schemeClr val="tx1"/>
                </a:solidFill>
                <a:latin typeface="+mn-lt"/>
                <a:ea typeface="+mn-ea"/>
                <a:cs typeface="+mn-ea"/>
              </a:rPr>
              <a:t>灰度变换增强、</a:t>
            </a:r>
            <a:endParaRPr kumimoji="0" lang="zh-CN" altLang="en-US" sz="2500" b="0" i="0" u="none" strike="noStrike" kern="0" cap="none" spc="0" normalizeH="0" baseline="0" noProof="1" dirty="0">
              <a:solidFill>
                <a:schemeClr val="tx1"/>
              </a:solidFill>
              <a:latin typeface="+mn-lt"/>
              <a:ea typeface="+mn-ea"/>
              <a:cs typeface="+mn-ea"/>
            </a:endParaRPr>
          </a:p>
          <a:p>
            <a:pPr marL="478155" marR="0" lvl="1" indent="0"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pPr>
            <a:r>
              <a:rPr kumimoji="0" lang="zh-CN" altLang="en-US" sz="2500" b="0" i="0" u="none" strike="noStrike" kern="0" cap="none" spc="0" normalizeH="0" baseline="0" noProof="1" dirty="0">
                <a:solidFill>
                  <a:schemeClr val="tx1"/>
                </a:solidFill>
                <a:latin typeface="+mn-lt"/>
                <a:ea typeface="+mn-ea"/>
                <a:cs typeface="+mn-ea"/>
              </a:rPr>
              <a:t>直方图增强、</a:t>
            </a:r>
            <a:endParaRPr kumimoji="0" lang="zh-CN" altLang="en-US" sz="2500" b="0" i="0" u="none" strike="noStrike" kern="0" cap="none" spc="0" normalizeH="0" baseline="0" noProof="1" dirty="0">
              <a:solidFill>
                <a:schemeClr val="tx1"/>
              </a:solidFill>
              <a:latin typeface="+mn-lt"/>
              <a:ea typeface="+mn-ea"/>
              <a:cs typeface="+mn-ea"/>
            </a:endParaRPr>
          </a:p>
          <a:p>
            <a:pPr marL="478155" marR="0" lvl="1" indent="0"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pPr>
            <a:r>
              <a:rPr kumimoji="0" lang="zh-CN" altLang="en-US" sz="2500" b="0" i="0" u="none" strike="noStrike" kern="0" cap="none" spc="0" normalizeH="0" baseline="0" noProof="1" dirty="0">
                <a:solidFill>
                  <a:schemeClr val="tx1"/>
                </a:solidFill>
                <a:latin typeface="+mn-lt"/>
                <a:ea typeface="+mn-ea"/>
                <a:cs typeface="+mn-ea"/>
              </a:rPr>
              <a:t>图像平滑和</a:t>
            </a:r>
            <a:endParaRPr kumimoji="0" lang="zh-CN" altLang="en-US" sz="2500" b="0" i="0" u="none" strike="noStrike" kern="0" cap="none" spc="0" normalizeH="0" baseline="0" noProof="1" dirty="0">
              <a:solidFill>
                <a:schemeClr val="tx1"/>
              </a:solidFill>
              <a:latin typeface="+mn-lt"/>
              <a:ea typeface="+mn-ea"/>
              <a:cs typeface="+mn-ea"/>
            </a:endParaRPr>
          </a:p>
          <a:p>
            <a:pPr marL="478155" marR="0" lvl="1" indent="0"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pPr>
            <a:r>
              <a:rPr kumimoji="0" lang="zh-CN" altLang="en-US" sz="2500" b="0" i="0" u="none" strike="noStrike" kern="0" cap="none" spc="0" normalizeH="0" baseline="0" noProof="1" dirty="0">
                <a:solidFill>
                  <a:schemeClr val="tx1"/>
                </a:solidFill>
                <a:latin typeface="+mn-lt"/>
                <a:ea typeface="+mn-ea"/>
                <a:cs typeface="+mn-ea"/>
              </a:rPr>
              <a:t>图像锐化等。</a:t>
            </a:r>
            <a:endParaRPr kumimoji="0" lang="zh-CN" altLang="en-US" sz="2700" b="0" i="0" u="none" strike="noStrike" kern="0" cap="none" spc="0" normalizeH="0" baseline="0" noProof="1" dirty="0">
              <a:solidFill>
                <a:srgbClr val="800000"/>
              </a:solidFill>
              <a:latin typeface="Arial" panose="020B0604020202020204" pitchFamily="34" charset="0"/>
              <a:ea typeface="黑体" panose="02010609060101010101" pitchFamily="2" charset="-122"/>
              <a:cs typeface="+mn-ea"/>
            </a:endParaRPr>
          </a:p>
          <a:p>
            <a: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en-US" altLang="zh-CN" sz="2900" b="0" i="0" u="none" strike="noStrike" kern="0" cap="none" spc="0" normalizeH="0" baseline="0" noProof="1" dirty="0">
              <a:solidFill>
                <a:schemeClr val="tx1"/>
              </a:solidFill>
              <a:latin typeface="+mn-lt"/>
              <a:ea typeface="楷体_GB2312" pitchFamily="49" charset="-122"/>
              <a:cs typeface="+mn-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Rectangle 10"/>
          <p:cNvSpPr>
            <a:spLocks noGrp="1"/>
          </p:cNvSpPr>
          <p:nvPr>
            <p:ph type="sldNum" sz="quarter" idx="4"/>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latin typeface="Verdana" panose="020B0604030504040204" pitchFamily="-112" charset="0"/>
              </a:rPr>
            </a:fld>
            <a:endParaRPr lang="en-US" altLang="zh-CN" sz="1200" b="0" dirty="0">
              <a:latin typeface="Verdana" panose="020B0604030504040204" pitchFamily="-112" charset="0"/>
            </a:endParaRPr>
          </a:p>
        </p:txBody>
      </p:sp>
      <p:sp>
        <p:nvSpPr>
          <p:cNvPr id="16386" name="Rectangle 2"/>
          <p:cNvSpPr>
            <a:spLocks noGrp="1"/>
          </p:cNvSpPr>
          <p:nvPr>
            <p:ph type="ctrTitle"/>
          </p:nvPr>
        </p:nvSpPr>
        <p:spPr>
          <a:xfrm>
            <a:off x="533400" y="609600"/>
            <a:ext cx="8153400" cy="1163638"/>
          </a:xfrm>
        </p:spPr>
        <p:txBody>
          <a:bodyPr vert="horz" wrap="square" lIns="91440" tIns="45720" rIns="91440" bIns="45720" anchor="b" anchorCtr="0"/>
          <a:p>
            <a:pPr eaLnBrk="1" hangingPunct="1">
              <a:lnSpc>
                <a:spcPct val="150000"/>
              </a:lnSpc>
              <a:spcBef>
                <a:spcPct val="50000"/>
              </a:spcBef>
              <a:buClrTx/>
              <a:buSzTx/>
              <a:buFontTx/>
            </a:pPr>
            <a:r>
              <a:rPr lang="en-US" altLang="zh-CN" dirty="0">
                <a:latin typeface="+mj-lt"/>
                <a:ea typeface="楷体_GB2312" pitchFamily="49" charset="-122"/>
                <a:cs typeface="+mj-cs"/>
              </a:rPr>
              <a:t>5.2.1</a:t>
            </a:r>
            <a:r>
              <a:rPr lang="zh-CN" altLang="en-US" dirty="0">
                <a:latin typeface="+mj-lt"/>
                <a:ea typeface="楷体_GB2312" pitchFamily="49" charset="-122"/>
                <a:cs typeface="+mj-cs"/>
              </a:rPr>
              <a:t>灰度变换增强</a:t>
            </a:r>
            <a:r>
              <a:rPr lang="en-US" altLang="zh-CN" dirty="0">
                <a:latin typeface="+mj-lt"/>
                <a:ea typeface="楷体_GB2312" pitchFamily="49" charset="-122"/>
                <a:cs typeface="+mj-cs"/>
              </a:rPr>
              <a:t>(</a:t>
            </a:r>
            <a:r>
              <a:rPr lang="zh-CN" altLang="en-US" sz="2400" dirty="0">
                <a:latin typeface="+mj-lt"/>
                <a:ea typeface="楷体_GB2312" pitchFamily="49" charset="-122"/>
                <a:cs typeface="+mj-cs"/>
              </a:rPr>
              <a:t>灰度映射</a:t>
            </a:r>
            <a:r>
              <a:rPr lang="en-US" altLang="zh-CN" dirty="0">
                <a:latin typeface="+mj-lt"/>
                <a:ea typeface="楷体_GB2312" pitchFamily="49" charset="-122"/>
                <a:cs typeface="+mj-cs"/>
              </a:rPr>
              <a:t>)</a:t>
            </a:r>
            <a:endParaRPr lang="zh-CN" altLang="en-US" dirty="0">
              <a:latin typeface="+mj-lt"/>
              <a:ea typeface="楷体_GB2312" pitchFamily="49" charset="-122"/>
              <a:cs typeface="+mj-cs"/>
            </a:endParaRPr>
          </a:p>
        </p:txBody>
      </p:sp>
      <p:sp>
        <p:nvSpPr>
          <p:cNvPr id="16387" name="Rectangle 3"/>
          <p:cNvSpPr>
            <a:spLocks noGrp="1"/>
          </p:cNvSpPr>
          <p:nvPr>
            <p:ph type="subTitle" idx="1"/>
          </p:nvPr>
        </p:nvSpPr>
        <p:spPr>
          <a:xfrm>
            <a:off x="685800" y="1857375"/>
            <a:ext cx="7989888" cy="4019550"/>
          </a:xfrm>
        </p:spPr>
        <p:txBody>
          <a:bodyPr vert="horz" wrap="square" lIns="91440" tIns="45720" rIns="91440" bIns="45720" anchor="t" anchorCtr="0"/>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r>
              <a:rPr kumimoji="0" lang="zh-CN" altLang="en-US" sz="2900" b="0" i="0" u="none" strike="noStrike" kern="0" cap="none" spc="0" normalizeH="0" baseline="0" noProof="1" dirty="0">
                <a:solidFill>
                  <a:schemeClr val="tx1"/>
                </a:solidFill>
                <a:latin typeface="+mn-lt"/>
                <a:ea typeface="+mn-ea"/>
                <a:cs typeface="+mn-cs"/>
              </a:rPr>
              <a:t>灰度变换可使图像对比度扩展，图像清晰，特征明显。通过改变所有或部分像素的灰度达到改善图像的视觉效果。</a:t>
            </a:r>
            <a:endParaRPr kumimoji="0" lang="zh-CN" altLang="en-US" sz="29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r>
              <a:rPr kumimoji="0" lang="zh-CN" altLang="en-US" sz="2900" b="0" i="0" u="none" strike="noStrike" kern="0" cap="none" spc="0" normalizeH="0" baseline="0" noProof="1" dirty="0">
                <a:solidFill>
                  <a:schemeClr val="tx1"/>
                </a:solidFill>
                <a:latin typeface="+mn-lt"/>
                <a:ea typeface="+mn-ea"/>
                <a:cs typeface="+mn-cs"/>
              </a:rPr>
              <a:t>灰度变换是一种</a:t>
            </a:r>
            <a:r>
              <a:rPr kumimoji="0" lang="zh-CN" altLang="en-US" sz="2900" b="0" i="0" u="none" strike="noStrike" kern="0" cap="none" spc="0" normalizeH="0" baseline="0" noProof="1" dirty="0">
                <a:solidFill>
                  <a:srgbClr val="FF0000"/>
                </a:solidFill>
                <a:latin typeface="+mn-lt"/>
                <a:ea typeface="+mn-ea"/>
                <a:cs typeface="+mn-cs"/>
              </a:rPr>
              <a:t>点处理</a:t>
            </a:r>
            <a:r>
              <a:rPr kumimoji="0" lang="zh-CN" altLang="en-US" sz="2900" b="0" i="0" u="none" strike="noStrike" kern="0" cap="none" spc="0" normalizeH="0" baseline="0" noProof="1" dirty="0">
                <a:solidFill>
                  <a:schemeClr val="tx1"/>
                </a:solidFill>
                <a:latin typeface="+mn-lt"/>
                <a:ea typeface="+mn-ea"/>
                <a:cs typeface="+mn-cs"/>
              </a:rPr>
              <a:t>方法，它将输入图像中每个像素</a:t>
            </a:r>
            <a:r>
              <a:rPr kumimoji="0" lang="en-US" altLang="zh-CN" sz="2900" b="0" i="0" u="none" strike="noStrike" kern="0" cap="none" spc="0" normalizeH="0" baseline="0" noProof="1" dirty="0">
                <a:solidFill>
                  <a:schemeClr val="tx1"/>
                </a:solidFill>
                <a:latin typeface="+mn-lt"/>
                <a:ea typeface="+mn-ea"/>
                <a:cs typeface="+mn-cs"/>
              </a:rPr>
              <a:t>(x,y)</a:t>
            </a:r>
            <a:r>
              <a:rPr kumimoji="0" lang="zh-CN" altLang="en-US" sz="2900" b="0" i="0" u="none" strike="noStrike" kern="0" cap="none" spc="0" normalizeH="0" baseline="0" noProof="1" dirty="0">
                <a:solidFill>
                  <a:schemeClr val="tx1"/>
                </a:solidFill>
                <a:latin typeface="+mn-lt"/>
                <a:ea typeface="+mn-ea"/>
                <a:cs typeface="+mn-cs"/>
              </a:rPr>
              <a:t>的灰度值</a:t>
            </a:r>
            <a:r>
              <a:rPr kumimoji="0" lang="en-US" altLang="zh-CN" sz="2900" b="0" i="0" u="none" strike="noStrike" kern="0" cap="none" spc="0" normalizeH="0" baseline="0" noProof="1" dirty="0">
                <a:solidFill>
                  <a:schemeClr val="tx1"/>
                </a:solidFill>
                <a:latin typeface="+mn-lt"/>
                <a:ea typeface="+mn-ea"/>
                <a:cs typeface="+mn-cs"/>
              </a:rPr>
              <a:t>f(x,y)</a:t>
            </a:r>
            <a:r>
              <a:rPr kumimoji="0" lang="zh-CN" altLang="en-US" sz="2900" b="0" i="0" u="none" strike="noStrike" kern="0" cap="none" spc="0" normalizeH="0" baseline="0" noProof="1" dirty="0">
                <a:solidFill>
                  <a:schemeClr val="tx1"/>
                </a:solidFill>
                <a:latin typeface="+mn-lt"/>
                <a:ea typeface="+mn-ea"/>
                <a:cs typeface="+mn-cs"/>
              </a:rPr>
              <a:t>，通过映射函数</a:t>
            </a:r>
            <a:r>
              <a:rPr kumimoji="0" lang="en-US" altLang="zh-CN" sz="2900" b="0" i="0" u="none" strike="noStrike" kern="0" cap="none" spc="0" normalizeH="0" baseline="0" noProof="1" dirty="0">
                <a:solidFill>
                  <a:schemeClr val="tx1"/>
                </a:solidFill>
                <a:latin typeface="+mn-lt"/>
                <a:ea typeface="+mn-ea"/>
                <a:cs typeface="+mn-cs"/>
              </a:rPr>
              <a:t>T(</a:t>
            </a:r>
            <a:r>
              <a:rPr kumimoji="0" lang="en-US" altLang="zh-CN" sz="2900" b="0" i="0" u="none" strike="noStrike" kern="0" cap="none" spc="0" normalizeH="0" baseline="0" noProof="1" dirty="0">
                <a:solidFill>
                  <a:schemeClr val="tx1"/>
                </a:solidFill>
                <a:latin typeface="Arial" panose="020B0604020202020204" pitchFamily="34" charset="0"/>
                <a:ea typeface="+mn-ea"/>
                <a:cs typeface="+mn-cs"/>
              </a:rPr>
              <a:t>·</a:t>
            </a:r>
            <a:r>
              <a:rPr kumimoji="0" lang="en-US" altLang="zh-CN" sz="2900" b="0" i="0" u="none" strike="noStrike" kern="0" cap="none" spc="0" normalizeH="0" baseline="0" noProof="1" dirty="0">
                <a:solidFill>
                  <a:schemeClr val="tx1"/>
                </a:solidFill>
                <a:latin typeface="+mn-lt"/>
                <a:ea typeface="+mn-ea"/>
                <a:cs typeface="+mn-cs"/>
              </a:rPr>
              <a:t>)</a:t>
            </a:r>
            <a:r>
              <a:rPr kumimoji="0" lang="zh-CN" altLang="en-US" sz="2900" b="0" i="0" u="none" strike="noStrike" kern="0" cap="none" spc="0" normalizeH="0" baseline="0" noProof="1" dirty="0">
                <a:solidFill>
                  <a:schemeClr val="tx1"/>
                </a:solidFill>
                <a:latin typeface="+mn-lt"/>
                <a:ea typeface="+mn-ea"/>
                <a:cs typeface="+mn-cs"/>
              </a:rPr>
              <a:t>，变换成输出图像中的灰度</a:t>
            </a:r>
            <a:r>
              <a:rPr kumimoji="0" lang="en-US" altLang="zh-CN" sz="2900" b="0" i="0" u="none" strike="noStrike" kern="0" cap="none" spc="0" normalizeH="0" baseline="0" noProof="1" dirty="0">
                <a:solidFill>
                  <a:schemeClr val="tx1"/>
                </a:solidFill>
                <a:latin typeface="+mn-lt"/>
                <a:ea typeface="+mn-ea"/>
                <a:cs typeface="+mn-cs"/>
              </a:rPr>
              <a:t>g(x, y)</a:t>
            </a:r>
            <a:r>
              <a:rPr kumimoji="0" lang="zh-CN" altLang="en-US" sz="2900" b="0" i="0" u="none" strike="noStrike" kern="0" cap="none" spc="0" normalizeH="0" baseline="0" noProof="1" dirty="0">
                <a:solidFill>
                  <a:schemeClr val="tx1"/>
                </a:solidFill>
                <a:latin typeface="+mn-lt"/>
                <a:ea typeface="+mn-ea"/>
                <a:cs typeface="+mn-cs"/>
              </a:rPr>
              <a:t>，即：</a:t>
            </a:r>
            <a:endParaRPr kumimoji="0" lang="zh-CN" altLang="en-US" sz="29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900" b="0" i="0" u="none" strike="noStrike" kern="0" cap="none" spc="0" normalizeH="0" baseline="0" noProof="1" dirty="0">
                <a:solidFill>
                  <a:schemeClr val="tx1"/>
                </a:solidFill>
                <a:latin typeface="+mn-lt"/>
                <a:ea typeface="+mn-ea"/>
                <a:cs typeface="+mn-cs"/>
              </a:rPr>
              <a:t>              </a:t>
            </a:r>
            <a:endParaRPr kumimoji="0" lang="en-US" altLang="zh-CN" sz="29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900" b="0" i="0" u="none" strike="noStrike" kern="0" cap="none" spc="0" normalizeH="0" baseline="0" noProof="1" dirty="0">
                <a:solidFill>
                  <a:schemeClr val="tx1"/>
                </a:solidFill>
                <a:latin typeface="+mn-lt"/>
                <a:ea typeface="+mn-ea"/>
                <a:cs typeface="+mn-cs"/>
              </a:rPr>
              <a:t>       g(x,y)=T[f(x,y)] </a:t>
            </a:r>
            <a:endParaRPr kumimoji="0" lang="en-US" altLang="zh-CN" sz="2900" b="0" i="0" u="none" strike="noStrike" kern="0" cap="none" spc="0" normalizeH="0" baseline="0" noProof="1" dirty="0">
              <a:solidFill>
                <a:schemeClr val="tx1"/>
              </a:solidFill>
              <a:latin typeface="+mn-lt"/>
              <a:ea typeface="+mn-ea"/>
              <a:cs typeface="+mn-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Rectangle 264"/>
          <p:cNvSpPr>
            <a:spLocks noGrp="1"/>
          </p:cNvSpPr>
          <p:nvPr>
            <p:ph type="title"/>
          </p:nvPr>
        </p:nvSpPr>
        <p:spPr/>
        <p:txBody>
          <a:bodyPr vert="horz" wrap="square" lIns="91440" tIns="45720" rIns="91440" bIns="45720" anchor="ctr" anchorCtr="0"/>
          <a:p>
            <a:pPr eaLnBrk="1" hangingPunct="1"/>
            <a:r>
              <a:rPr lang="en-IE" altLang="zh-CN" dirty="0"/>
              <a:t>Point Processing Example</a:t>
            </a:r>
            <a:br>
              <a:rPr lang="en-IE" altLang="zh-CN" dirty="0"/>
            </a:br>
            <a:endParaRPr lang="en-GB" altLang="zh-CN" dirty="0"/>
          </a:p>
        </p:txBody>
      </p:sp>
      <p:grpSp>
        <p:nvGrpSpPr>
          <p:cNvPr id="17410" name="Group 334"/>
          <p:cNvGrpSpPr/>
          <p:nvPr/>
        </p:nvGrpSpPr>
        <p:grpSpPr>
          <a:xfrm>
            <a:off x="920750" y="1589088"/>
            <a:ext cx="2840038" cy="2890837"/>
            <a:chOff x="580" y="911"/>
            <a:chExt cx="1789" cy="1821"/>
          </a:xfrm>
        </p:grpSpPr>
        <p:sp>
          <p:nvSpPr>
            <p:cNvPr id="17411" name="Rectangle 6"/>
            <p:cNvSpPr/>
            <p:nvPr/>
          </p:nvSpPr>
          <p:spPr>
            <a:xfrm>
              <a:off x="789" y="1198"/>
              <a:ext cx="189"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12" name="Rectangle 7"/>
            <p:cNvSpPr/>
            <p:nvPr/>
          </p:nvSpPr>
          <p:spPr>
            <a:xfrm>
              <a:off x="978" y="1198"/>
              <a:ext cx="188"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13" name="Rectangle 8"/>
            <p:cNvSpPr/>
            <p:nvPr/>
          </p:nvSpPr>
          <p:spPr>
            <a:xfrm>
              <a:off x="1166" y="1198"/>
              <a:ext cx="188"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14" name="Rectangle 9"/>
            <p:cNvSpPr/>
            <p:nvPr/>
          </p:nvSpPr>
          <p:spPr>
            <a:xfrm>
              <a:off x="1354" y="1198"/>
              <a:ext cx="189"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15" name="Rectangle 10"/>
            <p:cNvSpPr/>
            <p:nvPr/>
          </p:nvSpPr>
          <p:spPr>
            <a:xfrm>
              <a:off x="1543" y="1198"/>
              <a:ext cx="188"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16" name="Rectangle 11"/>
            <p:cNvSpPr/>
            <p:nvPr/>
          </p:nvSpPr>
          <p:spPr>
            <a:xfrm>
              <a:off x="1724" y="1198"/>
              <a:ext cx="189"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17" name="Rectangle 12"/>
            <p:cNvSpPr/>
            <p:nvPr/>
          </p:nvSpPr>
          <p:spPr>
            <a:xfrm>
              <a:off x="1913" y="1198"/>
              <a:ext cx="188"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18" name="Rectangle 16"/>
            <p:cNvSpPr/>
            <p:nvPr/>
          </p:nvSpPr>
          <p:spPr>
            <a:xfrm>
              <a:off x="789" y="1383"/>
              <a:ext cx="189" cy="189"/>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19" name="Rectangle 17"/>
            <p:cNvSpPr/>
            <p:nvPr/>
          </p:nvSpPr>
          <p:spPr>
            <a:xfrm>
              <a:off x="978" y="1383"/>
              <a:ext cx="188" cy="189"/>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20" name="Rectangle 18"/>
            <p:cNvSpPr/>
            <p:nvPr/>
          </p:nvSpPr>
          <p:spPr>
            <a:xfrm>
              <a:off x="1166" y="1383"/>
              <a:ext cx="188" cy="189"/>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21" name="Rectangle 19"/>
            <p:cNvSpPr/>
            <p:nvPr/>
          </p:nvSpPr>
          <p:spPr>
            <a:xfrm>
              <a:off x="1354" y="1383"/>
              <a:ext cx="189" cy="189"/>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22" name="Rectangle 20"/>
            <p:cNvSpPr/>
            <p:nvPr/>
          </p:nvSpPr>
          <p:spPr>
            <a:xfrm>
              <a:off x="1543" y="1383"/>
              <a:ext cx="188" cy="189"/>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23" name="Rectangle 21"/>
            <p:cNvSpPr/>
            <p:nvPr/>
          </p:nvSpPr>
          <p:spPr>
            <a:xfrm>
              <a:off x="1724" y="1383"/>
              <a:ext cx="189" cy="189"/>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24" name="Rectangle 22"/>
            <p:cNvSpPr/>
            <p:nvPr/>
          </p:nvSpPr>
          <p:spPr>
            <a:xfrm>
              <a:off x="1913" y="1383"/>
              <a:ext cx="188" cy="189"/>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25" name="Rectangle 26"/>
            <p:cNvSpPr/>
            <p:nvPr/>
          </p:nvSpPr>
          <p:spPr>
            <a:xfrm>
              <a:off x="789" y="1572"/>
              <a:ext cx="189"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26" name="Rectangle 27"/>
            <p:cNvSpPr/>
            <p:nvPr/>
          </p:nvSpPr>
          <p:spPr>
            <a:xfrm>
              <a:off x="978" y="1572"/>
              <a:ext cx="188"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27" name="Rectangle 28"/>
            <p:cNvSpPr/>
            <p:nvPr/>
          </p:nvSpPr>
          <p:spPr>
            <a:xfrm>
              <a:off x="1166" y="1572"/>
              <a:ext cx="188"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28" name="Rectangle 29"/>
            <p:cNvSpPr/>
            <p:nvPr/>
          </p:nvSpPr>
          <p:spPr>
            <a:xfrm>
              <a:off x="1354" y="1572"/>
              <a:ext cx="189"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29" name="Rectangle 30"/>
            <p:cNvSpPr/>
            <p:nvPr/>
          </p:nvSpPr>
          <p:spPr>
            <a:xfrm>
              <a:off x="1543" y="1572"/>
              <a:ext cx="188"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30" name="Rectangle 31"/>
            <p:cNvSpPr/>
            <p:nvPr/>
          </p:nvSpPr>
          <p:spPr>
            <a:xfrm>
              <a:off x="1724" y="1572"/>
              <a:ext cx="189"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31" name="Rectangle 32"/>
            <p:cNvSpPr/>
            <p:nvPr/>
          </p:nvSpPr>
          <p:spPr>
            <a:xfrm>
              <a:off x="1913" y="1572"/>
              <a:ext cx="188"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32" name="Rectangle 36"/>
            <p:cNvSpPr/>
            <p:nvPr/>
          </p:nvSpPr>
          <p:spPr>
            <a:xfrm>
              <a:off x="789" y="1757"/>
              <a:ext cx="189" cy="189"/>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33" name="Rectangle 37"/>
            <p:cNvSpPr/>
            <p:nvPr/>
          </p:nvSpPr>
          <p:spPr>
            <a:xfrm>
              <a:off x="978" y="1757"/>
              <a:ext cx="188" cy="189"/>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34" name="Rectangle 38"/>
            <p:cNvSpPr/>
            <p:nvPr/>
          </p:nvSpPr>
          <p:spPr>
            <a:xfrm>
              <a:off x="1166" y="1757"/>
              <a:ext cx="188" cy="189"/>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35" name="Rectangle 39"/>
            <p:cNvSpPr/>
            <p:nvPr/>
          </p:nvSpPr>
          <p:spPr>
            <a:xfrm>
              <a:off x="1354" y="1757"/>
              <a:ext cx="189" cy="189"/>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36" name="Rectangle 40"/>
            <p:cNvSpPr/>
            <p:nvPr/>
          </p:nvSpPr>
          <p:spPr>
            <a:xfrm>
              <a:off x="1543" y="1757"/>
              <a:ext cx="188" cy="189"/>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37" name="Rectangle 41"/>
            <p:cNvSpPr/>
            <p:nvPr/>
          </p:nvSpPr>
          <p:spPr>
            <a:xfrm>
              <a:off x="1724" y="1757"/>
              <a:ext cx="189" cy="189"/>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38" name="Rectangle 42"/>
            <p:cNvSpPr/>
            <p:nvPr/>
          </p:nvSpPr>
          <p:spPr>
            <a:xfrm>
              <a:off x="1913" y="1757"/>
              <a:ext cx="188" cy="189"/>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39" name="Rectangle 46"/>
            <p:cNvSpPr/>
            <p:nvPr/>
          </p:nvSpPr>
          <p:spPr>
            <a:xfrm>
              <a:off x="789" y="1937"/>
              <a:ext cx="189"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40" name="Rectangle 47"/>
            <p:cNvSpPr/>
            <p:nvPr/>
          </p:nvSpPr>
          <p:spPr>
            <a:xfrm>
              <a:off x="978" y="1937"/>
              <a:ext cx="188"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41" name="Rectangle 48"/>
            <p:cNvSpPr/>
            <p:nvPr/>
          </p:nvSpPr>
          <p:spPr>
            <a:xfrm>
              <a:off x="1166" y="1937"/>
              <a:ext cx="188"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42" name="Rectangle 49"/>
            <p:cNvSpPr/>
            <p:nvPr/>
          </p:nvSpPr>
          <p:spPr>
            <a:xfrm>
              <a:off x="1354" y="1937"/>
              <a:ext cx="189"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43" name="Rectangle 50"/>
            <p:cNvSpPr/>
            <p:nvPr/>
          </p:nvSpPr>
          <p:spPr>
            <a:xfrm>
              <a:off x="1543" y="1937"/>
              <a:ext cx="188"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44" name="Rectangle 51"/>
            <p:cNvSpPr/>
            <p:nvPr/>
          </p:nvSpPr>
          <p:spPr>
            <a:xfrm>
              <a:off x="1724" y="1937"/>
              <a:ext cx="189"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45" name="Rectangle 52"/>
            <p:cNvSpPr/>
            <p:nvPr/>
          </p:nvSpPr>
          <p:spPr>
            <a:xfrm>
              <a:off x="1913" y="1937"/>
              <a:ext cx="188"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46" name="Rectangle 56"/>
            <p:cNvSpPr/>
            <p:nvPr/>
          </p:nvSpPr>
          <p:spPr>
            <a:xfrm>
              <a:off x="789" y="2122"/>
              <a:ext cx="189" cy="189"/>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47" name="Rectangle 57"/>
            <p:cNvSpPr/>
            <p:nvPr/>
          </p:nvSpPr>
          <p:spPr>
            <a:xfrm>
              <a:off x="978" y="2122"/>
              <a:ext cx="188" cy="189"/>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48" name="Rectangle 58"/>
            <p:cNvSpPr/>
            <p:nvPr/>
          </p:nvSpPr>
          <p:spPr>
            <a:xfrm>
              <a:off x="1166" y="2122"/>
              <a:ext cx="188" cy="189"/>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49" name="Rectangle 59"/>
            <p:cNvSpPr/>
            <p:nvPr/>
          </p:nvSpPr>
          <p:spPr>
            <a:xfrm>
              <a:off x="1354" y="2122"/>
              <a:ext cx="189" cy="189"/>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50" name="Rectangle 60"/>
            <p:cNvSpPr/>
            <p:nvPr/>
          </p:nvSpPr>
          <p:spPr>
            <a:xfrm>
              <a:off x="1543" y="2122"/>
              <a:ext cx="188" cy="189"/>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51" name="Rectangle 61"/>
            <p:cNvSpPr/>
            <p:nvPr/>
          </p:nvSpPr>
          <p:spPr>
            <a:xfrm>
              <a:off x="1724" y="2122"/>
              <a:ext cx="189" cy="189"/>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52" name="Rectangle 62"/>
            <p:cNvSpPr/>
            <p:nvPr/>
          </p:nvSpPr>
          <p:spPr>
            <a:xfrm>
              <a:off x="1913" y="2122"/>
              <a:ext cx="188" cy="189"/>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53" name="Rectangle 66"/>
            <p:cNvSpPr/>
            <p:nvPr/>
          </p:nvSpPr>
          <p:spPr>
            <a:xfrm>
              <a:off x="789" y="2311"/>
              <a:ext cx="189"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54" name="Rectangle 67"/>
            <p:cNvSpPr/>
            <p:nvPr/>
          </p:nvSpPr>
          <p:spPr>
            <a:xfrm>
              <a:off x="978" y="2311"/>
              <a:ext cx="188"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55" name="Rectangle 68"/>
            <p:cNvSpPr/>
            <p:nvPr/>
          </p:nvSpPr>
          <p:spPr>
            <a:xfrm>
              <a:off x="1166" y="2311"/>
              <a:ext cx="188"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56" name="Rectangle 69"/>
            <p:cNvSpPr/>
            <p:nvPr/>
          </p:nvSpPr>
          <p:spPr>
            <a:xfrm>
              <a:off x="1354" y="2311"/>
              <a:ext cx="189"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57" name="Rectangle 70"/>
            <p:cNvSpPr/>
            <p:nvPr/>
          </p:nvSpPr>
          <p:spPr>
            <a:xfrm>
              <a:off x="1543" y="2311"/>
              <a:ext cx="188"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58" name="Rectangle 71"/>
            <p:cNvSpPr/>
            <p:nvPr/>
          </p:nvSpPr>
          <p:spPr>
            <a:xfrm>
              <a:off x="1724" y="2311"/>
              <a:ext cx="189"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59" name="Rectangle 72"/>
            <p:cNvSpPr/>
            <p:nvPr/>
          </p:nvSpPr>
          <p:spPr>
            <a:xfrm>
              <a:off x="1913" y="2311"/>
              <a:ext cx="188"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60" name="Line 246"/>
            <p:cNvSpPr/>
            <p:nvPr/>
          </p:nvSpPr>
          <p:spPr>
            <a:xfrm>
              <a:off x="789" y="1198"/>
              <a:ext cx="1468" cy="0"/>
            </a:xfrm>
            <a:prstGeom prst="line">
              <a:avLst/>
            </a:prstGeom>
            <a:ln w="25400" cap="flat" cmpd="sng">
              <a:solidFill>
                <a:schemeClr val="accent2"/>
              </a:solidFill>
              <a:prstDash val="solid"/>
              <a:round/>
              <a:headEnd type="oval" w="med" len="med"/>
              <a:tailEnd type="triangle" w="med" len="med"/>
            </a:ln>
          </p:spPr>
        </p:sp>
        <p:sp>
          <p:nvSpPr>
            <p:cNvPr id="17461" name="Line 247"/>
            <p:cNvSpPr/>
            <p:nvPr/>
          </p:nvSpPr>
          <p:spPr>
            <a:xfrm rot="5400000">
              <a:off x="29" y="1931"/>
              <a:ext cx="1493" cy="0"/>
            </a:xfrm>
            <a:prstGeom prst="line">
              <a:avLst/>
            </a:prstGeom>
            <a:ln w="25400" cap="flat" cmpd="sng">
              <a:solidFill>
                <a:schemeClr val="accent2"/>
              </a:solidFill>
              <a:prstDash val="solid"/>
              <a:round/>
              <a:headEnd type="oval" w="med" len="med"/>
              <a:tailEnd type="triangle" w="med" len="med"/>
            </a:ln>
          </p:spPr>
        </p:sp>
        <p:sp>
          <p:nvSpPr>
            <p:cNvPr id="17462" name="Text Box 248"/>
            <p:cNvSpPr txBox="1"/>
            <p:nvPr/>
          </p:nvSpPr>
          <p:spPr>
            <a:xfrm>
              <a:off x="728" y="911"/>
              <a:ext cx="1032" cy="232"/>
            </a:xfrm>
            <a:prstGeom prst="rect">
              <a:avLst/>
            </a:prstGeom>
            <a:noFill/>
            <a:ln w="12700">
              <a:noFill/>
            </a:ln>
          </p:spPr>
          <p:txBody>
            <a:bodyPr wrap="none" anchor="t" anchorCtr="0">
              <a:spAutoFit/>
            </a:bodyPr>
            <a:p>
              <a:r>
                <a:rPr lang="en-IE" altLang="zh-CN" sz="1800" i="1" dirty="0">
                  <a:solidFill>
                    <a:srgbClr val="0033CC"/>
                  </a:solidFill>
                  <a:latin typeface="Times New Roman" panose="02020603050405020304" pitchFamily="34" charset="0"/>
                  <a:ea typeface="MS PGothic" panose="020B0600070205080204" pitchFamily="-110" charset="-128"/>
                </a:rPr>
                <a:t>Original Image</a:t>
              </a:r>
              <a:endParaRPr lang="en-US" altLang="zh-CN" sz="1800" i="1" dirty="0">
                <a:solidFill>
                  <a:srgbClr val="0033CC"/>
                </a:solidFill>
                <a:latin typeface="Times New Roman" panose="02020603050405020304" pitchFamily="34" charset="0"/>
                <a:ea typeface="MS PGothic" panose="020B0600070205080204" pitchFamily="-110" charset="-128"/>
              </a:endParaRPr>
            </a:p>
          </p:txBody>
        </p:sp>
        <p:sp>
          <p:nvSpPr>
            <p:cNvPr id="17463" name="Text Box 249"/>
            <p:cNvSpPr txBox="1"/>
            <p:nvPr/>
          </p:nvSpPr>
          <p:spPr>
            <a:xfrm>
              <a:off x="2181" y="969"/>
              <a:ext cx="188" cy="231"/>
            </a:xfrm>
            <a:prstGeom prst="rect">
              <a:avLst/>
            </a:prstGeom>
            <a:noFill/>
            <a:ln w="12700">
              <a:noFill/>
            </a:ln>
          </p:spPr>
          <p:txBody>
            <a:bodyPr wrap="none" anchor="t" anchorCtr="0">
              <a:spAutoFit/>
            </a:bodyPr>
            <a:p>
              <a:r>
                <a:rPr lang="en-IE" altLang="zh-CN" sz="1800" i="1" dirty="0">
                  <a:solidFill>
                    <a:srgbClr val="0033CC"/>
                  </a:solidFill>
                  <a:latin typeface="Times New Roman" panose="02020603050405020304" pitchFamily="34" charset="0"/>
                  <a:ea typeface="MS PGothic" panose="020B0600070205080204" pitchFamily="-110" charset="-128"/>
                </a:rPr>
                <a:t>x</a:t>
              </a:r>
              <a:endParaRPr lang="en-US" altLang="zh-CN" sz="1800" i="1" dirty="0">
                <a:solidFill>
                  <a:srgbClr val="0033CC"/>
                </a:solidFill>
                <a:latin typeface="Times New Roman" panose="02020603050405020304" pitchFamily="34" charset="0"/>
                <a:ea typeface="MS PGothic" panose="020B0600070205080204" pitchFamily="-110" charset="-128"/>
              </a:endParaRPr>
            </a:p>
          </p:txBody>
        </p:sp>
        <p:sp>
          <p:nvSpPr>
            <p:cNvPr id="17464" name="Text Box 250"/>
            <p:cNvSpPr txBox="1"/>
            <p:nvPr/>
          </p:nvSpPr>
          <p:spPr>
            <a:xfrm>
              <a:off x="580" y="2498"/>
              <a:ext cx="179" cy="231"/>
            </a:xfrm>
            <a:prstGeom prst="rect">
              <a:avLst/>
            </a:prstGeom>
            <a:noFill/>
            <a:ln w="12700">
              <a:noFill/>
            </a:ln>
          </p:spPr>
          <p:txBody>
            <a:bodyPr wrap="none" anchor="t" anchorCtr="0">
              <a:spAutoFit/>
            </a:bodyPr>
            <a:p>
              <a:r>
                <a:rPr lang="en-IE" altLang="zh-CN" sz="1800" i="1" dirty="0">
                  <a:solidFill>
                    <a:srgbClr val="0033CC"/>
                  </a:solidFill>
                  <a:latin typeface="Times New Roman" panose="02020603050405020304" pitchFamily="34" charset="0"/>
                  <a:ea typeface="MS PGothic" panose="020B0600070205080204" pitchFamily="-110" charset="-128"/>
                </a:rPr>
                <a:t>y</a:t>
              </a:r>
              <a:endParaRPr lang="en-US" altLang="zh-CN" sz="1800" i="1" dirty="0">
                <a:solidFill>
                  <a:srgbClr val="0033CC"/>
                </a:solidFill>
                <a:latin typeface="Times New Roman" panose="02020603050405020304" pitchFamily="34" charset="0"/>
                <a:ea typeface="MS PGothic" panose="020B0600070205080204" pitchFamily="-110" charset="-128"/>
              </a:endParaRPr>
            </a:p>
          </p:txBody>
        </p:sp>
        <p:sp>
          <p:nvSpPr>
            <p:cNvPr id="17465" name="Text Box 251"/>
            <p:cNvSpPr txBox="1"/>
            <p:nvPr/>
          </p:nvSpPr>
          <p:spPr>
            <a:xfrm>
              <a:off x="1279" y="2500"/>
              <a:ext cx="915" cy="232"/>
            </a:xfrm>
            <a:prstGeom prst="rect">
              <a:avLst/>
            </a:prstGeom>
            <a:noFill/>
            <a:ln w="12700">
              <a:noFill/>
            </a:ln>
          </p:spPr>
          <p:txBody>
            <a:bodyPr wrap="none" anchor="t" anchorCtr="0">
              <a:spAutoFit/>
            </a:bodyPr>
            <a:p>
              <a:r>
                <a:rPr lang="en-IE" altLang="zh-CN" sz="1800" i="1" dirty="0">
                  <a:solidFill>
                    <a:srgbClr val="0033CC"/>
                  </a:solidFill>
                  <a:latin typeface="Times New Roman" panose="02020603050405020304" pitchFamily="34" charset="0"/>
                  <a:ea typeface="MS PGothic" panose="020B0600070205080204" pitchFamily="-110" charset="-128"/>
                </a:rPr>
                <a:t>Image f (x, y)</a:t>
              </a:r>
              <a:endParaRPr lang="en-US" altLang="zh-CN" sz="1800" i="1" dirty="0">
                <a:solidFill>
                  <a:srgbClr val="0033CC"/>
                </a:solidFill>
                <a:latin typeface="Times New Roman" panose="02020603050405020304" pitchFamily="34" charset="0"/>
                <a:ea typeface="MS PGothic" panose="020B0600070205080204" pitchFamily="-110" charset="-128"/>
              </a:endParaRPr>
            </a:p>
          </p:txBody>
        </p:sp>
      </p:grpSp>
      <p:grpSp>
        <p:nvGrpSpPr>
          <p:cNvPr id="17466" name="Group 333"/>
          <p:cNvGrpSpPr/>
          <p:nvPr/>
        </p:nvGrpSpPr>
        <p:grpSpPr>
          <a:xfrm>
            <a:off x="5303838" y="1560513"/>
            <a:ext cx="2840037" cy="2916237"/>
            <a:chOff x="3341" y="893"/>
            <a:chExt cx="1789" cy="1837"/>
          </a:xfrm>
        </p:grpSpPr>
        <p:sp>
          <p:nvSpPr>
            <p:cNvPr id="17467" name="Rectangle 267"/>
            <p:cNvSpPr/>
            <p:nvPr/>
          </p:nvSpPr>
          <p:spPr>
            <a:xfrm>
              <a:off x="3550" y="1197"/>
              <a:ext cx="189"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68" name="Rectangle 268"/>
            <p:cNvSpPr/>
            <p:nvPr/>
          </p:nvSpPr>
          <p:spPr>
            <a:xfrm>
              <a:off x="3739" y="1197"/>
              <a:ext cx="188"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69" name="Rectangle 269"/>
            <p:cNvSpPr/>
            <p:nvPr/>
          </p:nvSpPr>
          <p:spPr>
            <a:xfrm>
              <a:off x="3927" y="1197"/>
              <a:ext cx="188"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70" name="Rectangle 270"/>
            <p:cNvSpPr/>
            <p:nvPr/>
          </p:nvSpPr>
          <p:spPr>
            <a:xfrm>
              <a:off x="4115" y="1197"/>
              <a:ext cx="189"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71" name="Rectangle 271"/>
            <p:cNvSpPr/>
            <p:nvPr/>
          </p:nvSpPr>
          <p:spPr>
            <a:xfrm>
              <a:off x="4304" y="1197"/>
              <a:ext cx="188"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72" name="Rectangle 272"/>
            <p:cNvSpPr/>
            <p:nvPr/>
          </p:nvSpPr>
          <p:spPr>
            <a:xfrm>
              <a:off x="4485" y="1197"/>
              <a:ext cx="189"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73" name="Rectangle 273"/>
            <p:cNvSpPr/>
            <p:nvPr/>
          </p:nvSpPr>
          <p:spPr>
            <a:xfrm>
              <a:off x="4674" y="1197"/>
              <a:ext cx="188"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74" name="Rectangle 274"/>
            <p:cNvSpPr/>
            <p:nvPr/>
          </p:nvSpPr>
          <p:spPr>
            <a:xfrm>
              <a:off x="3550" y="1382"/>
              <a:ext cx="189" cy="189"/>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75" name="Rectangle 275"/>
            <p:cNvSpPr/>
            <p:nvPr/>
          </p:nvSpPr>
          <p:spPr>
            <a:xfrm>
              <a:off x="3739" y="1382"/>
              <a:ext cx="188" cy="189"/>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76" name="Rectangle 276"/>
            <p:cNvSpPr/>
            <p:nvPr/>
          </p:nvSpPr>
          <p:spPr>
            <a:xfrm>
              <a:off x="3927" y="1382"/>
              <a:ext cx="188" cy="189"/>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77" name="Rectangle 277"/>
            <p:cNvSpPr/>
            <p:nvPr/>
          </p:nvSpPr>
          <p:spPr>
            <a:xfrm>
              <a:off x="4115" y="1382"/>
              <a:ext cx="189" cy="189"/>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78" name="Rectangle 278"/>
            <p:cNvSpPr/>
            <p:nvPr/>
          </p:nvSpPr>
          <p:spPr>
            <a:xfrm>
              <a:off x="4304" y="1382"/>
              <a:ext cx="188" cy="189"/>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79" name="Rectangle 279"/>
            <p:cNvSpPr/>
            <p:nvPr/>
          </p:nvSpPr>
          <p:spPr>
            <a:xfrm>
              <a:off x="4485" y="1382"/>
              <a:ext cx="189" cy="189"/>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80" name="Rectangle 280"/>
            <p:cNvSpPr/>
            <p:nvPr/>
          </p:nvSpPr>
          <p:spPr>
            <a:xfrm>
              <a:off x="4674" y="1382"/>
              <a:ext cx="188" cy="189"/>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81" name="Rectangle 281"/>
            <p:cNvSpPr/>
            <p:nvPr/>
          </p:nvSpPr>
          <p:spPr>
            <a:xfrm>
              <a:off x="3550" y="1571"/>
              <a:ext cx="189"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82" name="Rectangle 282"/>
            <p:cNvSpPr/>
            <p:nvPr/>
          </p:nvSpPr>
          <p:spPr>
            <a:xfrm>
              <a:off x="3739" y="1571"/>
              <a:ext cx="188"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83" name="Rectangle 283"/>
            <p:cNvSpPr/>
            <p:nvPr/>
          </p:nvSpPr>
          <p:spPr>
            <a:xfrm>
              <a:off x="3927" y="1571"/>
              <a:ext cx="188"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84" name="Rectangle 284"/>
            <p:cNvSpPr/>
            <p:nvPr/>
          </p:nvSpPr>
          <p:spPr>
            <a:xfrm>
              <a:off x="4115" y="1571"/>
              <a:ext cx="189"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85" name="Rectangle 285"/>
            <p:cNvSpPr/>
            <p:nvPr/>
          </p:nvSpPr>
          <p:spPr>
            <a:xfrm>
              <a:off x="4304" y="1571"/>
              <a:ext cx="188"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86" name="Rectangle 286"/>
            <p:cNvSpPr/>
            <p:nvPr/>
          </p:nvSpPr>
          <p:spPr>
            <a:xfrm>
              <a:off x="4485" y="1571"/>
              <a:ext cx="189"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87" name="Rectangle 287"/>
            <p:cNvSpPr/>
            <p:nvPr/>
          </p:nvSpPr>
          <p:spPr>
            <a:xfrm>
              <a:off x="4674" y="1571"/>
              <a:ext cx="188"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88" name="Rectangle 288"/>
            <p:cNvSpPr/>
            <p:nvPr/>
          </p:nvSpPr>
          <p:spPr>
            <a:xfrm>
              <a:off x="3550" y="1757"/>
              <a:ext cx="189"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89" name="Rectangle 289"/>
            <p:cNvSpPr/>
            <p:nvPr/>
          </p:nvSpPr>
          <p:spPr>
            <a:xfrm>
              <a:off x="3739" y="1757"/>
              <a:ext cx="188"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90" name="Rectangle 290"/>
            <p:cNvSpPr/>
            <p:nvPr/>
          </p:nvSpPr>
          <p:spPr>
            <a:xfrm>
              <a:off x="3927" y="1757"/>
              <a:ext cx="188"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91" name="Rectangle 291"/>
            <p:cNvSpPr/>
            <p:nvPr/>
          </p:nvSpPr>
          <p:spPr>
            <a:xfrm>
              <a:off x="4115" y="1757"/>
              <a:ext cx="189"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92" name="Rectangle 292"/>
            <p:cNvSpPr/>
            <p:nvPr/>
          </p:nvSpPr>
          <p:spPr>
            <a:xfrm>
              <a:off x="4304" y="1757"/>
              <a:ext cx="188"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93" name="Rectangle 293"/>
            <p:cNvSpPr/>
            <p:nvPr/>
          </p:nvSpPr>
          <p:spPr>
            <a:xfrm>
              <a:off x="4485" y="1757"/>
              <a:ext cx="189"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94" name="Rectangle 294"/>
            <p:cNvSpPr/>
            <p:nvPr/>
          </p:nvSpPr>
          <p:spPr>
            <a:xfrm>
              <a:off x="4674" y="1757"/>
              <a:ext cx="188"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95" name="Rectangle 295"/>
            <p:cNvSpPr/>
            <p:nvPr/>
          </p:nvSpPr>
          <p:spPr>
            <a:xfrm>
              <a:off x="3550" y="1936"/>
              <a:ext cx="189"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96" name="Rectangle 296"/>
            <p:cNvSpPr/>
            <p:nvPr/>
          </p:nvSpPr>
          <p:spPr>
            <a:xfrm>
              <a:off x="3739" y="1936"/>
              <a:ext cx="188"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97" name="Rectangle 297"/>
            <p:cNvSpPr/>
            <p:nvPr/>
          </p:nvSpPr>
          <p:spPr>
            <a:xfrm>
              <a:off x="3927" y="1936"/>
              <a:ext cx="188"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98" name="Rectangle 298"/>
            <p:cNvSpPr/>
            <p:nvPr/>
          </p:nvSpPr>
          <p:spPr>
            <a:xfrm>
              <a:off x="4115" y="1936"/>
              <a:ext cx="189"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499" name="Rectangle 299"/>
            <p:cNvSpPr/>
            <p:nvPr/>
          </p:nvSpPr>
          <p:spPr>
            <a:xfrm>
              <a:off x="4304" y="1936"/>
              <a:ext cx="188"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500" name="Rectangle 300"/>
            <p:cNvSpPr/>
            <p:nvPr/>
          </p:nvSpPr>
          <p:spPr>
            <a:xfrm>
              <a:off x="4485" y="1936"/>
              <a:ext cx="189"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501" name="Rectangle 301"/>
            <p:cNvSpPr/>
            <p:nvPr/>
          </p:nvSpPr>
          <p:spPr>
            <a:xfrm>
              <a:off x="4674" y="1936"/>
              <a:ext cx="188"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502" name="Rectangle 302"/>
            <p:cNvSpPr/>
            <p:nvPr/>
          </p:nvSpPr>
          <p:spPr>
            <a:xfrm>
              <a:off x="3550" y="2122"/>
              <a:ext cx="189"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503" name="Rectangle 303"/>
            <p:cNvSpPr/>
            <p:nvPr/>
          </p:nvSpPr>
          <p:spPr>
            <a:xfrm>
              <a:off x="3739" y="2122"/>
              <a:ext cx="188"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504" name="Rectangle 304"/>
            <p:cNvSpPr/>
            <p:nvPr/>
          </p:nvSpPr>
          <p:spPr>
            <a:xfrm>
              <a:off x="3927" y="2122"/>
              <a:ext cx="188"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505" name="Rectangle 305"/>
            <p:cNvSpPr/>
            <p:nvPr/>
          </p:nvSpPr>
          <p:spPr>
            <a:xfrm>
              <a:off x="4115" y="2122"/>
              <a:ext cx="189"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506" name="Rectangle 306"/>
            <p:cNvSpPr/>
            <p:nvPr/>
          </p:nvSpPr>
          <p:spPr>
            <a:xfrm>
              <a:off x="4304" y="2122"/>
              <a:ext cx="188"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507" name="Rectangle 307"/>
            <p:cNvSpPr/>
            <p:nvPr/>
          </p:nvSpPr>
          <p:spPr>
            <a:xfrm>
              <a:off x="4485" y="2122"/>
              <a:ext cx="189"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508" name="Rectangle 308"/>
            <p:cNvSpPr/>
            <p:nvPr/>
          </p:nvSpPr>
          <p:spPr>
            <a:xfrm>
              <a:off x="4674" y="2122"/>
              <a:ext cx="188"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509" name="Rectangle 309"/>
            <p:cNvSpPr/>
            <p:nvPr/>
          </p:nvSpPr>
          <p:spPr>
            <a:xfrm>
              <a:off x="3550" y="2310"/>
              <a:ext cx="189"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510" name="Rectangle 310"/>
            <p:cNvSpPr/>
            <p:nvPr/>
          </p:nvSpPr>
          <p:spPr>
            <a:xfrm>
              <a:off x="3739" y="2310"/>
              <a:ext cx="188"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511" name="Rectangle 311"/>
            <p:cNvSpPr/>
            <p:nvPr/>
          </p:nvSpPr>
          <p:spPr>
            <a:xfrm>
              <a:off x="3927" y="2310"/>
              <a:ext cx="188"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512" name="Rectangle 312"/>
            <p:cNvSpPr/>
            <p:nvPr/>
          </p:nvSpPr>
          <p:spPr>
            <a:xfrm>
              <a:off x="4115" y="2310"/>
              <a:ext cx="189"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513" name="Rectangle 313"/>
            <p:cNvSpPr/>
            <p:nvPr/>
          </p:nvSpPr>
          <p:spPr>
            <a:xfrm>
              <a:off x="4304" y="2310"/>
              <a:ext cx="188"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514" name="Rectangle 314"/>
            <p:cNvSpPr/>
            <p:nvPr/>
          </p:nvSpPr>
          <p:spPr>
            <a:xfrm>
              <a:off x="4485" y="2310"/>
              <a:ext cx="189"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515" name="Rectangle 315"/>
            <p:cNvSpPr/>
            <p:nvPr/>
          </p:nvSpPr>
          <p:spPr>
            <a:xfrm>
              <a:off x="4674" y="2310"/>
              <a:ext cx="188" cy="188"/>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pPr algn="ctr"/>
              <a:endParaRPr lang="en-GB" altLang="zh-CN" sz="1800" dirty="0">
                <a:latin typeface="Verdana" panose="020B0604030504040204" pitchFamily="-112" charset="0"/>
                <a:ea typeface="MS PGothic" panose="020B0600070205080204" pitchFamily="-110" charset="-128"/>
              </a:endParaRPr>
            </a:p>
          </p:txBody>
        </p:sp>
        <p:sp>
          <p:nvSpPr>
            <p:cNvPr id="17516" name="Line 316"/>
            <p:cNvSpPr/>
            <p:nvPr/>
          </p:nvSpPr>
          <p:spPr>
            <a:xfrm>
              <a:off x="3550" y="1197"/>
              <a:ext cx="1468" cy="0"/>
            </a:xfrm>
            <a:prstGeom prst="line">
              <a:avLst/>
            </a:prstGeom>
            <a:ln w="25400" cap="flat" cmpd="sng">
              <a:solidFill>
                <a:schemeClr val="accent2"/>
              </a:solidFill>
              <a:prstDash val="solid"/>
              <a:round/>
              <a:headEnd type="oval" w="med" len="med"/>
              <a:tailEnd type="triangle" w="med" len="med"/>
            </a:ln>
          </p:spPr>
        </p:sp>
        <p:sp>
          <p:nvSpPr>
            <p:cNvPr id="17517" name="Line 317"/>
            <p:cNvSpPr/>
            <p:nvPr/>
          </p:nvSpPr>
          <p:spPr>
            <a:xfrm rot="5400000">
              <a:off x="2803" y="1944"/>
              <a:ext cx="1494" cy="0"/>
            </a:xfrm>
            <a:prstGeom prst="line">
              <a:avLst/>
            </a:prstGeom>
            <a:ln w="25400" cap="flat" cmpd="sng">
              <a:solidFill>
                <a:schemeClr val="accent2"/>
              </a:solidFill>
              <a:prstDash val="solid"/>
              <a:round/>
              <a:headEnd type="oval" w="med" len="med"/>
              <a:tailEnd type="triangle" w="med" len="med"/>
            </a:ln>
          </p:spPr>
        </p:sp>
        <p:sp>
          <p:nvSpPr>
            <p:cNvPr id="17518" name="Text Box 318"/>
            <p:cNvSpPr txBox="1"/>
            <p:nvPr/>
          </p:nvSpPr>
          <p:spPr>
            <a:xfrm>
              <a:off x="3469" y="893"/>
              <a:ext cx="1136" cy="232"/>
            </a:xfrm>
            <a:prstGeom prst="rect">
              <a:avLst/>
            </a:prstGeom>
            <a:noFill/>
            <a:ln w="12700">
              <a:noFill/>
            </a:ln>
          </p:spPr>
          <p:txBody>
            <a:bodyPr wrap="none" anchor="t" anchorCtr="0">
              <a:spAutoFit/>
            </a:bodyPr>
            <a:p>
              <a:r>
                <a:rPr lang="en-IE" altLang="zh-CN" sz="1800" i="1" dirty="0">
                  <a:solidFill>
                    <a:srgbClr val="0033CC"/>
                  </a:solidFill>
                  <a:latin typeface="Times New Roman" panose="02020603050405020304" pitchFamily="34" charset="0"/>
                  <a:ea typeface="MS PGothic" panose="020B0600070205080204" pitchFamily="-110" charset="-128"/>
                </a:rPr>
                <a:t>Enhanced Image</a:t>
              </a:r>
              <a:endParaRPr lang="en-US" altLang="zh-CN" sz="1800" i="1" dirty="0">
                <a:solidFill>
                  <a:srgbClr val="0033CC"/>
                </a:solidFill>
                <a:latin typeface="Times New Roman" panose="02020603050405020304" pitchFamily="34" charset="0"/>
                <a:ea typeface="MS PGothic" panose="020B0600070205080204" pitchFamily="-110" charset="-128"/>
              </a:endParaRPr>
            </a:p>
          </p:txBody>
        </p:sp>
        <p:sp>
          <p:nvSpPr>
            <p:cNvPr id="17519" name="Text Box 319"/>
            <p:cNvSpPr txBox="1"/>
            <p:nvPr/>
          </p:nvSpPr>
          <p:spPr>
            <a:xfrm>
              <a:off x="4942" y="957"/>
              <a:ext cx="188" cy="231"/>
            </a:xfrm>
            <a:prstGeom prst="rect">
              <a:avLst/>
            </a:prstGeom>
            <a:noFill/>
            <a:ln w="12700">
              <a:noFill/>
            </a:ln>
          </p:spPr>
          <p:txBody>
            <a:bodyPr wrap="none" anchor="t" anchorCtr="0">
              <a:spAutoFit/>
            </a:bodyPr>
            <a:p>
              <a:r>
                <a:rPr lang="en-IE" altLang="zh-CN" sz="1800" i="1" dirty="0">
                  <a:solidFill>
                    <a:srgbClr val="0033CC"/>
                  </a:solidFill>
                  <a:latin typeface="Times New Roman" panose="02020603050405020304" pitchFamily="34" charset="0"/>
                  <a:ea typeface="MS PGothic" panose="020B0600070205080204" pitchFamily="-110" charset="-128"/>
                </a:rPr>
                <a:t>x</a:t>
              </a:r>
              <a:endParaRPr lang="en-US" altLang="zh-CN" sz="1800" i="1" dirty="0">
                <a:solidFill>
                  <a:srgbClr val="0033CC"/>
                </a:solidFill>
                <a:latin typeface="Times New Roman" panose="02020603050405020304" pitchFamily="34" charset="0"/>
                <a:ea typeface="MS PGothic" panose="020B0600070205080204" pitchFamily="-110" charset="-128"/>
              </a:endParaRPr>
            </a:p>
          </p:txBody>
        </p:sp>
        <p:sp>
          <p:nvSpPr>
            <p:cNvPr id="17520" name="Text Box 320"/>
            <p:cNvSpPr txBox="1"/>
            <p:nvPr/>
          </p:nvSpPr>
          <p:spPr>
            <a:xfrm>
              <a:off x="3341" y="2497"/>
              <a:ext cx="179" cy="232"/>
            </a:xfrm>
            <a:prstGeom prst="rect">
              <a:avLst/>
            </a:prstGeom>
            <a:noFill/>
            <a:ln w="12700">
              <a:noFill/>
            </a:ln>
          </p:spPr>
          <p:txBody>
            <a:bodyPr wrap="none" anchor="t" anchorCtr="0">
              <a:spAutoFit/>
            </a:bodyPr>
            <a:p>
              <a:r>
                <a:rPr lang="en-IE" altLang="zh-CN" sz="1800" i="1" dirty="0">
                  <a:solidFill>
                    <a:srgbClr val="0033CC"/>
                  </a:solidFill>
                  <a:latin typeface="Times New Roman" panose="02020603050405020304" pitchFamily="34" charset="0"/>
                  <a:ea typeface="MS PGothic" panose="020B0600070205080204" pitchFamily="-110" charset="-128"/>
                </a:rPr>
                <a:t>y</a:t>
              </a:r>
              <a:endParaRPr lang="en-US" altLang="zh-CN" sz="1800" i="1" dirty="0">
                <a:solidFill>
                  <a:srgbClr val="0033CC"/>
                </a:solidFill>
                <a:latin typeface="Times New Roman" panose="02020603050405020304" pitchFamily="34" charset="0"/>
                <a:ea typeface="MS PGothic" panose="020B0600070205080204" pitchFamily="-110" charset="-128"/>
              </a:endParaRPr>
            </a:p>
          </p:txBody>
        </p:sp>
        <p:sp>
          <p:nvSpPr>
            <p:cNvPr id="17521" name="Text Box 321"/>
            <p:cNvSpPr txBox="1"/>
            <p:nvPr/>
          </p:nvSpPr>
          <p:spPr>
            <a:xfrm>
              <a:off x="4105" y="2498"/>
              <a:ext cx="939" cy="232"/>
            </a:xfrm>
            <a:prstGeom prst="rect">
              <a:avLst/>
            </a:prstGeom>
            <a:noFill/>
            <a:ln w="12700">
              <a:noFill/>
            </a:ln>
          </p:spPr>
          <p:txBody>
            <a:bodyPr wrap="none" anchor="t" anchorCtr="0">
              <a:spAutoFit/>
            </a:bodyPr>
            <a:p>
              <a:r>
                <a:rPr lang="en-IE" altLang="zh-CN" sz="1800" i="1" dirty="0">
                  <a:solidFill>
                    <a:srgbClr val="0033CC"/>
                  </a:solidFill>
                  <a:latin typeface="Times New Roman" panose="02020603050405020304" pitchFamily="34" charset="0"/>
                  <a:ea typeface="MS PGothic" panose="020B0600070205080204" pitchFamily="-110" charset="-128"/>
                </a:rPr>
                <a:t>Image </a:t>
              </a:r>
              <a:r>
                <a:rPr lang="en-US" altLang="en-IE" sz="1800" i="1" dirty="0">
                  <a:solidFill>
                    <a:srgbClr val="0033CC"/>
                  </a:solidFill>
                  <a:latin typeface="Times New Roman" panose="02020603050405020304" pitchFamily="34" charset="0"/>
                  <a:ea typeface="MS PGothic" panose="020B0600070205080204" pitchFamily="-110" charset="-128"/>
                </a:rPr>
                <a:t> g</a:t>
              </a:r>
              <a:r>
                <a:rPr lang="en-IE" altLang="zh-CN" sz="1800" i="1" dirty="0">
                  <a:solidFill>
                    <a:srgbClr val="0033CC"/>
                  </a:solidFill>
                  <a:latin typeface="Times New Roman" panose="02020603050405020304" pitchFamily="34" charset="0"/>
                  <a:ea typeface="MS PGothic" panose="020B0600070205080204" pitchFamily="-110" charset="-128"/>
                </a:rPr>
                <a:t>(x, y)</a:t>
              </a:r>
              <a:endParaRPr lang="en-US" altLang="zh-CN" sz="1800" i="1" dirty="0">
                <a:solidFill>
                  <a:srgbClr val="0033CC"/>
                </a:solidFill>
                <a:latin typeface="Times New Roman" panose="02020603050405020304" pitchFamily="34" charset="0"/>
                <a:ea typeface="MS PGothic" panose="020B0600070205080204" pitchFamily="-110" charset="-128"/>
              </a:endParaRPr>
            </a:p>
          </p:txBody>
        </p:sp>
      </p:grpSp>
      <p:sp>
        <p:nvSpPr>
          <p:cNvPr id="17522" name="Text Box 325"/>
          <p:cNvSpPr txBox="1"/>
          <p:nvPr/>
        </p:nvSpPr>
        <p:spPr>
          <a:xfrm>
            <a:off x="2797175" y="4899025"/>
            <a:ext cx="4640263" cy="644525"/>
          </a:xfrm>
          <a:prstGeom prst="rect">
            <a:avLst/>
          </a:prstGeom>
          <a:noFill/>
          <a:ln w="12700">
            <a:noFill/>
          </a:ln>
        </p:spPr>
        <p:txBody>
          <a:bodyPr wrap="none" anchor="t" anchorCtr="0">
            <a:spAutoFit/>
          </a:bodyPr>
          <a:p>
            <a:r>
              <a:rPr lang="en-IE" altLang="zh-CN" sz="3600" i="1" dirty="0">
                <a:latin typeface="Times New Roman" panose="02020603050405020304" pitchFamily="34" charset="0"/>
                <a:ea typeface="MS PGothic" panose="020B0600070205080204" pitchFamily="-110" charset="-128"/>
              </a:rPr>
              <a:t>s = </a:t>
            </a:r>
            <a:r>
              <a:rPr lang="en-US" altLang="en-IE" sz="3600" i="1" dirty="0">
                <a:latin typeface="Times New Roman" panose="02020603050405020304" pitchFamily="34" charset="0"/>
                <a:ea typeface="MS PGothic" panose="020B0600070205080204" pitchFamily="-110" charset="-128"/>
              </a:rPr>
              <a:t>T(</a:t>
            </a:r>
            <a:r>
              <a:rPr lang="en-IE" altLang="zh-CN" sz="3600" i="1" dirty="0">
                <a:latin typeface="Times New Roman" panose="02020603050405020304" pitchFamily="34" charset="0"/>
                <a:ea typeface="MS PGothic" panose="020B0600070205080204" pitchFamily="-110" charset="-128"/>
              </a:rPr>
              <a:t> r</a:t>
            </a:r>
            <a:r>
              <a:rPr lang="en-US" altLang="en-IE" sz="3600" i="1" dirty="0">
                <a:latin typeface="Times New Roman" panose="02020603050405020304" pitchFamily="34" charset="0"/>
                <a:ea typeface="MS PGothic" panose="020B0600070205080204" pitchFamily="-110" charset="-128"/>
              </a:rPr>
              <a:t>)           </a:t>
            </a:r>
            <a:r>
              <a:rPr lang="zh-CN" altLang="en-US" sz="3600" i="1" dirty="0">
                <a:latin typeface="Times New Roman" panose="02020603050405020304" pitchFamily="34" charset="0"/>
                <a:ea typeface="宋体" panose="02010600030101010101" pitchFamily="2" charset="-122"/>
              </a:rPr>
              <a:t>？</a:t>
            </a:r>
            <a:r>
              <a:rPr lang="en-US" altLang="zh-CN" sz="3600" i="1" dirty="0">
                <a:latin typeface="Times New Roman" panose="02020603050405020304" pitchFamily="34" charset="0"/>
                <a:ea typeface="宋体" panose="02010600030101010101" pitchFamily="2" charset="-122"/>
              </a:rPr>
              <a:t>T</a:t>
            </a:r>
            <a:r>
              <a:rPr lang="zh-CN" altLang="en-US" sz="3600" i="1" dirty="0">
                <a:latin typeface="Times New Roman" panose="02020603050405020304" pitchFamily="34" charset="0"/>
                <a:ea typeface="宋体" panose="02010600030101010101" pitchFamily="2" charset="-122"/>
              </a:rPr>
              <a:t>（）</a:t>
            </a:r>
            <a:endParaRPr lang="zh-CN" altLang="en-US" sz="3600" i="1" baseline="-25000" dirty="0">
              <a:latin typeface="Times New Roman" panose="02020603050405020304" pitchFamily="34" charset="0"/>
              <a:ea typeface="宋体" panose="02010600030101010101" pitchFamily="2" charset="-122"/>
            </a:endParaRPr>
          </a:p>
        </p:txBody>
      </p:sp>
      <p:sp>
        <p:nvSpPr>
          <p:cNvPr id="17523" name="矩形 1"/>
          <p:cNvSpPr/>
          <p:nvPr/>
        </p:nvSpPr>
        <p:spPr>
          <a:xfrm>
            <a:off x="2873375" y="5810250"/>
            <a:ext cx="3889375" cy="644525"/>
          </a:xfrm>
          <a:prstGeom prst="rect">
            <a:avLst/>
          </a:prstGeom>
          <a:noFill/>
          <a:ln w="9525">
            <a:noFill/>
          </a:ln>
        </p:spPr>
        <p:txBody>
          <a:bodyPr wrap="none" anchor="t" anchorCtr="0">
            <a:spAutoFit/>
          </a:bodyPr>
          <a:p>
            <a:r>
              <a:rPr lang="zh-CN" altLang="en-IE" sz="3600" dirty="0">
                <a:latin typeface="Verdana" panose="020B0604030504040204" pitchFamily="-112" charset="0"/>
                <a:ea typeface="MS PGothic" panose="020B0600070205080204" pitchFamily="-110" charset="-128"/>
              </a:rPr>
              <a:t>比如：</a:t>
            </a:r>
            <a:r>
              <a:rPr lang="en-IE" altLang="zh-CN" sz="3600" dirty="0">
                <a:latin typeface="Verdana" panose="020B0604030504040204" pitchFamily="-112" charset="0"/>
                <a:ea typeface="MS PGothic" panose="020B0600070205080204" pitchFamily="-110" charset="-128"/>
              </a:rPr>
              <a:t>s= 255 - r</a:t>
            </a:r>
            <a:endParaRPr lang="zh-CN" altLang="en-US" sz="3600" dirty="0">
              <a:latin typeface="Verdana" panose="020B0604030504040204" pitchFamily="-112" charset="0"/>
              <a:ea typeface="MS PGothic" panose="020B0600070205080204" pitchFamily="-110" charset="-128"/>
            </a:endParaRPr>
          </a:p>
        </p:txBody>
      </p:sp>
      <p:sp>
        <p:nvSpPr>
          <p:cNvPr id="2" name="文本框 1"/>
          <p:cNvSpPr txBox="1"/>
          <p:nvPr/>
        </p:nvSpPr>
        <p:spPr>
          <a:xfrm>
            <a:off x="714375" y="5543550"/>
            <a:ext cx="2290763" cy="984250"/>
          </a:xfrm>
          <a:prstGeom prst="rect">
            <a:avLst/>
          </a:prstGeom>
          <a:noFill/>
          <a:ln w="9525">
            <a:noFill/>
          </a:ln>
        </p:spPr>
        <p:txBody>
          <a:bodyPr wrap="square" anchor="t" anchorCtr="0">
            <a:spAutoFit/>
          </a:bodyPr>
          <a:p>
            <a:r>
              <a:rPr lang="zh-CN" altLang="en-IE" dirty="0">
                <a:solidFill>
                  <a:srgbClr val="FF0000"/>
                </a:solidFill>
                <a:latin typeface="Verdana" panose="020B0604030504040204" pitchFamily="-112" charset="0"/>
                <a:ea typeface="MS PGothic" panose="020B0600070205080204" pitchFamily="-110" charset="-128"/>
              </a:rPr>
              <a:t>定义域和</a:t>
            </a:r>
            <a:endParaRPr lang="zh-CN" altLang="en-IE" dirty="0">
              <a:solidFill>
                <a:srgbClr val="FF0000"/>
              </a:solidFill>
              <a:latin typeface="Verdana" panose="020B0604030504040204" pitchFamily="-112" charset="0"/>
              <a:ea typeface="MS PGothic" panose="020B0600070205080204" pitchFamily="-110" charset="-128"/>
            </a:endParaRPr>
          </a:p>
          <a:p>
            <a:r>
              <a:rPr lang="zh-CN" altLang="en-IE" dirty="0">
                <a:solidFill>
                  <a:srgbClr val="FF0000"/>
                </a:solidFill>
                <a:latin typeface="Verdana" panose="020B0604030504040204" pitchFamily="-112" charset="0"/>
                <a:ea typeface="MS PGothic" panose="020B0600070205080204" pitchFamily="-110" charset="-128"/>
              </a:rPr>
              <a:t>值域</a:t>
            </a:r>
            <a:endParaRPr lang="zh-CN" altLang="en-IE" dirty="0">
              <a:solidFill>
                <a:srgbClr val="FF0000"/>
              </a:solidFill>
              <a:latin typeface="Verdana" panose="020B0604030504040204" pitchFamily="-112" charset="0"/>
              <a:ea typeface="MS PGothic" panose="020B0600070205080204" pitchFamily="-110"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10"/>
          <p:cNvSpPr>
            <a:spLocks noGrp="1"/>
          </p:cNvSpPr>
          <p:nvPr>
            <p:ph type="sldNum" sz="quarter" idx="4"/>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latin typeface="Verdana" panose="020B0604030504040204" pitchFamily="-112" charset="0"/>
              </a:rPr>
            </a:fld>
            <a:endParaRPr lang="en-US" altLang="zh-CN" sz="1200" b="0" dirty="0">
              <a:latin typeface="Verdana" panose="020B0604030504040204" pitchFamily="-112" charset="0"/>
            </a:endParaRPr>
          </a:p>
        </p:txBody>
      </p:sp>
      <p:sp>
        <p:nvSpPr>
          <p:cNvPr id="19458" name="Rectangle 2"/>
          <p:cNvSpPr>
            <a:spLocks noGrp="1"/>
          </p:cNvSpPr>
          <p:nvPr>
            <p:ph type="ctrTitle"/>
          </p:nvPr>
        </p:nvSpPr>
        <p:spPr>
          <a:xfrm>
            <a:off x="755650" y="260350"/>
            <a:ext cx="8153400" cy="1524000"/>
          </a:xfrm>
        </p:spPr>
        <p:txBody>
          <a:bodyPr vert="horz" wrap="square" lIns="91440" tIns="45720" rIns="91440" bIns="45720" anchor="b" anchorCtr="0"/>
          <a:p>
            <a:pPr eaLnBrk="1" hangingPunct="1">
              <a:lnSpc>
                <a:spcPct val="150000"/>
              </a:lnSpc>
              <a:spcBef>
                <a:spcPct val="50000"/>
              </a:spcBef>
              <a:buClrTx/>
              <a:buSzTx/>
              <a:buFontTx/>
            </a:pPr>
            <a:r>
              <a:rPr lang="zh-CN" altLang="en-US" dirty="0">
                <a:latin typeface="黑体" panose="02010609060101010101" pitchFamily="2" charset="-122"/>
                <a:ea typeface="黑体" panose="02010609060101010101" pitchFamily="2" charset="-122"/>
                <a:cs typeface="+mj-cs"/>
              </a:rPr>
              <a:t>问题 </a:t>
            </a:r>
            <a:endParaRPr lang="zh-CN" altLang="en-US" dirty="0">
              <a:latin typeface="黑体" panose="02010609060101010101" pitchFamily="2" charset="-122"/>
              <a:ea typeface="黑体" panose="02010609060101010101" pitchFamily="2" charset="-122"/>
              <a:cs typeface="+mj-cs"/>
            </a:endParaRPr>
          </a:p>
        </p:txBody>
      </p:sp>
      <p:sp>
        <p:nvSpPr>
          <p:cNvPr id="19459" name="Rectangle 3"/>
          <p:cNvSpPr>
            <a:spLocks noGrp="1"/>
          </p:cNvSpPr>
          <p:nvPr>
            <p:ph type="subTitle" idx="1"/>
          </p:nvPr>
        </p:nvSpPr>
        <p:spPr>
          <a:xfrm>
            <a:off x="611188" y="1916113"/>
            <a:ext cx="7989888" cy="4465638"/>
          </a:xfrm>
        </p:spPr>
        <p:txBody>
          <a:bodyPr vert="horz" wrap="square" lIns="91440" tIns="45720" rIns="91440" bIns="45720" anchor="t" anchorCtr="0"/>
          <a:p>
            <a: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900" b="0" i="0" u="none" strike="noStrike" kern="0" cap="none" spc="0" normalizeH="0" baseline="0" noProof="1" dirty="0">
                <a:solidFill>
                  <a:schemeClr val="tx1"/>
                </a:solidFill>
                <a:latin typeface="+mn-lt"/>
                <a:ea typeface="+mn-ea"/>
                <a:cs typeface="+mn-cs"/>
              </a:rPr>
              <a:t>图像增强是属于图像处理的第几层次？</a:t>
            </a:r>
            <a:endParaRPr kumimoji="0" lang="en-US" altLang="zh-CN" sz="29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29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900" b="0" i="0" u="none" strike="noStrike" kern="0" cap="none" spc="0" normalizeH="0" baseline="0" noProof="1" dirty="0">
                <a:solidFill>
                  <a:schemeClr val="tx1"/>
                </a:solidFill>
                <a:latin typeface="+mn-lt"/>
                <a:ea typeface="+mn-ea"/>
                <a:cs typeface="+mn-cs"/>
              </a:rPr>
              <a:t>A. </a:t>
            </a:r>
            <a:r>
              <a:rPr kumimoji="0" lang="zh-CN" altLang="en-US" sz="2900" b="0" i="0" u="none" strike="noStrike" kern="0" cap="none" spc="0" normalizeH="0" baseline="0" noProof="1" dirty="0">
                <a:solidFill>
                  <a:schemeClr val="tx1"/>
                </a:solidFill>
                <a:latin typeface="+mn-lt"/>
                <a:ea typeface="+mn-ea"/>
                <a:cs typeface="+mn-cs"/>
              </a:rPr>
              <a:t>层次</a:t>
            </a:r>
            <a:r>
              <a:rPr kumimoji="0" lang="en-US" altLang="zh-CN" sz="2900" b="0" i="0" u="none" strike="noStrike" kern="0" cap="none" spc="0" normalizeH="0" baseline="0" noProof="1" dirty="0">
                <a:solidFill>
                  <a:schemeClr val="tx1"/>
                </a:solidFill>
                <a:latin typeface="+mn-lt"/>
                <a:ea typeface="+mn-ea"/>
                <a:cs typeface="+mn-cs"/>
              </a:rPr>
              <a:t>1    	 </a:t>
            </a:r>
            <a:endParaRPr kumimoji="0" lang="en-US" altLang="zh-CN" sz="29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900" b="0" i="0" u="none" strike="noStrike" kern="0" cap="none" spc="0" normalizeH="0" baseline="0" noProof="1" dirty="0">
                <a:solidFill>
                  <a:schemeClr val="tx1"/>
                </a:solidFill>
                <a:latin typeface="+mn-lt"/>
                <a:ea typeface="+mn-ea"/>
                <a:cs typeface="+mn-cs"/>
              </a:rPr>
              <a:t>B. </a:t>
            </a:r>
            <a:r>
              <a:rPr kumimoji="0" lang="zh-CN" altLang="en-US" sz="2900" b="0" i="0" u="none" strike="noStrike" kern="0" cap="none" spc="0" normalizeH="0" baseline="0" noProof="1" dirty="0">
                <a:solidFill>
                  <a:schemeClr val="tx1"/>
                </a:solidFill>
                <a:latin typeface="+mn-lt"/>
                <a:ea typeface="+mn-ea"/>
                <a:cs typeface="+mn-cs"/>
              </a:rPr>
              <a:t>层次</a:t>
            </a:r>
            <a:r>
              <a:rPr kumimoji="0" lang="en-US" altLang="zh-CN" sz="2900" b="0" i="0" u="none" strike="noStrike" kern="0" cap="none" spc="0" normalizeH="0" baseline="0" noProof="1" dirty="0">
                <a:solidFill>
                  <a:schemeClr val="tx1"/>
                </a:solidFill>
                <a:latin typeface="+mn-lt"/>
                <a:ea typeface="+mn-ea"/>
                <a:cs typeface="+mn-cs"/>
              </a:rPr>
              <a:t>2		 </a:t>
            </a:r>
            <a:endParaRPr kumimoji="0" lang="en-US" altLang="zh-CN" sz="29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900" b="0" i="0" u="none" strike="noStrike" kern="0" cap="none" spc="0" normalizeH="0" baseline="0" noProof="1" dirty="0">
                <a:solidFill>
                  <a:schemeClr val="tx1"/>
                </a:solidFill>
                <a:latin typeface="+mn-lt"/>
                <a:ea typeface="+mn-ea"/>
                <a:cs typeface="+mn-cs"/>
              </a:rPr>
              <a:t>C. </a:t>
            </a:r>
            <a:r>
              <a:rPr kumimoji="0" lang="zh-CN" altLang="en-US" sz="2900" b="0" i="0" u="none" strike="noStrike" kern="0" cap="none" spc="0" normalizeH="0" baseline="0" noProof="1" dirty="0">
                <a:solidFill>
                  <a:schemeClr val="tx1"/>
                </a:solidFill>
                <a:latin typeface="+mn-lt"/>
                <a:ea typeface="+mn-ea"/>
                <a:cs typeface="+mn-cs"/>
              </a:rPr>
              <a:t>层次</a:t>
            </a:r>
            <a:r>
              <a:rPr kumimoji="0" lang="en-US" altLang="zh-CN" sz="2900" b="0" i="0" u="none" strike="noStrike" kern="0" cap="none" spc="0" normalizeH="0" baseline="0" noProof="1" dirty="0">
                <a:solidFill>
                  <a:schemeClr val="tx1"/>
                </a:solidFill>
                <a:latin typeface="+mn-lt"/>
                <a:ea typeface="+mn-ea"/>
                <a:cs typeface="+mn-cs"/>
              </a:rPr>
              <a:t>3		 </a:t>
            </a:r>
            <a:endParaRPr kumimoji="0" lang="en-US" altLang="zh-CN" sz="2900" b="0" i="0" u="none" strike="noStrike" kern="0" cap="none" spc="0" normalizeH="0" baseline="0" noProof="1" dirty="0">
              <a:solidFill>
                <a:schemeClr val="tx1"/>
              </a:solidFill>
              <a:latin typeface="+mn-lt"/>
              <a:ea typeface="+mn-ea"/>
              <a:cs typeface="+mn-cs"/>
            </a:endParaRPr>
          </a:p>
          <a:p>
            <a:pPr marL="478155" marR="0" lvl="1" indent="0"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pPr>
            <a:endParaRPr kumimoji="0" lang="zh-CN" altLang="en-US" sz="2700" b="0" i="0" u="none" strike="noStrike" kern="0" cap="none" spc="0" normalizeH="0" baseline="0" noProof="1" dirty="0">
              <a:solidFill>
                <a:srgbClr val="800000"/>
              </a:solidFill>
              <a:latin typeface="Arial" panose="020B0604020202020204" pitchFamily="34" charset="0"/>
              <a:ea typeface="黑体" panose="02010609060101010101" pitchFamily="2" charset="-122"/>
              <a:cs typeface="+mn-ea"/>
            </a:endParaRPr>
          </a:p>
          <a:p>
            <a:pPr marL="478155" marR="0" lvl="1" indent="0"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pPr>
            <a:endParaRPr kumimoji="0" lang="zh-CN" altLang="en-US" sz="2700" b="0" i="0" u="none" strike="noStrike" kern="0" cap="none" spc="0" normalizeH="0" baseline="0" noProof="1" dirty="0">
              <a:solidFill>
                <a:srgbClr val="800000"/>
              </a:solidFill>
              <a:latin typeface="Arial" panose="020B0604020202020204" pitchFamily="34" charset="0"/>
              <a:ea typeface="黑体" panose="02010609060101010101" pitchFamily="2" charset="-122"/>
              <a:cs typeface="+mn-ea"/>
            </a:endParaRPr>
          </a:p>
          <a:p>
            <a:pPr marL="478155" marR="0" lvl="1" indent="0" algn="l"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pPr>
            <a:r>
              <a:rPr kumimoji="0" lang="zh-CN" altLang="en-US" sz="2700" b="0" i="0" u="none" strike="noStrike" kern="0" cap="none" spc="0" normalizeH="0" baseline="0" noProof="1" dirty="0">
                <a:solidFill>
                  <a:srgbClr val="800000"/>
                </a:solidFill>
                <a:latin typeface="Arial" panose="020B0604020202020204" pitchFamily="34" charset="0"/>
                <a:ea typeface="黑体" panose="02010609060101010101" pitchFamily="2" charset="-122"/>
                <a:cs typeface="+mn-ea"/>
              </a:rPr>
              <a:t>用腾讯课堂的答题卡</a:t>
            </a:r>
            <a:endParaRPr kumimoji="0" lang="zh-CN" altLang="en-US" sz="2700" b="0" i="0" u="none" strike="noStrike" kern="0" cap="none" spc="0" normalizeH="0" baseline="0" noProof="1" dirty="0">
              <a:solidFill>
                <a:srgbClr val="800000"/>
              </a:solidFill>
              <a:latin typeface="Arial" panose="020B0604020202020204" pitchFamily="34" charset="0"/>
              <a:ea typeface="黑体" panose="02010609060101010101" pitchFamily="2" charset="-122"/>
              <a:cs typeface="+mn-ea"/>
            </a:endParaRPr>
          </a:p>
          <a:p>
            <a: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en-US" altLang="zh-CN" sz="2900" b="0" i="0" u="none" strike="noStrike" kern="0" cap="none" spc="0" normalizeH="0" baseline="0" noProof="1" dirty="0">
              <a:solidFill>
                <a:schemeClr val="tx1"/>
              </a:solidFill>
              <a:latin typeface="+mn-lt"/>
              <a:ea typeface="楷体_GB2312" pitchFamily="49" charset="-122"/>
              <a:cs typeface="+mn-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1505" name="文本框 4"/>
          <p:cNvSpPr txBox="1"/>
          <p:nvPr>
            <p:custDataLst>
              <p:tags r:id="rId1"/>
            </p:custDataLst>
          </p:nvPr>
        </p:nvSpPr>
        <p:spPr>
          <a:xfrm>
            <a:off x="914400" y="635000"/>
            <a:ext cx="7315200" cy="2143125"/>
          </a:xfrm>
          <a:prstGeom prst="rect">
            <a:avLst/>
          </a:prstGeom>
          <a:noFill/>
          <a:ln w="9525">
            <a:noFill/>
          </a:ln>
        </p:spPr>
        <p:txBody>
          <a:bodyPr wrap="square" anchor="ctr" anchorCtr="0"/>
          <a:p>
            <a:r>
              <a:rPr lang="zh-CN" altLang="en-US" sz="2600" dirty="0">
                <a:latin typeface="Verdana" panose="020B0604030504040204" pitchFamily="-112" charset="0"/>
                <a:ea typeface="宋体" panose="02010600030101010101" pitchFamily="2" charset="-122"/>
              </a:rPr>
              <a:t>图像增强是属于图像处理的第几层次？</a:t>
            </a:r>
            <a:endParaRPr lang="zh-CN" altLang="en-US" sz="2600">
              <a:solidFill>
                <a:srgbClr val="000000"/>
              </a:solidFill>
              <a:latin typeface="微软雅黑" panose="020B0503020204020204" charset="-122"/>
              <a:ea typeface="微软雅黑" panose="020B0503020204020204" charset="-122"/>
            </a:endParaRPr>
          </a:p>
        </p:txBody>
      </p:sp>
      <p:sp>
        <p:nvSpPr>
          <p:cNvPr id="21506" name="文本框 5"/>
          <p:cNvSpPr txBox="1"/>
          <p:nvPr>
            <p:custDataLst>
              <p:tags r:id="rId2"/>
            </p:custDataLst>
          </p:nvPr>
        </p:nvSpPr>
        <p:spPr>
          <a:xfrm>
            <a:off x="1828800" y="2786063"/>
            <a:ext cx="6400800" cy="642937"/>
          </a:xfrm>
          <a:prstGeom prst="rect">
            <a:avLst/>
          </a:prstGeom>
          <a:noFill/>
          <a:ln w="9525">
            <a:noFill/>
          </a:ln>
        </p:spPr>
        <p:txBody>
          <a:bodyPr wrap="square" anchor="ctr" anchorCtr="0"/>
          <a:p>
            <a:r>
              <a:rPr lang="zh-CN" altLang="en-US" sz="2600" dirty="0">
                <a:latin typeface="Verdana" panose="020B0604030504040204" pitchFamily="-112" charset="0"/>
                <a:ea typeface="宋体" panose="02010600030101010101" pitchFamily="2" charset="-122"/>
              </a:rPr>
              <a:t>层次</a:t>
            </a:r>
            <a:r>
              <a:rPr lang="en-US" altLang="zh-CN" sz="2600" dirty="0">
                <a:latin typeface="Verdana" panose="020B0604030504040204" pitchFamily="-112" charset="0"/>
                <a:ea typeface="宋体" panose="02010600030101010101" pitchFamily="2" charset="-122"/>
              </a:rPr>
              <a:t>1 </a:t>
            </a:r>
            <a:endParaRPr lang="zh-CN" altLang="en-US" sz="2600">
              <a:solidFill>
                <a:srgbClr val="000000"/>
              </a:solidFill>
              <a:latin typeface="微软雅黑" panose="020B0503020204020204" charset="-122"/>
              <a:ea typeface="微软雅黑" panose="020B0503020204020204" charset="-122"/>
            </a:endParaRPr>
          </a:p>
        </p:txBody>
      </p:sp>
      <p:sp>
        <p:nvSpPr>
          <p:cNvPr id="21507" name="文本框 6"/>
          <p:cNvSpPr txBox="1"/>
          <p:nvPr>
            <p:custDataLst>
              <p:tags r:id="rId3"/>
            </p:custDataLst>
          </p:nvPr>
        </p:nvSpPr>
        <p:spPr>
          <a:xfrm>
            <a:off x="1828800" y="3643313"/>
            <a:ext cx="6400800" cy="642937"/>
          </a:xfrm>
          <a:prstGeom prst="rect">
            <a:avLst/>
          </a:prstGeom>
          <a:noFill/>
          <a:ln w="9525">
            <a:noFill/>
          </a:ln>
        </p:spPr>
        <p:txBody>
          <a:bodyPr wrap="square" anchor="ctr" anchorCtr="0"/>
          <a:p>
            <a:r>
              <a:rPr lang="zh-CN" altLang="en-US" sz="2600" dirty="0">
                <a:latin typeface="Verdana" panose="020B0604030504040204" pitchFamily="-112" charset="0"/>
                <a:ea typeface="宋体" panose="02010600030101010101" pitchFamily="2" charset="-122"/>
              </a:rPr>
              <a:t>层次</a:t>
            </a:r>
            <a:r>
              <a:rPr lang="en-US" altLang="zh-CN" sz="2600" dirty="0">
                <a:latin typeface="Verdana" panose="020B0604030504040204" pitchFamily="-112" charset="0"/>
                <a:ea typeface="宋体" panose="02010600030101010101" pitchFamily="2" charset="-122"/>
              </a:rPr>
              <a:t>2 </a:t>
            </a:r>
            <a:endParaRPr lang="zh-CN" altLang="en-US" sz="2600">
              <a:solidFill>
                <a:srgbClr val="000000"/>
              </a:solidFill>
              <a:latin typeface="微软雅黑" panose="020B0503020204020204" charset="-122"/>
              <a:ea typeface="微软雅黑" panose="020B0503020204020204" charset="-122"/>
            </a:endParaRPr>
          </a:p>
        </p:txBody>
      </p:sp>
      <p:sp>
        <p:nvSpPr>
          <p:cNvPr id="21508" name="文本框 7"/>
          <p:cNvSpPr txBox="1"/>
          <p:nvPr>
            <p:custDataLst>
              <p:tags r:id="rId4"/>
            </p:custDataLst>
          </p:nvPr>
        </p:nvSpPr>
        <p:spPr>
          <a:xfrm>
            <a:off x="1828800" y="4500563"/>
            <a:ext cx="6400800" cy="642937"/>
          </a:xfrm>
          <a:prstGeom prst="rect">
            <a:avLst/>
          </a:prstGeom>
          <a:noFill/>
          <a:ln w="9525">
            <a:noFill/>
          </a:ln>
        </p:spPr>
        <p:txBody>
          <a:bodyPr wrap="square" anchor="ctr" anchorCtr="0"/>
          <a:p>
            <a:r>
              <a:rPr lang="zh-CN" altLang="en-US" sz="2600" dirty="0">
                <a:latin typeface="Verdana" panose="020B0604030504040204" pitchFamily="-112" charset="0"/>
                <a:ea typeface="宋体" panose="02010600030101010101" pitchFamily="2" charset="-122"/>
              </a:rPr>
              <a:t>层次</a:t>
            </a:r>
            <a:r>
              <a:rPr lang="en-US" altLang="zh-CN" sz="2600" dirty="0">
                <a:latin typeface="Verdana" panose="020B0604030504040204" pitchFamily="-112" charset="0"/>
                <a:ea typeface="宋体" panose="02010600030101010101" pitchFamily="2" charset="-122"/>
              </a:rPr>
              <a:t>3 </a:t>
            </a:r>
            <a:endParaRPr lang="zh-CN" altLang="en-US" sz="2600">
              <a:solidFill>
                <a:srgbClr val="000000"/>
              </a:solidFill>
              <a:latin typeface="微软雅黑" panose="020B0503020204020204" charset="-122"/>
              <a:ea typeface="微软雅黑" panose="020B0503020204020204" charset="-122"/>
            </a:endParaRPr>
          </a:p>
        </p:txBody>
      </p:sp>
      <p:sp>
        <p:nvSpPr>
          <p:cNvPr id="21509" name="文本框 8"/>
          <p:cNvSpPr txBox="1"/>
          <p:nvPr>
            <p:custDataLst>
              <p:tags r:id="rId5"/>
            </p:custDataLst>
          </p:nvPr>
        </p:nvSpPr>
        <p:spPr>
          <a:xfrm>
            <a:off x="1828800" y="5357813"/>
            <a:ext cx="6400800" cy="642937"/>
          </a:xfrm>
          <a:prstGeom prst="rect">
            <a:avLst/>
          </a:prstGeom>
          <a:noFill/>
          <a:ln w="9525">
            <a:noFill/>
          </a:ln>
        </p:spPr>
        <p:txBody>
          <a:bodyPr wrap="square" anchor="ctr" anchorCtr="0"/>
          <a:p>
            <a:r>
              <a:rPr lang="zh-CN" altLang="en-US" sz="2600">
                <a:solidFill>
                  <a:srgbClr val="000000"/>
                </a:solidFill>
                <a:latin typeface="微软雅黑" panose="020B0503020204020204" charset="-122"/>
                <a:ea typeface="微软雅黑" panose="020B0503020204020204" charset="-122"/>
              </a:rPr>
              <a:t>此处添加选项内容</a:t>
            </a:r>
            <a:endParaRPr lang="zh-CN" altLang="en-US" sz="2600">
              <a:solidFill>
                <a:srgbClr val="000000"/>
              </a:solidFill>
              <a:latin typeface="微软雅黑" panose="020B0503020204020204" charset="-122"/>
              <a:ea typeface="微软雅黑" panose="020B0503020204020204" charset="-122"/>
            </a:endParaRPr>
          </a:p>
        </p:txBody>
      </p:sp>
      <p:sp>
        <p:nvSpPr>
          <p:cNvPr id="21510" name="椭圆 9"/>
          <p:cNvSpPr>
            <a:spLocks noChangeAspect="1"/>
          </p:cNvSpPr>
          <p:nvPr>
            <p:custDataLst>
              <p:tags r:id="rId6"/>
            </p:custDataLst>
          </p:nvPr>
        </p:nvSpPr>
        <p:spPr>
          <a:xfrm>
            <a:off x="1114425" y="2849563"/>
            <a:ext cx="514350" cy="514350"/>
          </a:xfrm>
          <a:prstGeom prst="ellipse">
            <a:avLst/>
          </a:prstGeom>
          <a:solidFill>
            <a:srgbClr val="00FF00"/>
          </a:solidFill>
          <a:ln w="25400" cap="flat" cmpd="sng">
            <a:solidFill>
              <a:srgbClr val="000000"/>
            </a:solidFill>
            <a:prstDash val="solid"/>
            <a:round/>
            <a:headEnd type="none" w="med" len="med"/>
            <a:tailEnd type="none" w="med" len="med"/>
          </a:ln>
        </p:spPr>
        <p:txBody>
          <a:bodyPr wrap="square" lIns="91440" tIns="45720" rIns="91440" bIns="45720" anchor="ctr" anchorCtr="1"/>
          <a:p>
            <a:pPr marL="287655" indent="-1905">
              <a:spcBef>
                <a:spcPct val="20000"/>
              </a:spcBef>
              <a:buClr>
                <a:schemeClr val="tx2"/>
              </a:buClr>
              <a:buSzPct val="70000"/>
              <a:buFont typeface="Wingdings" panose="05000000000000000000" pitchFamily="2" charset="2"/>
            </a:pPr>
            <a:r>
              <a:rPr lang="zh-CN" altLang="en-US" sz="1600">
                <a:solidFill>
                  <a:srgbClr val="FFFFFF"/>
                </a:solidFill>
                <a:latin typeface="微软雅黑" panose="020B0503020204020204" charset="-122"/>
                <a:ea typeface="微软雅黑" panose="020B0503020204020204" charset="-122"/>
              </a:rPr>
              <a:t>A</a:t>
            </a:r>
            <a:endParaRPr lang="zh-CN" altLang="en-US" sz="1600">
              <a:solidFill>
                <a:srgbClr val="FFFFFF"/>
              </a:solidFill>
              <a:latin typeface="微软雅黑" panose="020B0503020204020204" charset="-122"/>
              <a:ea typeface="微软雅黑" panose="020B0503020204020204" charset="-122"/>
            </a:endParaRPr>
          </a:p>
        </p:txBody>
      </p:sp>
      <p:sp>
        <p:nvSpPr>
          <p:cNvPr id="21511" name="椭圆 10"/>
          <p:cNvSpPr>
            <a:spLocks noChangeAspect="1"/>
          </p:cNvSpPr>
          <p:nvPr>
            <p:custDataLst>
              <p:tags r:id="rId7"/>
            </p:custDataLst>
          </p:nvPr>
        </p:nvSpPr>
        <p:spPr>
          <a:xfrm>
            <a:off x="1114425" y="3706813"/>
            <a:ext cx="514350" cy="514350"/>
          </a:xfrm>
          <a:prstGeom prst="ellipse">
            <a:avLst/>
          </a:prstGeom>
          <a:solidFill>
            <a:srgbClr val="808080"/>
          </a:solidFill>
          <a:ln w="12700" cap="flat" cmpd="sng">
            <a:solidFill>
              <a:srgbClr val="000000"/>
            </a:solidFill>
            <a:prstDash val="solid"/>
            <a:round/>
            <a:headEnd type="none" w="med" len="med"/>
            <a:tailEnd type="none" w="med" len="med"/>
          </a:ln>
        </p:spPr>
        <p:txBody>
          <a:bodyPr wrap="square" lIns="91440" tIns="45720" rIns="91440" bIns="45720" anchor="ctr" anchorCtr="1"/>
          <a:p>
            <a:pPr marL="287655" indent="-1905">
              <a:spcBef>
                <a:spcPct val="20000"/>
              </a:spcBef>
              <a:buClr>
                <a:schemeClr val="tx2"/>
              </a:buClr>
              <a:buSzPct val="70000"/>
              <a:buFont typeface="Wingdings" panose="05000000000000000000" pitchFamily="2" charset="2"/>
            </a:pPr>
            <a:r>
              <a:rPr lang="zh-CN" altLang="en-US" sz="1600">
                <a:solidFill>
                  <a:srgbClr val="FFFFFF"/>
                </a:solidFill>
                <a:latin typeface="微软雅黑" panose="020B0503020204020204" charset="-122"/>
                <a:ea typeface="微软雅黑" panose="020B0503020204020204" charset="-122"/>
              </a:rPr>
              <a:t>B</a:t>
            </a:r>
            <a:endParaRPr lang="zh-CN" altLang="en-US" sz="1600">
              <a:solidFill>
                <a:srgbClr val="FFFFFF"/>
              </a:solidFill>
              <a:latin typeface="微软雅黑" panose="020B0503020204020204" charset="-122"/>
              <a:ea typeface="微软雅黑" panose="020B0503020204020204" charset="-122"/>
            </a:endParaRPr>
          </a:p>
        </p:txBody>
      </p:sp>
      <p:sp>
        <p:nvSpPr>
          <p:cNvPr id="21512" name="椭圆 11"/>
          <p:cNvSpPr>
            <a:spLocks noChangeAspect="1"/>
          </p:cNvSpPr>
          <p:nvPr>
            <p:custDataLst>
              <p:tags r:id="rId8"/>
            </p:custDataLst>
          </p:nvPr>
        </p:nvSpPr>
        <p:spPr>
          <a:xfrm>
            <a:off x="1114425" y="4564063"/>
            <a:ext cx="514350" cy="514350"/>
          </a:xfrm>
          <a:prstGeom prst="ellipse">
            <a:avLst/>
          </a:prstGeom>
          <a:solidFill>
            <a:srgbClr val="808080"/>
          </a:solidFill>
          <a:ln w="12700" cap="flat" cmpd="sng">
            <a:solidFill>
              <a:srgbClr val="000000"/>
            </a:solidFill>
            <a:prstDash val="solid"/>
            <a:round/>
            <a:headEnd type="none" w="med" len="med"/>
            <a:tailEnd type="none" w="med" len="med"/>
          </a:ln>
        </p:spPr>
        <p:txBody>
          <a:bodyPr wrap="square" lIns="91440" tIns="45720" rIns="91440" bIns="45720" anchor="ctr" anchorCtr="1"/>
          <a:p>
            <a:pPr marL="287655" indent="-1905">
              <a:spcBef>
                <a:spcPct val="20000"/>
              </a:spcBef>
              <a:buClr>
                <a:schemeClr val="tx2"/>
              </a:buClr>
              <a:buSzPct val="70000"/>
              <a:buFont typeface="Wingdings" panose="05000000000000000000" pitchFamily="2" charset="2"/>
            </a:pPr>
            <a:r>
              <a:rPr lang="zh-CN" altLang="en-US" sz="1600">
                <a:solidFill>
                  <a:srgbClr val="FFFFFF"/>
                </a:solidFill>
                <a:latin typeface="微软雅黑" panose="020B0503020204020204" charset="-122"/>
                <a:ea typeface="微软雅黑" panose="020B0503020204020204" charset="-122"/>
              </a:rPr>
              <a:t>C</a:t>
            </a:r>
            <a:endParaRPr lang="zh-CN" altLang="en-US" sz="1600">
              <a:solidFill>
                <a:srgbClr val="FFFFFF"/>
              </a:solidFill>
              <a:latin typeface="微软雅黑" panose="020B0503020204020204" charset="-122"/>
              <a:ea typeface="微软雅黑" panose="020B0503020204020204" charset="-122"/>
            </a:endParaRPr>
          </a:p>
        </p:txBody>
      </p:sp>
      <p:sp>
        <p:nvSpPr>
          <p:cNvPr id="21513" name="椭圆 12"/>
          <p:cNvSpPr>
            <a:spLocks noChangeAspect="1"/>
          </p:cNvSpPr>
          <p:nvPr>
            <p:custDataLst>
              <p:tags r:id="rId9"/>
            </p:custDataLst>
          </p:nvPr>
        </p:nvSpPr>
        <p:spPr>
          <a:xfrm>
            <a:off x="1114425" y="5421313"/>
            <a:ext cx="514350" cy="514350"/>
          </a:xfrm>
          <a:prstGeom prst="ellipse">
            <a:avLst/>
          </a:prstGeom>
          <a:solidFill>
            <a:srgbClr val="808080"/>
          </a:solidFill>
          <a:ln w="12700" cap="flat" cmpd="sng">
            <a:solidFill>
              <a:srgbClr val="000000"/>
            </a:solidFill>
            <a:prstDash val="solid"/>
            <a:round/>
            <a:headEnd type="none" w="med" len="med"/>
            <a:tailEnd type="none" w="med" len="med"/>
          </a:ln>
        </p:spPr>
        <p:txBody>
          <a:bodyPr wrap="square" lIns="91440" tIns="45720" rIns="91440" bIns="45720" anchor="ctr" anchorCtr="1"/>
          <a:p>
            <a:pPr marL="287655" indent="-1905">
              <a:spcBef>
                <a:spcPct val="20000"/>
              </a:spcBef>
              <a:buClr>
                <a:schemeClr val="tx2"/>
              </a:buClr>
              <a:buSzPct val="70000"/>
              <a:buFont typeface="Wingdings" panose="05000000000000000000" pitchFamily="2" charset="2"/>
            </a:pPr>
            <a:r>
              <a:rPr lang="zh-CN" altLang="en-US" sz="1600">
                <a:solidFill>
                  <a:srgbClr val="FFFFFF"/>
                </a:solidFill>
                <a:latin typeface="微软雅黑" panose="020B0503020204020204" charset="-122"/>
                <a:ea typeface="微软雅黑" panose="020B0503020204020204" charset="-122"/>
              </a:rPr>
              <a:t>D</a:t>
            </a:r>
            <a:endParaRPr lang="zh-CN" altLang="en-US" sz="1600">
              <a:solidFill>
                <a:srgbClr val="FFFFFF"/>
              </a:solidFill>
              <a:latin typeface="微软雅黑" panose="020B0503020204020204" charset="-122"/>
              <a:ea typeface="微软雅黑" panose="020B0503020204020204" charset="-122"/>
            </a:endParaRPr>
          </a:p>
        </p:txBody>
      </p:sp>
      <p:sp>
        <p:nvSpPr>
          <p:cNvPr id="21514" name="圆角矩形 13"/>
          <p:cNvSpPr/>
          <p:nvPr>
            <p:custDataLst>
              <p:tags r:id="rId10"/>
            </p:custDataLst>
          </p:nvPr>
        </p:nvSpPr>
        <p:spPr>
          <a:xfrm>
            <a:off x="6172200" y="6215063"/>
            <a:ext cx="1543050" cy="411162"/>
          </a:xfrm>
          <a:prstGeom prst="roundRect">
            <a:avLst>
              <a:gd name="adj" fmla="val 16667"/>
            </a:avLst>
          </a:prstGeom>
          <a:solidFill>
            <a:srgbClr val="808080"/>
          </a:solidFill>
          <a:ln w="38100" cap="flat" cmpd="sng">
            <a:solidFill>
              <a:srgbClr val="000000"/>
            </a:solidFill>
            <a:prstDash val="solid"/>
            <a:round/>
            <a:headEnd type="none" w="med" len="med"/>
            <a:tailEnd type="none" w="med" len="med"/>
          </a:ln>
        </p:spPr>
        <p:txBody>
          <a:bodyPr wrap="square" lIns="91440" tIns="45720" rIns="91440" bIns="45720" anchor="ctr" anchorCtr="1"/>
          <a:p>
            <a:pPr marL="287655" indent="-1905">
              <a:spcBef>
                <a:spcPct val="20000"/>
              </a:spcBef>
              <a:buClr>
                <a:schemeClr val="tx2"/>
              </a:buClr>
              <a:buSzPct val="70000"/>
              <a:buFont typeface="Wingdings" panose="05000000000000000000" pitchFamily="2" charset="2"/>
            </a:pPr>
            <a:r>
              <a:rPr lang="zh-CN" altLang="en-US" sz="1600">
                <a:solidFill>
                  <a:srgbClr val="FFFFFF"/>
                </a:solidFill>
                <a:latin typeface="微软雅黑" panose="020B0503020204020204" charset="-122"/>
                <a:ea typeface="微软雅黑" panose="020B0503020204020204" charset="-122"/>
              </a:rPr>
              <a:t>提交</a:t>
            </a:r>
            <a:endParaRPr lang="zh-CN" altLang="en-US" sz="1600">
              <a:solidFill>
                <a:srgbClr val="FFFFFF"/>
              </a:solidFill>
              <a:latin typeface="微软雅黑" panose="020B0503020204020204" charset="-122"/>
              <a:ea typeface="微软雅黑" panose="020B0503020204020204" charset="-122"/>
            </a:endParaRPr>
          </a:p>
        </p:txBody>
      </p:sp>
      <p:grpSp>
        <p:nvGrpSpPr>
          <p:cNvPr id="21515" name="组合 18"/>
          <p:cNvGrpSpPr/>
          <p:nvPr/>
        </p:nvGrpSpPr>
        <p:grpSpPr>
          <a:xfrm>
            <a:off x="0" y="0"/>
            <a:ext cx="9144000" cy="635000"/>
            <a:chOff x="0" y="0"/>
            <a:chExt cx="14400" cy="1000"/>
          </a:xfrm>
        </p:grpSpPr>
        <p:sp>
          <p:nvSpPr>
            <p:cNvPr id="21516" name="TitleBackground"/>
            <p:cNvSpPr/>
            <p:nvPr>
              <p:custDataLst>
                <p:tags r:id="rId11"/>
              </p:custDataLst>
            </p:nvPr>
          </p:nvSpPr>
          <p:spPr>
            <a:xfrm>
              <a:off x="0" y="0"/>
              <a:ext cx="14400" cy="1000"/>
            </a:xfrm>
            <a:prstGeom prst="rect">
              <a:avLst/>
            </a:prstGeom>
            <a:solidFill>
              <a:srgbClr val="F6F7F8"/>
            </a:solidFill>
            <a:ln w="9525">
              <a:noFill/>
            </a:ln>
          </p:spPr>
          <p:txBody>
            <a:bodyPr wrap="square" lIns="91440" tIns="45720" rIns="91440" bIns="45720" anchor="t" anchorCtr="0"/>
            <a:p>
              <a:pPr marL="287655" indent="-1905">
                <a:spcBef>
                  <a:spcPct val="20000"/>
                </a:spcBef>
                <a:buClr>
                  <a:schemeClr val="tx2"/>
                </a:buClr>
                <a:buSzPct val="70000"/>
                <a:buFont typeface="Wingdings" panose="05000000000000000000" pitchFamily="2" charset="2"/>
              </a:pPr>
              <a:endParaRPr lang="zh-CN" altLang="en-US">
                <a:latin typeface="Verdana" panose="020B0604030504040204" pitchFamily="-112" charset="0"/>
                <a:ea typeface="宋体" panose="02010600030101010101" pitchFamily="2" charset="-122"/>
              </a:endParaRPr>
            </a:p>
          </p:txBody>
        </p:sp>
        <p:sp>
          <p:nvSpPr>
            <p:cNvPr id="21517" name="ColorBlock"/>
            <p:cNvSpPr/>
            <p:nvPr>
              <p:custDataLst>
                <p:tags r:id="rId12"/>
              </p:custDataLst>
            </p:nvPr>
          </p:nvSpPr>
          <p:spPr>
            <a:xfrm>
              <a:off x="0" y="0"/>
              <a:ext cx="300" cy="1000"/>
            </a:xfrm>
            <a:prstGeom prst="rect">
              <a:avLst/>
            </a:prstGeom>
            <a:solidFill>
              <a:srgbClr val="639EF4"/>
            </a:solidFill>
            <a:ln w="9525">
              <a:noFill/>
            </a:ln>
          </p:spPr>
          <p:txBody>
            <a:bodyPr wrap="square" lIns="91440" tIns="45720" rIns="91440" bIns="45720" anchor="t" anchorCtr="0"/>
            <a:p>
              <a:pPr marL="287655" indent="-1905">
                <a:spcBef>
                  <a:spcPct val="20000"/>
                </a:spcBef>
                <a:buClr>
                  <a:schemeClr val="tx2"/>
                </a:buClr>
                <a:buSzPct val="70000"/>
                <a:buFont typeface="Wingdings" panose="05000000000000000000" pitchFamily="2" charset="2"/>
              </a:pPr>
              <a:endParaRPr lang="zh-CN" altLang="en-US">
                <a:latin typeface="Verdana" panose="020B0604030504040204" pitchFamily="-112" charset="0"/>
                <a:ea typeface="宋体" panose="02010600030101010101" pitchFamily="2" charset="-122"/>
              </a:endParaRPr>
            </a:p>
          </p:txBody>
        </p:sp>
        <p:sp>
          <p:nvSpPr>
            <p:cNvPr id="21518" name="TypeText"/>
            <p:cNvSpPr txBox="1"/>
            <p:nvPr>
              <p:custDataLst>
                <p:tags r:id="rId13"/>
              </p:custDataLst>
            </p:nvPr>
          </p:nvSpPr>
          <p:spPr>
            <a:xfrm>
              <a:off x="400" y="0"/>
              <a:ext cx="3000" cy="1000"/>
            </a:xfrm>
            <a:prstGeom prst="rect">
              <a:avLst/>
            </a:prstGeom>
            <a:noFill/>
            <a:ln w="9525">
              <a:noFill/>
            </a:ln>
          </p:spPr>
          <p:txBody>
            <a:bodyPr wrap="none" anchor="ctr" anchorCtr="0"/>
            <a:p>
              <a:r>
                <a:rPr lang="zh-CN" altLang="en-US" sz="2600">
                  <a:solidFill>
                    <a:srgbClr val="000000"/>
                  </a:solidFill>
                  <a:latin typeface="微软雅黑" panose="020B0503020204020204" charset="-122"/>
                  <a:ea typeface="微软雅黑" panose="020B0503020204020204" charset="-122"/>
                </a:rPr>
                <a:t>单选题</a:t>
              </a:r>
              <a:endParaRPr lang="zh-CN" altLang="en-US" sz="2600">
                <a:solidFill>
                  <a:srgbClr val="000000"/>
                </a:solidFill>
                <a:latin typeface="微软雅黑" panose="020B0503020204020204" charset="-122"/>
                <a:ea typeface="微软雅黑" panose="020B0503020204020204" charset="-122"/>
              </a:endParaRPr>
            </a:p>
          </p:txBody>
        </p:sp>
        <p:sp>
          <p:nvSpPr>
            <p:cNvPr id="21519" name="TipText"/>
            <p:cNvSpPr txBox="1"/>
            <p:nvPr>
              <p:custDataLst>
                <p:tags r:id="rId14"/>
              </p:custDataLst>
            </p:nvPr>
          </p:nvSpPr>
          <p:spPr>
            <a:xfrm>
              <a:off x="2248" y="172"/>
              <a:ext cx="3600" cy="800"/>
            </a:xfrm>
            <a:prstGeom prst="rect">
              <a:avLst/>
            </a:prstGeom>
            <a:noFill/>
            <a:ln w="9525">
              <a:noFill/>
            </a:ln>
          </p:spPr>
          <p:txBody>
            <a:bodyPr wrap="none" anchor="ctr" anchorCtr="0"/>
            <a:p>
              <a:r>
                <a:rPr lang="zh-CN" altLang="en-US" sz="2000">
                  <a:solidFill>
                    <a:srgbClr val="808080"/>
                  </a:solidFill>
                  <a:latin typeface="微软雅黑" panose="020B0503020204020204" charset="-122"/>
                  <a:ea typeface="微软雅黑" panose="020B0503020204020204" charset="-122"/>
                </a:rPr>
                <a:t>1分</a:t>
              </a:r>
              <a:endParaRPr lang="zh-CN" altLang="en-US" sz="2000">
                <a:solidFill>
                  <a:srgbClr val="808080"/>
                </a:solidFill>
                <a:latin typeface="微软雅黑" panose="020B0503020204020204" charset="-122"/>
                <a:ea typeface="微软雅黑" panose="020B0503020204020204" charset="-122"/>
              </a:endParaRPr>
            </a:p>
          </p:txBody>
        </p:sp>
      </p:grpSp>
      <p:pic>
        <p:nvPicPr>
          <p:cNvPr id="21520" name="图片 3" descr="tmp4069"/>
          <p:cNvPicPr>
            <a:picLocks noChangeAspect="1"/>
          </p:cNvPicPr>
          <p:nvPr>
            <p:custDataLst>
              <p:tags r:id="rId15"/>
            </p:custDataLst>
          </p:nvPr>
        </p:nvPicPr>
        <p:blipFill>
          <a:blip r:embed="rId16"/>
          <a:stretch>
            <a:fillRect/>
          </a:stretch>
        </p:blipFill>
        <p:spPr>
          <a:xfrm>
            <a:off x="7594600" y="63500"/>
            <a:ext cx="1422400" cy="508000"/>
          </a:xfrm>
          <a:prstGeom prst="rect">
            <a:avLst/>
          </a:prstGeom>
          <a:noFill/>
          <a:ln w="9525">
            <a:noFill/>
          </a:ln>
        </p:spPr>
      </p:pic>
    </p:spTree>
    <p:custDataLst>
      <p:tags r:id="rId17"/>
    </p:custData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Rectangle 2"/>
          <p:cNvSpPr>
            <a:spLocks noGrp="1"/>
          </p:cNvSpPr>
          <p:nvPr>
            <p:ph type="title"/>
          </p:nvPr>
        </p:nvSpPr>
        <p:spPr/>
        <p:txBody>
          <a:bodyPr vert="horz" wrap="square" lIns="91440" tIns="45720" rIns="91440" bIns="45720" anchor="ctr" anchorCtr="0"/>
          <a:p>
            <a:pPr eaLnBrk="1" hangingPunct="1"/>
            <a:r>
              <a:rPr lang="en-IE" altLang="zh-CN" dirty="0"/>
              <a:t>Basic Grey Level Transformations</a:t>
            </a:r>
            <a:endParaRPr lang="en-US" altLang="zh-CN" dirty="0"/>
          </a:p>
        </p:txBody>
      </p:sp>
      <p:sp>
        <p:nvSpPr>
          <p:cNvPr id="22530" name="Rectangle 3"/>
          <p:cNvSpPr>
            <a:spLocks noGrp="1"/>
          </p:cNvSpPr>
          <p:nvPr>
            <p:ph idx="1"/>
          </p:nvPr>
        </p:nvSpPr>
        <p:spPr>
          <a:xfrm>
            <a:off x="294005" y="1557020"/>
            <a:ext cx="7313295" cy="4385310"/>
          </a:xfrm>
        </p:spPr>
        <p:txBody>
          <a:bodyPr vert="horz" wrap="square" lIns="91440" tIns="45720" rIns="91440" bIns="45720" anchor="t" anchorCtr="0"/>
          <a:p>
            <a:pPr marL="0" indent="0" eaLnBrk="1" hangingPunct="1"/>
            <a:r>
              <a:rPr lang="en-IE" altLang="zh-CN" sz="2000" dirty="0"/>
              <a:t>There are many different kinds of grey level transformations</a:t>
            </a:r>
            <a:endParaRPr lang="en-IE" altLang="zh-CN" sz="2000" dirty="0"/>
          </a:p>
          <a:p>
            <a:pPr marL="0" indent="0" eaLnBrk="1" hangingPunct="1"/>
            <a:r>
              <a:rPr lang="en-IE" altLang="zh-CN" sz="2000" dirty="0"/>
              <a:t>Three of the most </a:t>
            </a:r>
            <a:br>
              <a:rPr lang="en-IE" altLang="zh-CN" sz="2000" dirty="0"/>
            </a:br>
            <a:r>
              <a:rPr lang="en-IE" altLang="zh-CN" sz="2000" dirty="0"/>
              <a:t>common are shown </a:t>
            </a:r>
            <a:br>
              <a:rPr lang="en-IE" altLang="zh-CN" sz="2000" dirty="0"/>
            </a:br>
            <a:r>
              <a:rPr lang="en-IE" altLang="zh-CN" sz="2000" dirty="0"/>
              <a:t>here</a:t>
            </a:r>
            <a:endParaRPr lang="en-IE" altLang="zh-CN" sz="2000" dirty="0"/>
          </a:p>
          <a:p>
            <a:pPr lvl="1" eaLnBrk="1" hangingPunct="1"/>
            <a:r>
              <a:rPr lang="en-IE" altLang="zh-CN" sz="2000" dirty="0"/>
              <a:t>Linear </a:t>
            </a:r>
            <a:endParaRPr lang="en-IE" altLang="zh-CN" sz="2000" dirty="0"/>
          </a:p>
          <a:p>
            <a:pPr lvl="2" eaLnBrk="1" hangingPunct="1"/>
            <a:r>
              <a:rPr lang="en-IE" altLang="zh-CN" sz="1600" dirty="0"/>
              <a:t>Negative</a:t>
            </a:r>
            <a:r>
              <a:rPr lang="zh-CN" altLang="en-US" sz="800" dirty="0"/>
              <a:t>（反色）</a:t>
            </a:r>
            <a:r>
              <a:rPr lang="en-IE" altLang="zh-CN" sz="1800" dirty="0"/>
              <a:t>/Identity</a:t>
            </a:r>
            <a:r>
              <a:rPr lang="zh-CN" altLang="en-US" sz="800" dirty="0"/>
              <a:t>（恒等）</a:t>
            </a:r>
            <a:endParaRPr lang="en-IE" altLang="zh-CN" sz="800" dirty="0"/>
          </a:p>
          <a:p>
            <a:pPr lvl="1" eaLnBrk="1" hangingPunct="1"/>
            <a:r>
              <a:rPr lang="en-IE" altLang="zh-CN" sz="2000" dirty="0"/>
              <a:t>Logarithmic</a:t>
            </a:r>
            <a:endParaRPr lang="en-IE" altLang="zh-CN" sz="2000" dirty="0"/>
          </a:p>
          <a:p>
            <a:pPr lvl="2" eaLnBrk="1" hangingPunct="1"/>
            <a:r>
              <a:rPr lang="en-IE" altLang="zh-CN" sz="1600" dirty="0"/>
              <a:t>Log</a:t>
            </a:r>
            <a:r>
              <a:rPr lang="zh-CN" altLang="en-US" sz="800" dirty="0"/>
              <a:t>（对数）</a:t>
            </a:r>
            <a:r>
              <a:rPr lang="en-IE" altLang="zh-CN" sz="1600" dirty="0"/>
              <a:t>/Inverse log</a:t>
            </a:r>
            <a:r>
              <a:rPr lang="zh-CN" altLang="en-US" sz="800" dirty="0"/>
              <a:t>（反对数）</a:t>
            </a:r>
            <a:endParaRPr lang="en-IE" altLang="zh-CN" sz="800" dirty="0"/>
          </a:p>
          <a:p>
            <a:pPr lvl="1" eaLnBrk="1" hangingPunct="1"/>
            <a:r>
              <a:rPr lang="en-IE" altLang="zh-CN" sz="2000" dirty="0"/>
              <a:t>Power law</a:t>
            </a:r>
            <a:endParaRPr lang="en-IE" altLang="zh-CN" sz="2000" dirty="0"/>
          </a:p>
          <a:p>
            <a:pPr lvl="2" eaLnBrk="1" hangingPunct="1"/>
            <a:r>
              <a:rPr lang="en-IE" altLang="zh-CN" sz="1800" dirty="0"/>
              <a:t>n</a:t>
            </a:r>
            <a:r>
              <a:rPr lang="en-IE" altLang="zh-CN" sz="1800" baseline="30000" dirty="0"/>
              <a:t>th</a:t>
            </a:r>
            <a:r>
              <a:rPr lang="en-IE" altLang="zh-CN" sz="1800" dirty="0"/>
              <a:t> power</a:t>
            </a:r>
            <a:r>
              <a:rPr lang="zh-CN" altLang="en-US" sz="800" dirty="0"/>
              <a:t>（</a:t>
            </a:r>
            <a:r>
              <a:rPr lang="en-US" altLang="zh-CN" sz="800" dirty="0"/>
              <a:t>n</a:t>
            </a:r>
            <a:r>
              <a:rPr lang="zh-CN" altLang="en-US" sz="800" dirty="0"/>
              <a:t>次幂）</a:t>
            </a:r>
            <a:r>
              <a:rPr lang="en-IE" altLang="zh-CN" sz="1800" dirty="0"/>
              <a:t>/n</a:t>
            </a:r>
            <a:r>
              <a:rPr lang="en-IE" altLang="zh-CN" sz="1800" baseline="30000" dirty="0"/>
              <a:t>th</a:t>
            </a:r>
            <a:r>
              <a:rPr lang="en-IE" altLang="zh-CN" sz="1800" dirty="0"/>
              <a:t> root</a:t>
            </a:r>
            <a:r>
              <a:rPr lang="zh-CN" altLang="en-US" sz="800" dirty="0"/>
              <a:t>（</a:t>
            </a:r>
            <a:r>
              <a:rPr lang="en-US" altLang="zh-CN" sz="800" dirty="0"/>
              <a:t>n</a:t>
            </a:r>
            <a:r>
              <a:rPr lang="zh-CN" altLang="en-US" sz="800" dirty="0"/>
              <a:t>次方根）</a:t>
            </a:r>
            <a:endParaRPr lang="zh-CN" altLang="en-US" sz="800" dirty="0"/>
          </a:p>
        </p:txBody>
      </p:sp>
      <p:pic>
        <p:nvPicPr>
          <p:cNvPr id="22532" name="Picture 4"/>
          <p:cNvPicPr>
            <a:picLocks noChangeAspect="1"/>
          </p:cNvPicPr>
          <p:nvPr/>
        </p:nvPicPr>
        <p:blipFill>
          <a:blip r:embed="rId1">
            <a:lum bright="-29999" contrast="48000"/>
          </a:blip>
          <a:srcRect l="25534"/>
          <a:stretch>
            <a:fillRect/>
          </a:stretch>
        </p:blipFill>
        <p:spPr>
          <a:xfrm>
            <a:off x="4500563" y="1939925"/>
            <a:ext cx="4587875" cy="4406900"/>
          </a:xfrm>
          <a:prstGeom prst="rect">
            <a:avLst/>
          </a:prstGeom>
          <a:noFill/>
          <a:ln w="9525">
            <a:noFill/>
          </a:ln>
        </p:spPr>
      </p:pic>
      <p:grpSp>
        <p:nvGrpSpPr>
          <p:cNvPr id="2" name="Group 5"/>
          <p:cNvGrpSpPr/>
          <p:nvPr/>
        </p:nvGrpSpPr>
        <p:grpSpPr>
          <a:xfrm rot="-5400000">
            <a:off x="-2486025" y="4111625"/>
            <a:ext cx="5232400" cy="260350"/>
            <a:chOff x="2464" y="4162"/>
            <a:chExt cx="3296" cy="164"/>
          </a:xfrm>
        </p:grpSpPr>
        <p:pic>
          <p:nvPicPr>
            <p:cNvPr id="22533" name="Picture 6" descr="book"/>
            <p:cNvPicPr>
              <a:picLocks noChangeAspect="1"/>
            </p:cNvPicPr>
            <p:nvPr/>
          </p:nvPicPr>
          <p:blipFill>
            <a:blip r:embed="rId2"/>
            <a:stretch>
              <a:fillRect/>
            </a:stretch>
          </p:blipFill>
          <p:spPr>
            <a:xfrm>
              <a:off x="2464" y="4162"/>
              <a:ext cx="125" cy="164"/>
            </a:xfrm>
            <a:prstGeom prst="rect">
              <a:avLst/>
            </a:prstGeom>
            <a:noFill/>
            <a:ln w="9525">
              <a:noFill/>
            </a:ln>
          </p:spPr>
        </p:pic>
        <p:sp>
          <p:nvSpPr>
            <p:cNvPr id="22534" name="Rectangle 7"/>
            <p:cNvSpPr/>
            <p:nvPr/>
          </p:nvSpPr>
          <p:spPr>
            <a:xfrm>
              <a:off x="2588" y="4166"/>
              <a:ext cx="3172" cy="159"/>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nchorCtr="0"/>
            <a:p>
              <a:pPr algn="r"/>
              <a:r>
                <a:rPr lang="en-IE" altLang="zh-CN" sz="1200" dirty="0">
                  <a:solidFill>
                    <a:schemeClr val="bg1"/>
                  </a:solidFill>
                  <a:latin typeface="Verdana" panose="020B0604030504040204" pitchFamily="-112" charset="0"/>
                  <a:ea typeface="MS PGothic" panose="020B0600070205080204" pitchFamily="-110" charset="-128"/>
                </a:rPr>
                <a:t>Images taken from Gonzalez &amp; Woods, Digital Image Processing (2002)</a:t>
              </a:r>
              <a:endParaRPr lang="en-US" altLang="zh-CN" sz="1200" dirty="0">
                <a:solidFill>
                  <a:schemeClr val="bg1"/>
                </a:solidFill>
                <a:latin typeface="Verdana" panose="020B0604030504040204" pitchFamily="-112" charset="0"/>
                <a:ea typeface="MS PGothic" panose="020B0600070205080204" pitchFamily="-110" charset="-128"/>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532"/>
                                        </p:tgtEl>
                                        <p:attrNameLst>
                                          <p:attrName>style.visibility</p:attrName>
                                        </p:attrNameLst>
                                      </p:cBhvr>
                                      <p:to>
                                        <p:strVal val="visible"/>
                                      </p:to>
                                    </p:set>
                                    <p:anim calcmode="lin" valueType="num">
                                      <p:cBhvr additive="base">
                                        <p:cTn id="7" dur="500" fill="hold"/>
                                        <p:tgtEl>
                                          <p:spTgt spid="22532"/>
                                        </p:tgtEl>
                                        <p:attrNameLst>
                                          <p:attrName>ppt_x</p:attrName>
                                        </p:attrNameLst>
                                      </p:cBhvr>
                                      <p:tavLst>
                                        <p:tav tm="0">
                                          <p:val>
                                            <p:strVal val="#ppt_x"/>
                                          </p:val>
                                        </p:tav>
                                        <p:tav tm="100000">
                                          <p:val>
                                            <p:strVal val="#ppt_x"/>
                                          </p:val>
                                        </p:tav>
                                      </p:tavLst>
                                    </p:anim>
                                    <p:anim calcmode="lin" valueType="num">
                                      <p:cBhvr additive="base">
                                        <p:cTn id="8" dur="500" fill="hold"/>
                                        <p:tgtEl>
                                          <p:spTgt spid="225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Rectangle 10"/>
          <p:cNvSpPr>
            <a:spLocks noGrp="1"/>
          </p:cNvSpPr>
          <p:nvPr>
            <p:ph type="sldNum" sz="quarter" idx="4"/>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latin typeface="Verdana" panose="020B0604030504040204" pitchFamily="-112" charset="0"/>
              </a:rPr>
            </a:fld>
            <a:endParaRPr lang="en-US" altLang="zh-CN" sz="1200" b="0" dirty="0">
              <a:latin typeface="Verdana" panose="020B0604030504040204" pitchFamily="-112" charset="0"/>
            </a:endParaRPr>
          </a:p>
        </p:txBody>
      </p:sp>
      <p:sp>
        <p:nvSpPr>
          <p:cNvPr id="23554" name="Rectangle 2"/>
          <p:cNvSpPr>
            <a:spLocks noGrp="1"/>
          </p:cNvSpPr>
          <p:nvPr>
            <p:ph type="subTitle" idx="1"/>
          </p:nvPr>
        </p:nvSpPr>
        <p:spPr>
          <a:xfrm>
            <a:off x="468313" y="1989138"/>
            <a:ext cx="8278813" cy="4535488"/>
          </a:xfrm>
        </p:spPr>
        <p:txBody>
          <a:bodyPr vert="horz" wrap="square" lIns="91440" tIns="45720" rIns="91440" bIns="45720" anchor="t" anchorCtr="0"/>
          <a:p>
            <a:pPr marL="574675" marR="0" indent="-28892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r>
              <a:rPr kumimoji="0" lang="zh-CN" altLang="en-US" sz="2900" b="0" i="0" u="none" strike="noStrike" kern="0" cap="none" spc="0" normalizeH="0" baseline="0" noProof="1" dirty="0">
                <a:solidFill>
                  <a:schemeClr val="tx1"/>
                </a:solidFill>
                <a:latin typeface="+mn-lt"/>
                <a:ea typeface="+mn-ea"/>
                <a:cs typeface="+mn-cs"/>
              </a:rPr>
              <a:t>灰度变换可以选择不同的灰度变换函数，如正</a:t>
            </a:r>
            <a:endParaRPr kumimoji="0" lang="zh-CN" altLang="en-US" sz="2900" b="0" i="0" u="none" strike="noStrike" kern="0" cap="none" spc="0" normalizeH="0" baseline="0" noProof="1" dirty="0">
              <a:solidFill>
                <a:schemeClr val="tx1"/>
              </a:solidFill>
              <a:latin typeface="+mn-lt"/>
              <a:ea typeface="+mn-ea"/>
              <a:cs typeface="+mn-cs"/>
            </a:endParaRPr>
          </a:p>
          <a:p>
            <a:pPr marL="574675" marR="0" indent="-28892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r>
              <a:rPr kumimoji="0" lang="zh-CN" altLang="en-US" sz="2900" b="0" i="0" u="none" strike="noStrike" kern="0" cap="none" spc="0" normalizeH="0" baseline="0" noProof="1" dirty="0">
                <a:solidFill>
                  <a:schemeClr val="tx1"/>
                </a:solidFill>
                <a:latin typeface="+mn-lt"/>
                <a:ea typeface="+mn-ea"/>
                <a:cs typeface="+mn-cs"/>
              </a:rPr>
              <a:t>   比函数和指数函数等 。</a:t>
            </a:r>
            <a:endParaRPr kumimoji="0" lang="zh-CN" altLang="en-US" sz="2900" b="0" i="0" u="none" strike="noStrike" kern="0" cap="none" spc="0" normalizeH="0" baseline="0" noProof="1" dirty="0">
              <a:solidFill>
                <a:schemeClr val="tx1"/>
              </a:solidFill>
              <a:latin typeface="+mn-lt"/>
              <a:ea typeface="+mn-ea"/>
              <a:cs typeface="+mn-cs"/>
            </a:endParaRPr>
          </a:p>
          <a:p>
            <a:pPr marL="574675" marR="0" indent="-28892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r>
              <a:rPr kumimoji="0" lang="zh-CN" altLang="en-US" sz="2900" b="0" i="0" u="none" strike="noStrike" kern="0" cap="none" spc="0" normalizeH="0" baseline="0" noProof="1" dirty="0">
                <a:solidFill>
                  <a:schemeClr val="tx1"/>
                </a:solidFill>
                <a:latin typeface="+mn-lt"/>
                <a:ea typeface="+mn-ea"/>
                <a:cs typeface="+mn-cs"/>
              </a:rPr>
              <a:t>常用的灰度变换函数主要有：</a:t>
            </a:r>
            <a:endParaRPr kumimoji="0" lang="zh-CN" altLang="en-US" sz="2900" b="0" i="0" u="none" strike="noStrike" kern="0" cap="none" spc="0" normalizeH="0" baseline="0" noProof="1" dirty="0">
              <a:solidFill>
                <a:schemeClr val="tx1"/>
              </a:solidFill>
              <a:latin typeface="+mn-lt"/>
              <a:ea typeface="+mn-ea"/>
              <a:cs typeface="+mn-cs"/>
            </a:endParaRPr>
          </a:p>
          <a:p>
            <a:pPr marL="574675" marR="0" indent="-28892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endParaRPr kumimoji="0" lang="zh-CN" altLang="en-US" sz="2900" b="0" i="0" u="none" strike="noStrike" kern="0" cap="none" spc="0" normalizeH="0" baseline="0" noProof="1" dirty="0">
              <a:solidFill>
                <a:schemeClr val="tx1"/>
              </a:solidFill>
              <a:latin typeface="+mn-lt"/>
              <a:ea typeface="+mn-ea"/>
              <a:cs typeface="+mn-cs"/>
            </a:endParaRPr>
          </a:p>
          <a:p>
            <a:pPr marL="574675" marR="0" indent="-28892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900" b="0" i="0" u="none" strike="noStrike" kern="0" cap="none" spc="0" normalizeH="0" baseline="0" noProof="1" dirty="0">
                <a:solidFill>
                  <a:schemeClr val="tx1"/>
                </a:solidFill>
                <a:latin typeface="+mn-lt"/>
                <a:ea typeface="+mn-ea"/>
                <a:cs typeface="+mn-cs"/>
              </a:rPr>
              <a:t>        </a:t>
            </a:r>
            <a:r>
              <a:rPr kumimoji="0" lang="en-US" altLang="zh-CN" sz="2900" b="0" i="0" u="none" strike="noStrike" kern="0" cap="none" spc="0" normalizeH="0" baseline="0" noProof="1" dirty="0">
                <a:solidFill>
                  <a:schemeClr val="tx1"/>
                </a:solidFill>
                <a:latin typeface="+mn-lt"/>
                <a:ea typeface="+mn-ea"/>
                <a:cs typeface="+mn-cs"/>
              </a:rPr>
              <a:t>1.</a:t>
            </a:r>
            <a:r>
              <a:rPr kumimoji="0" lang="zh-CN" altLang="en-US" sz="2900" b="0" i="0" u="none" strike="noStrike" kern="0" cap="none" spc="0" normalizeH="0" baseline="0" noProof="1" dirty="0">
                <a:solidFill>
                  <a:schemeClr val="tx1"/>
                </a:solidFill>
                <a:latin typeface="+mn-lt"/>
                <a:ea typeface="+mn-ea"/>
                <a:cs typeface="+mn-cs"/>
              </a:rPr>
              <a:t>线性灰度变换。</a:t>
            </a:r>
            <a:endParaRPr kumimoji="0" lang="zh-CN" altLang="en-US" sz="2900" b="0" i="0" u="none" strike="noStrike" kern="0" cap="none" spc="0" normalizeH="0" baseline="0" noProof="1" dirty="0">
              <a:solidFill>
                <a:schemeClr val="tx1"/>
              </a:solidFill>
              <a:latin typeface="+mn-lt"/>
              <a:ea typeface="+mn-ea"/>
              <a:cs typeface="+mn-cs"/>
            </a:endParaRPr>
          </a:p>
          <a:p>
            <a:pPr marL="574675" marR="0" indent="-28892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900" b="0" i="0" u="none" strike="noStrike" kern="0" cap="none" spc="0" normalizeH="0" baseline="0" noProof="1" dirty="0">
                <a:solidFill>
                  <a:schemeClr val="tx1"/>
                </a:solidFill>
                <a:latin typeface="+mn-lt"/>
                <a:ea typeface="+mn-ea"/>
                <a:cs typeface="+mn-cs"/>
              </a:rPr>
              <a:t>        </a:t>
            </a:r>
            <a:r>
              <a:rPr kumimoji="0" lang="en-US" altLang="zh-CN" sz="2900" b="0" i="0" u="none" strike="noStrike" kern="0" cap="none" spc="0" normalizeH="0" baseline="0" noProof="1" dirty="0">
                <a:solidFill>
                  <a:schemeClr val="tx1"/>
                </a:solidFill>
                <a:latin typeface="+mn-lt"/>
                <a:ea typeface="+mn-ea"/>
                <a:cs typeface="+mn-cs"/>
              </a:rPr>
              <a:t>2.</a:t>
            </a:r>
            <a:r>
              <a:rPr kumimoji="0" lang="zh-CN" altLang="en-US" sz="2900" b="0" i="0" u="none" strike="noStrike" kern="0" cap="none" spc="0" normalizeH="0" baseline="0" noProof="1" dirty="0">
                <a:solidFill>
                  <a:schemeClr val="tx1"/>
                </a:solidFill>
                <a:latin typeface="+mn-lt"/>
                <a:ea typeface="+mn-ea"/>
                <a:cs typeface="+mn-cs"/>
              </a:rPr>
              <a:t>分段线性灰度变换。</a:t>
            </a:r>
            <a:endParaRPr kumimoji="0" lang="zh-CN" altLang="en-US" sz="2900" b="0" i="0" u="none" strike="noStrike" kern="0" cap="none" spc="0" normalizeH="0" baseline="0" noProof="1" dirty="0">
              <a:solidFill>
                <a:schemeClr val="tx1"/>
              </a:solidFill>
              <a:latin typeface="+mn-lt"/>
              <a:ea typeface="+mn-ea"/>
              <a:cs typeface="+mn-cs"/>
            </a:endParaRPr>
          </a:p>
          <a:p>
            <a:pPr marL="574675" marR="0" indent="-28892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900" b="0" i="0" u="none" strike="noStrike" kern="0" cap="none" spc="0" normalizeH="0" baseline="0" noProof="1" dirty="0">
                <a:solidFill>
                  <a:schemeClr val="tx1"/>
                </a:solidFill>
                <a:latin typeface="+mn-lt"/>
                <a:ea typeface="+mn-ea"/>
                <a:cs typeface="+mn-cs"/>
              </a:rPr>
              <a:t>        </a:t>
            </a:r>
            <a:r>
              <a:rPr kumimoji="0" lang="en-US" altLang="zh-CN" sz="2900" b="0" i="0" u="none" strike="noStrike" kern="0" cap="none" spc="0" normalizeH="0" baseline="0" noProof="1" dirty="0">
                <a:solidFill>
                  <a:schemeClr val="tx1"/>
                </a:solidFill>
                <a:latin typeface="+mn-lt"/>
                <a:ea typeface="+mn-ea"/>
                <a:cs typeface="+mn-cs"/>
              </a:rPr>
              <a:t>3.</a:t>
            </a:r>
            <a:r>
              <a:rPr kumimoji="0" lang="zh-CN" altLang="en-US" sz="2900" b="0" i="0" u="none" strike="noStrike" kern="0" cap="none" spc="0" normalizeH="0" baseline="0" noProof="1" dirty="0">
                <a:solidFill>
                  <a:schemeClr val="tx1"/>
                </a:solidFill>
                <a:latin typeface="+mn-lt"/>
                <a:ea typeface="+mn-ea"/>
                <a:cs typeface="+mn-cs"/>
              </a:rPr>
              <a:t>非线性灰度变换。</a:t>
            </a:r>
            <a:endParaRPr kumimoji="0" lang="zh-CN" altLang="en-US" sz="2900" b="0" i="0" u="none" strike="noStrike" kern="0" cap="none" spc="0" normalizeH="0" baseline="0" noProof="1" dirty="0">
              <a:solidFill>
                <a:schemeClr val="tx1"/>
              </a:solidFill>
              <a:latin typeface="+mn-lt"/>
              <a:ea typeface="+mn-ea"/>
              <a:cs typeface="+mn-cs"/>
            </a:endParaRPr>
          </a:p>
        </p:txBody>
      </p:sp>
      <p:sp>
        <p:nvSpPr>
          <p:cNvPr id="24579" name="Rectangle 3"/>
          <p:cNvSpPr/>
          <p:nvPr/>
        </p:nvSpPr>
        <p:spPr>
          <a:xfrm>
            <a:off x="3059113" y="981075"/>
            <a:ext cx="1943100" cy="533400"/>
          </a:xfrm>
          <a:prstGeom prst="rect">
            <a:avLst/>
          </a:prstGeom>
          <a:noFill/>
          <a:ln w="9525">
            <a:noFill/>
          </a:ln>
        </p:spPr>
        <p:txBody>
          <a:bodyPr wrap="none" anchor="t" anchorCtr="0">
            <a:spAutoFit/>
          </a:bodyPr>
          <a:p>
            <a:pPr marL="287655" indent="-1905">
              <a:spcBef>
                <a:spcPct val="20000"/>
              </a:spcBef>
              <a:buClr>
                <a:schemeClr val="tx2"/>
              </a:buClr>
              <a:buSzPct val="70000"/>
            </a:pPr>
            <a:r>
              <a:rPr lang="zh-CN" altLang="en-US" b="0" dirty="0">
                <a:latin typeface="Verdana" panose="020B0604030504040204" pitchFamily="-112" charset="0"/>
                <a:ea typeface="宋体" panose="02010600030101010101" pitchFamily="2" charset="-122"/>
              </a:rPr>
              <a:t>灰度变换</a:t>
            </a:r>
            <a:endParaRPr lang="zh-CN" altLang="en-US" b="0" dirty="0">
              <a:latin typeface="Verdana" panose="020B0604030504040204" pitchFamily="-112" charset="0"/>
              <a:ea typeface="宋体" panose="02010600030101010101"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Rectangle 10"/>
          <p:cNvSpPr>
            <a:spLocks noGrp="1"/>
          </p:cNvSpPr>
          <p:nvPr>
            <p:ph type="sldNum" sz="quarter" idx="4"/>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latin typeface="Verdana" panose="020B0604030504040204" pitchFamily="-112" charset="0"/>
              </a:rPr>
            </a:fld>
            <a:endParaRPr lang="en-US" altLang="zh-CN" sz="1200" b="0" dirty="0">
              <a:latin typeface="Verdana" panose="020B0604030504040204" pitchFamily="-112" charset="0"/>
            </a:endParaRPr>
          </a:p>
        </p:txBody>
      </p:sp>
      <p:sp>
        <p:nvSpPr>
          <p:cNvPr id="26626" name="Rectangle 2"/>
          <p:cNvSpPr>
            <a:spLocks noGrp="1"/>
          </p:cNvSpPr>
          <p:nvPr>
            <p:ph type="ctrTitle"/>
          </p:nvPr>
        </p:nvSpPr>
        <p:spPr>
          <a:xfrm>
            <a:off x="539750" y="620713"/>
            <a:ext cx="8153400" cy="1223962"/>
          </a:xfrm>
        </p:spPr>
        <p:txBody>
          <a:bodyPr vert="horz" wrap="square" lIns="91440" tIns="45720" rIns="91440" bIns="45720" anchor="b" anchorCtr="0"/>
          <a:p>
            <a:pPr eaLnBrk="1" hangingPunct="1">
              <a:lnSpc>
                <a:spcPct val="150000"/>
              </a:lnSpc>
              <a:spcBef>
                <a:spcPct val="50000"/>
              </a:spcBef>
              <a:buClrTx/>
              <a:buSzTx/>
              <a:buFontTx/>
            </a:pPr>
            <a:r>
              <a:rPr lang="en-US" altLang="zh-CN" dirty="0">
                <a:solidFill>
                  <a:schemeClr val="tx1"/>
                </a:solidFill>
                <a:latin typeface="+mj-lt"/>
                <a:ea typeface="楷体_GB2312" pitchFamily="49" charset="-122"/>
                <a:cs typeface="+mj-cs"/>
              </a:rPr>
              <a:t>1.</a:t>
            </a:r>
            <a:r>
              <a:rPr lang="zh-CN" altLang="en-US" dirty="0">
                <a:solidFill>
                  <a:schemeClr val="tx1"/>
                </a:solidFill>
                <a:latin typeface="+mj-lt"/>
                <a:ea typeface="楷体_GB2312" pitchFamily="49" charset="-122"/>
                <a:cs typeface="+mj-cs"/>
              </a:rPr>
              <a:t>线性灰度变换</a:t>
            </a:r>
            <a:endParaRPr lang="zh-CN" altLang="en-US" dirty="0">
              <a:solidFill>
                <a:schemeClr val="tx1"/>
              </a:solidFill>
              <a:latin typeface="+mj-lt"/>
              <a:ea typeface="楷体_GB2312" pitchFamily="49" charset="-122"/>
              <a:cs typeface="+mj-cs"/>
            </a:endParaRPr>
          </a:p>
        </p:txBody>
      </p:sp>
      <p:sp>
        <p:nvSpPr>
          <p:cNvPr id="25603" name="Rectangle 3"/>
          <p:cNvSpPr>
            <a:spLocks noGrp="1"/>
          </p:cNvSpPr>
          <p:nvPr>
            <p:ph type="subTitle" idx="1"/>
          </p:nvPr>
        </p:nvSpPr>
        <p:spPr>
          <a:xfrm>
            <a:off x="755650" y="1844675"/>
            <a:ext cx="7993063" cy="4329113"/>
          </a:xfrm>
        </p:spPr>
        <p:txBody>
          <a:bodyPr vert="horz" wrap="square" lIns="91440" tIns="45720" rIns="91440" bIns="45720" anchor="t" anchorCtr="0"/>
          <a:p>
            <a:pPr marL="287655" marR="0" indent="-1905" algn="l"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None/>
            </a:pPr>
            <a:r>
              <a:rPr kumimoji="0" lang="zh-CN" altLang="en-US" sz="2500" b="0" i="0" u="none" strike="noStrike" kern="0" cap="none" spc="0" normalizeH="0" baseline="0" noProof="1" dirty="0">
                <a:solidFill>
                  <a:schemeClr val="tx1"/>
                </a:solidFill>
                <a:latin typeface="+mn-lt"/>
                <a:ea typeface="+mn-ea"/>
                <a:cs typeface="+mn-cs"/>
              </a:rPr>
              <a:t>将输入图像（原始图像）灰度值的动态范围按线性关系公式拉伸扩展至指定范围或整个动态范围。</a:t>
            </a:r>
            <a:endParaRPr kumimoji="0" lang="zh-CN" altLang="en-US" sz="25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None/>
            </a:pPr>
            <a:r>
              <a:rPr kumimoji="0" lang="zh-CN" altLang="en-US" sz="2500" b="0" i="0" u="none" strike="noStrike" kern="0" cap="none" spc="0" normalizeH="0" baseline="0" noProof="1" dirty="0">
                <a:solidFill>
                  <a:schemeClr val="tx1"/>
                </a:solidFill>
                <a:latin typeface="+mn-lt"/>
                <a:ea typeface="+mn-ea"/>
                <a:cs typeface="+mn-cs"/>
              </a:rPr>
              <a:t>线性拉伸采用的变换公式一般</a:t>
            </a:r>
            <a:r>
              <a:rPr kumimoji="0" lang="en-US" altLang="zh-CN" sz="2500" b="0" i="0" u="none" strike="noStrike" kern="0" cap="none" spc="0" normalizeH="0" baseline="0" noProof="1" dirty="0">
                <a:solidFill>
                  <a:schemeClr val="tx1"/>
                </a:solidFill>
                <a:latin typeface="+mn-lt"/>
                <a:ea typeface="+mn-ea"/>
                <a:cs typeface="+mn-cs"/>
              </a:rPr>
              <a:t>:</a:t>
            </a:r>
            <a:endParaRPr kumimoji="0" lang="en-US" altLang="zh-CN" sz="25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None/>
            </a:pPr>
            <a:r>
              <a:rPr kumimoji="0" lang="en-US" altLang="zh-CN" sz="2500" b="0" i="0" u="none" strike="noStrike" kern="0" cap="none" spc="0" normalizeH="0" baseline="0" noProof="1" dirty="0">
                <a:solidFill>
                  <a:schemeClr val="tx1"/>
                </a:solidFill>
                <a:latin typeface="+mn-lt"/>
                <a:ea typeface="+mn-ea"/>
                <a:cs typeface="+mn-cs"/>
              </a:rPr>
              <a:t>g(x,y)=f(x,y).C+R                            </a:t>
            </a:r>
            <a:endParaRPr kumimoji="0" lang="en-US" altLang="zh-CN" sz="25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90000"/>
              </a:lnSpc>
              <a:spcBef>
                <a:spcPct val="20000"/>
              </a:spcBef>
              <a:spcAft>
                <a:spcPct val="0"/>
              </a:spcAft>
              <a:buClr>
                <a:schemeClr val="tx2"/>
              </a:buClr>
              <a:buSzPct val="70000"/>
              <a:buFont typeface="Wingdings" panose="05000000000000000000" pitchFamily="2" charset="2"/>
              <a:buNone/>
            </a:pPr>
            <a:r>
              <a:rPr kumimoji="0" lang="en-US" altLang="zh-CN" sz="2500" b="0" i="0" u="none" strike="noStrike" kern="0" cap="none" spc="0" normalizeH="0" baseline="0" noProof="1" dirty="0">
                <a:solidFill>
                  <a:schemeClr val="tx1"/>
                </a:solidFill>
                <a:latin typeface="+mn-lt"/>
                <a:ea typeface="+mn-ea"/>
                <a:cs typeface="+mn-cs"/>
              </a:rPr>
              <a:t>C</a:t>
            </a:r>
            <a:r>
              <a:rPr kumimoji="0" lang="zh-CN" altLang="en-US" sz="2500" b="0" i="0" u="none" strike="noStrike" kern="0" cap="none" spc="0" normalizeH="0" baseline="0" noProof="1" dirty="0">
                <a:solidFill>
                  <a:schemeClr val="tx1"/>
                </a:solidFill>
                <a:latin typeface="+mn-lt"/>
                <a:ea typeface="+mn-ea"/>
                <a:cs typeface="+mn-cs"/>
              </a:rPr>
              <a:t>、</a:t>
            </a:r>
            <a:r>
              <a:rPr kumimoji="0" lang="en-US" altLang="zh-CN" sz="2500" b="0" i="0" u="none" strike="noStrike" kern="0" cap="none" spc="0" normalizeH="0" baseline="0" noProof="1" dirty="0">
                <a:solidFill>
                  <a:schemeClr val="tx1"/>
                </a:solidFill>
                <a:latin typeface="+mn-lt"/>
                <a:ea typeface="+mn-ea"/>
                <a:cs typeface="+mn-cs"/>
              </a:rPr>
              <a:t>R</a:t>
            </a:r>
            <a:r>
              <a:rPr kumimoji="0" lang="zh-CN" altLang="en-US" sz="2500" b="0" i="0" u="none" strike="noStrike" kern="0" cap="none" spc="0" normalizeH="0" baseline="0" noProof="1" dirty="0">
                <a:solidFill>
                  <a:schemeClr val="tx1"/>
                </a:solidFill>
                <a:latin typeface="+mn-lt"/>
                <a:ea typeface="+mn-ea"/>
                <a:cs typeface="+mn-cs"/>
              </a:rPr>
              <a:t>的值由输出图像的灰度值动态范围决定。</a:t>
            </a:r>
            <a:endParaRPr kumimoji="0" lang="zh-CN" altLang="en-US" sz="25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90000"/>
              </a:lnSpc>
              <a:spcBef>
                <a:spcPct val="20000"/>
              </a:spcBef>
              <a:spcAft>
                <a:spcPct val="0"/>
              </a:spcAft>
              <a:buClr>
                <a:schemeClr val="tx2"/>
              </a:buClr>
              <a:buSzPct val="70000"/>
              <a:buFont typeface="Wingdings" panose="05000000000000000000" pitchFamily="2" charset="2"/>
              <a:buNone/>
            </a:pPr>
            <a:r>
              <a:rPr kumimoji="0" lang="zh-CN" altLang="en-US" sz="2500" b="0" i="0" u="none" strike="noStrike" kern="0" cap="none" spc="0" normalizeH="0" baseline="0" noProof="1" dirty="0">
                <a:solidFill>
                  <a:schemeClr val="tx1"/>
                </a:solidFill>
                <a:latin typeface="+mn-lt"/>
                <a:ea typeface="+mn-ea"/>
                <a:cs typeface="+mn-cs"/>
              </a:rPr>
              <a:t>假定原始输入图像的灰度取值范围为</a:t>
            </a:r>
            <a:r>
              <a:rPr kumimoji="0" lang="en-US" altLang="zh-CN" sz="2500" b="0" i="0" u="none" strike="noStrike" kern="0" cap="none" spc="0" normalizeH="0" baseline="0" noProof="1" dirty="0">
                <a:solidFill>
                  <a:schemeClr val="tx1"/>
                </a:solidFill>
                <a:latin typeface="+mn-lt"/>
                <a:ea typeface="+mn-ea"/>
                <a:cs typeface="+mn-cs"/>
              </a:rPr>
              <a:t>[f</a:t>
            </a:r>
            <a:r>
              <a:rPr kumimoji="0" lang="en-US" altLang="zh-CN" sz="2500" b="0" i="0" u="none" strike="noStrike" kern="0" cap="none" spc="0" normalizeH="0" baseline="-25000" noProof="1" dirty="0">
                <a:solidFill>
                  <a:schemeClr val="tx1"/>
                </a:solidFill>
                <a:latin typeface="+mn-lt"/>
                <a:ea typeface="+mn-ea"/>
                <a:cs typeface="+mn-cs"/>
              </a:rPr>
              <a:t>min</a:t>
            </a:r>
            <a:r>
              <a:rPr kumimoji="0" lang="en-US" altLang="zh-CN" sz="2500" b="0" i="0" u="none" strike="noStrike" kern="0" cap="none" spc="0" normalizeH="0" baseline="0" noProof="1" dirty="0">
                <a:solidFill>
                  <a:schemeClr val="tx1"/>
                </a:solidFill>
                <a:latin typeface="+mn-lt"/>
                <a:ea typeface="+mn-ea"/>
                <a:cs typeface="+mn-cs"/>
              </a:rPr>
              <a:t>, f</a:t>
            </a:r>
            <a:r>
              <a:rPr kumimoji="0" lang="en-US" altLang="zh-CN" sz="2500" b="0" i="0" u="none" strike="noStrike" kern="0" cap="none" spc="0" normalizeH="0" baseline="-25000" noProof="1" dirty="0">
                <a:solidFill>
                  <a:schemeClr val="tx1"/>
                </a:solidFill>
                <a:latin typeface="+mn-lt"/>
                <a:ea typeface="+mn-ea"/>
                <a:cs typeface="+mn-cs"/>
              </a:rPr>
              <a:t>max</a:t>
            </a:r>
            <a:r>
              <a:rPr kumimoji="0" lang="en-US" altLang="zh-CN" sz="2500" b="0" i="0" u="none" strike="noStrike" kern="0" cap="none" spc="0" normalizeH="0" baseline="0" noProof="1" dirty="0">
                <a:solidFill>
                  <a:schemeClr val="tx1"/>
                </a:solidFill>
                <a:latin typeface="+mn-lt"/>
                <a:ea typeface="+mn-ea"/>
                <a:cs typeface="+mn-cs"/>
              </a:rPr>
              <a:t>]</a:t>
            </a:r>
            <a:r>
              <a:rPr kumimoji="0" lang="zh-CN" altLang="en-US" sz="2500" b="0" i="0" u="none" strike="noStrike" kern="0" cap="none" spc="0" normalizeH="0" baseline="0" noProof="1" dirty="0">
                <a:solidFill>
                  <a:schemeClr val="tx1"/>
                </a:solidFill>
                <a:latin typeface="+mn-lt"/>
                <a:ea typeface="+mn-ea"/>
                <a:cs typeface="+mn-cs"/>
              </a:rPr>
              <a:t>，输出图像的灰度取值范围</a:t>
            </a:r>
            <a:r>
              <a:rPr kumimoji="0" lang="en-US" altLang="zh-CN" sz="2500" b="0" i="0" u="none" strike="noStrike" kern="0" cap="none" spc="0" normalizeH="0" baseline="0" noProof="1" dirty="0">
                <a:solidFill>
                  <a:schemeClr val="tx1"/>
                </a:solidFill>
                <a:latin typeface="+mn-lt"/>
                <a:ea typeface="+mn-ea"/>
                <a:cs typeface="+mn-cs"/>
              </a:rPr>
              <a:t>[g</a:t>
            </a:r>
            <a:r>
              <a:rPr kumimoji="0" lang="en-US" altLang="zh-CN" sz="2500" b="0" i="0" u="none" strike="noStrike" kern="0" cap="none" spc="0" normalizeH="0" baseline="-25000" noProof="1" dirty="0">
                <a:solidFill>
                  <a:schemeClr val="tx1"/>
                </a:solidFill>
                <a:latin typeface="+mn-lt"/>
                <a:ea typeface="+mn-ea"/>
                <a:cs typeface="+mn-cs"/>
              </a:rPr>
              <a:t>min</a:t>
            </a:r>
            <a:r>
              <a:rPr kumimoji="0" lang="en-US" altLang="zh-CN" sz="2500" b="0" i="0" u="none" strike="noStrike" kern="0" cap="none" spc="0" normalizeH="0" baseline="0" noProof="1" dirty="0">
                <a:solidFill>
                  <a:schemeClr val="tx1"/>
                </a:solidFill>
                <a:latin typeface="+mn-lt"/>
                <a:ea typeface="+mn-ea"/>
                <a:cs typeface="+mn-cs"/>
              </a:rPr>
              <a:t>, g</a:t>
            </a:r>
            <a:r>
              <a:rPr kumimoji="0" lang="en-US" altLang="zh-CN" sz="2500" b="0" i="0" u="none" strike="noStrike" kern="0" cap="none" spc="0" normalizeH="0" baseline="-25000" noProof="1" dirty="0">
                <a:solidFill>
                  <a:schemeClr val="tx1"/>
                </a:solidFill>
                <a:latin typeface="+mn-lt"/>
                <a:ea typeface="+mn-ea"/>
                <a:cs typeface="+mn-cs"/>
              </a:rPr>
              <a:t>max</a:t>
            </a:r>
            <a:r>
              <a:rPr kumimoji="0" lang="en-US" altLang="zh-CN" sz="2500" b="0" i="0" u="none" strike="noStrike" kern="0" cap="none" spc="0" normalizeH="0" baseline="0" noProof="1" dirty="0">
                <a:solidFill>
                  <a:schemeClr val="tx1"/>
                </a:solidFill>
                <a:latin typeface="+mn-lt"/>
                <a:ea typeface="+mn-ea"/>
                <a:cs typeface="+mn-cs"/>
              </a:rPr>
              <a:t>]</a:t>
            </a:r>
            <a:r>
              <a:rPr kumimoji="0" lang="zh-CN" altLang="en-US" sz="2500" b="0" i="0" u="none" strike="noStrike" kern="0" cap="none" spc="0" normalizeH="0" baseline="0" noProof="1" dirty="0">
                <a:solidFill>
                  <a:schemeClr val="tx1"/>
                </a:solidFill>
                <a:latin typeface="+mn-lt"/>
                <a:ea typeface="+mn-ea"/>
                <a:cs typeface="+mn-cs"/>
              </a:rPr>
              <a:t>，其变换公式为</a:t>
            </a:r>
            <a:endParaRPr kumimoji="0" lang="zh-CN" altLang="en-US" sz="25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None/>
            </a:pPr>
            <a:endParaRPr kumimoji="0" lang="zh-CN" altLang="en-US" sz="25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None/>
            </a:pPr>
            <a:r>
              <a:rPr kumimoji="0" lang="zh-CN" altLang="en-US" sz="2500" b="0" i="0" u="none" strike="noStrike" kern="0" cap="none" spc="0" normalizeH="0" baseline="0" noProof="1" dirty="0">
                <a:solidFill>
                  <a:schemeClr val="tx1"/>
                </a:solidFill>
                <a:latin typeface="+mn-lt"/>
                <a:ea typeface="+mn-ea"/>
                <a:cs typeface="+mn-cs"/>
              </a:rPr>
              <a:t>       </a:t>
            </a:r>
            <a:endParaRPr kumimoji="0" lang="zh-CN" altLang="en-US" sz="25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90000"/>
              </a:lnSpc>
              <a:spcBef>
                <a:spcPct val="20000"/>
              </a:spcBef>
              <a:spcAft>
                <a:spcPct val="0"/>
              </a:spcAft>
              <a:buClr>
                <a:schemeClr val="tx2"/>
              </a:buClr>
              <a:buSzPct val="70000"/>
              <a:buFont typeface="Wingdings" panose="05000000000000000000" pitchFamily="2" charset="2"/>
              <a:buNone/>
            </a:pPr>
            <a:endParaRPr kumimoji="0" lang="zh-CN" altLang="en-US" sz="25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90000"/>
              </a:lnSpc>
              <a:spcBef>
                <a:spcPct val="20000"/>
              </a:spcBef>
              <a:spcAft>
                <a:spcPct val="0"/>
              </a:spcAft>
              <a:buClr>
                <a:schemeClr val="tx2"/>
              </a:buClr>
              <a:buSzPct val="70000"/>
              <a:buFont typeface="Wingdings" panose="05000000000000000000" pitchFamily="2" charset="2"/>
              <a:buNone/>
            </a:pPr>
            <a:r>
              <a:rPr kumimoji="0" lang="zh-CN" altLang="en-US" sz="2500" b="0" i="0" u="none" strike="noStrike" kern="0" cap="none" spc="0" normalizeH="0" baseline="0" noProof="1" dirty="0">
                <a:solidFill>
                  <a:schemeClr val="tx1"/>
                </a:solidFill>
                <a:latin typeface="+mn-lt"/>
                <a:ea typeface="+mn-ea"/>
                <a:cs typeface="+mn-cs"/>
              </a:rPr>
              <a:t>               一般要求</a:t>
            </a:r>
            <a:r>
              <a:rPr kumimoji="0" lang="en-US" altLang="zh-CN" sz="2500" b="0" i="0" u="none" strike="noStrike" kern="0" cap="none" spc="0" normalizeH="0" baseline="0" noProof="1" dirty="0">
                <a:solidFill>
                  <a:schemeClr val="tx1"/>
                </a:solidFill>
                <a:latin typeface="+mn-lt"/>
                <a:ea typeface="+mn-ea"/>
                <a:cs typeface="+mn-cs"/>
              </a:rPr>
              <a:t>g</a:t>
            </a:r>
            <a:r>
              <a:rPr kumimoji="0" lang="en-US" altLang="zh-CN" sz="2500" b="0" i="0" u="none" strike="noStrike" kern="0" cap="none" spc="0" normalizeH="0" baseline="-25000" noProof="1" dirty="0">
                <a:solidFill>
                  <a:schemeClr val="tx1"/>
                </a:solidFill>
                <a:latin typeface="+mn-lt"/>
                <a:ea typeface="+mn-ea"/>
                <a:cs typeface="+mn-cs"/>
              </a:rPr>
              <a:t>min</a:t>
            </a:r>
            <a:r>
              <a:rPr kumimoji="0" lang="en-US" altLang="zh-CN" sz="2500" b="0" i="0" u="none" strike="noStrike" kern="0" cap="none" spc="0" normalizeH="0" baseline="0" noProof="1" dirty="0">
                <a:solidFill>
                  <a:schemeClr val="tx1"/>
                </a:solidFill>
                <a:latin typeface="+mn-lt"/>
                <a:ea typeface="+mn-ea"/>
                <a:cs typeface="+mn-cs"/>
              </a:rPr>
              <a:t> &lt; f</a:t>
            </a:r>
            <a:r>
              <a:rPr kumimoji="0" lang="en-US" altLang="zh-CN" sz="2500" b="0" i="0" u="none" strike="noStrike" kern="0" cap="none" spc="0" normalizeH="0" baseline="-25000" noProof="1" dirty="0">
                <a:solidFill>
                  <a:schemeClr val="tx1"/>
                </a:solidFill>
                <a:latin typeface="+mn-lt"/>
                <a:ea typeface="+mn-ea"/>
                <a:cs typeface="+mn-cs"/>
              </a:rPr>
              <a:t>min</a:t>
            </a:r>
            <a:r>
              <a:rPr kumimoji="0" lang="zh-CN" altLang="en-US" sz="2500" b="0" i="0" u="none" strike="noStrike" kern="0" cap="none" spc="0" normalizeH="0" baseline="0" noProof="1" dirty="0">
                <a:solidFill>
                  <a:schemeClr val="tx1"/>
                </a:solidFill>
                <a:latin typeface="+mn-lt"/>
                <a:ea typeface="+mn-ea"/>
                <a:cs typeface="+mn-cs"/>
              </a:rPr>
              <a:t>，</a:t>
            </a:r>
            <a:r>
              <a:rPr kumimoji="0" lang="en-US" altLang="zh-CN" sz="2500" b="0" i="0" u="none" strike="noStrike" kern="0" cap="none" spc="0" normalizeH="0" baseline="0" noProof="1" dirty="0">
                <a:solidFill>
                  <a:schemeClr val="tx1"/>
                </a:solidFill>
                <a:latin typeface="+mn-lt"/>
                <a:ea typeface="+mn-ea"/>
                <a:cs typeface="+mn-cs"/>
              </a:rPr>
              <a:t>g</a:t>
            </a:r>
            <a:r>
              <a:rPr kumimoji="0" lang="en-US" altLang="zh-CN" sz="2500" b="0" i="0" u="none" strike="noStrike" kern="0" cap="none" spc="0" normalizeH="0" baseline="-25000" noProof="1" dirty="0">
                <a:solidFill>
                  <a:schemeClr val="tx1"/>
                </a:solidFill>
                <a:latin typeface="+mn-lt"/>
                <a:ea typeface="+mn-ea"/>
                <a:cs typeface="+mn-cs"/>
              </a:rPr>
              <a:t>max</a:t>
            </a:r>
            <a:r>
              <a:rPr kumimoji="0" lang="en-US" altLang="zh-CN" sz="2500" b="0" i="0" u="none" strike="noStrike" kern="0" cap="none" spc="0" normalizeH="0" baseline="0" noProof="1" dirty="0">
                <a:solidFill>
                  <a:schemeClr val="tx1"/>
                </a:solidFill>
                <a:latin typeface="+mn-lt"/>
                <a:ea typeface="+mn-ea"/>
                <a:cs typeface="+mn-cs"/>
              </a:rPr>
              <a:t>&gt; f</a:t>
            </a:r>
            <a:r>
              <a:rPr kumimoji="0" lang="en-US" altLang="zh-CN" sz="2500" b="0" i="0" u="none" strike="noStrike" kern="0" cap="none" spc="0" normalizeH="0" baseline="-25000" noProof="1" dirty="0">
                <a:solidFill>
                  <a:schemeClr val="tx1"/>
                </a:solidFill>
                <a:latin typeface="+mn-lt"/>
                <a:ea typeface="+mn-ea"/>
                <a:cs typeface="+mn-cs"/>
              </a:rPr>
              <a:t>max</a:t>
            </a:r>
            <a:r>
              <a:rPr kumimoji="0" lang="zh-CN" altLang="en-US" sz="2500" b="0" i="0" u="none" strike="noStrike" kern="0" cap="none" spc="0" normalizeH="0" baseline="0" noProof="1" dirty="0">
                <a:solidFill>
                  <a:schemeClr val="tx1"/>
                </a:solidFill>
                <a:latin typeface="+mn-lt"/>
                <a:ea typeface="+mn-ea"/>
                <a:cs typeface="+mn-cs"/>
              </a:rPr>
              <a:t>。</a:t>
            </a:r>
            <a:endParaRPr kumimoji="0" lang="zh-CN" altLang="en-US" sz="25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90000"/>
              </a:lnSpc>
              <a:spcBef>
                <a:spcPct val="20000"/>
              </a:spcBef>
              <a:spcAft>
                <a:spcPct val="0"/>
              </a:spcAft>
              <a:buClr>
                <a:schemeClr val="tx2"/>
              </a:buClr>
              <a:buSzPct val="70000"/>
              <a:buFont typeface="Wingdings" panose="05000000000000000000" pitchFamily="2" charset="2"/>
              <a:buNone/>
            </a:pPr>
            <a:endParaRPr kumimoji="0" lang="en-US" altLang="zh-CN" sz="2500" b="0" i="0" u="none" strike="noStrike" kern="0" cap="none" spc="0" normalizeH="0" baseline="0" noProof="1" dirty="0">
              <a:solidFill>
                <a:schemeClr val="tx1"/>
              </a:solidFill>
              <a:latin typeface="+mn-lt"/>
              <a:ea typeface="+mn-ea"/>
              <a:cs typeface="+mn-cs"/>
            </a:endParaRPr>
          </a:p>
        </p:txBody>
      </p:sp>
      <p:sp>
        <p:nvSpPr>
          <p:cNvPr id="26628" name="Rectangle 4"/>
          <p:cNvSpPr/>
          <p:nvPr/>
        </p:nvSpPr>
        <p:spPr>
          <a:xfrm>
            <a:off x="0" y="0"/>
            <a:ext cx="9144000" cy="0"/>
          </a:xfrm>
          <a:prstGeom prst="rect">
            <a:avLst/>
          </a:prstGeom>
          <a:noFill/>
          <a:ln w="9525">
            <a:noFill/>
          </a:ln>
        </p:spPr>
        <p:txBody>
          <a:bodyPr wrap="none" anchor="ctr" anchorCtr="0">
            <a:spAutoFit/>
          </a:bodyPr>
          <a:p>
            <a:pPr>
              <a:spcBef>
                <a:spcPct val="20000"/>
              </a:spcBef>
              <a:buClr>
                <a:schemeClr val="tx2"/>
              </a:buClr>
              <a:buSzPct val="70000"/>
            </a:pPr>
            <a:endParaRPr lang="zh-CN" altLang="en-US" dirty="0">
              <a:latin typeface="Verdana" panose="020B0604030504040204" pitchFamily="-112" charset="0"/>
              <a:ea typeface="宋体" panose="02010600030101010101" pitchFamily="2" charset="-122"/>
            </a:endParaRPr>
          </a:p>
        </p:txBody>
      </p:sp>
      <p:graphicFrame>
        <p:nvGraphicFramePr>
          <p:cNvPr id="16390" name="Object 8"/>
          <p:cNvGraphicFramePr>
            <a:graphicFrameLocks noChangeAspect="1"/>
          </p:cNvGraphicFramePr>
          <p:nvPr/>
        </p:nvGraphicFramePr>
        <p:xfrm>
          <a:off x="142875" y="4929188"/>
          <a:ext cx="8840788" cy="714375"/>
        </p:xfrm>
        <a:graphic>
          <a:graphicData uri="http://schemas.openxmlformats.org/presentationml/2006/ole">
            <mc:AlternateContent xmlns:mc="http://schemas.openxmlformats.org/markup-compatibility/2006">
              <mc:Choice xmlns:v="urn:schemas-microsoft-com:vml" Requires="v">
                <p:oleObj spid="_x0000_s3076" name="" r:id="rId1" imgW="4749800" imgH="431800" progId="Equation.3">
                  <p:embed/>
                </p:oleObj>
              </mc:Choice>
              <mc:Fallback>
                <p:oleObj name="" r:id="rId1" imgW="4749800" imgH="431800" progId="Equation.3">
                  <p:embed/>
                  <p:pic>
                    <p:nvPicPr>
                      <p:cNvPr id="0" name="图片 3075"/>
                      <p:cNvPicPr/>
                      <p:nvPr/>
                    </p:nvPicPr>
                    <p:blipFill>
                      <a:blip r:embed="rId2"/>
                      <a:stretch>
                        <a:fillRect/>
                      </a:stretch>
                    </p:blipFill>
                    <p:spPr>
                      <a:xfrm>
                        <a:off x="142875" y="4929188"/>
                        <a:ext cx="8840788" cy="714375"/>
                      </a:xfrm>
                      <a:prstGeom prst="rect">
                        <a:avLst/>
                      </a:prstGeom>
                      <a:noFill/>
                      <a:ln w="38100">
                        <a:noFill/>
                        <a:miter/>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390"/>
                                        </p:tgtEl>
                                        <p:attrNameLst>
                                          <p:attrName>style.visibility</p:attrName>
                                        </p:attrNameLst>
                                      </p:cBhvr>
                                      <p:to>
                                        <p:strVal val="visible"/>
                                      </p:to>
                                    </p:set>
                                    <p:anim calcmode="lin" valueType="num">
                                      <p:cBhvr additive="base">
                                        <p:cTn id="7" dur="500" fill="hold"/>
                                        <p:tgtEl>
                                          <p:spTgt spid="16390"/>
                                        </p:tgtEl>
                                        <p:attrNameLst>
                                          <p:attrName>ppt_x</p:attrName>
                                        </p:attrNameLst>
                                      </p:cBhvr>
                                      <p:tavLst>
                                        <p:tav tm="0">
                                          <p:val>
                                            <p:strVal val="#ppt_x"/>
                                          </p:val>
                                        </p:tav>
                                        <p:tav tm="100000">
                                          <p:val>
                                            <p:strVal val="#ppt_x"/>
                                          </p:val>
                                        </p:tav>
                                      </p:tavLst>
                                    </p:anim>
                                    <p:anim calcmode="lin" valueType="num">
                                      <p:cBhvr additive="base">
                                        <p:cTn id="8" dur="500" fill="hold"/>
                                        <p:tgtEl>
                                          <p:spTgt spid="163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Rectangle 10"/>
          <p:cNvSpPr>
            <a:spLocks noGrp="1"/>
          </p:cNvSpPr>
          <p:nvPr>
            <p:ph type="sldNum" sz="quarter" idx="4"/>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latin typeface="Verdana" panose="020B0604030504040204" pitchFamily="-112" charset="0"/>
              </a:rPr>
            </a:fld>
            <a:endParaRPr lang="en-US" altLang="zh-CN" sz="1200" b="0" dirty="0">
              <a:latin typeface="Verdana" panose="020B0604030504040204" pitchFamily="-112" charset="0"/>
            </a:endParaRPr>
          </a:p>
        </p:txBody>
      </p:sp>
      <p:sp>
        <p:nvSpPr>
          <p:cNvPr id="26626" name="Rectangle 2"/>
          <p:cNvSpPr>
            <a:spLocks noGrp="1"/>
          </p:cNvSpPr>
          <p:nvPr>
            <p:ph type="subTitle" idx="1"/>
          </p:nvPr>
        </p:nvSpPr>
        <p:spPr>
          <a:xfrm>
            <a:off x="142875" y="981075"/>
            <a:ext cx="8315325" cy="5192713"/>
          </a:xfrm>
        </p:spPr>
        <p:txBody>
          <a:bodyPr vert="horz" wrap="square" lIns="91440" tIns="45720" rIns="91440" bIns="45720" anchor="t" anchorCtr="0"/>
          <a:p>
            <a:pPr marL="287655" marR="0" indent="-1905" algn="l" defTabSz="914400" rtl="0" eaLnBrk="1" fontAlgn="base" latinLnBrk="0" hangingPunct="1">
              <a:lnSpc>
                <a:spcPct val="80000"/>
              </a:lnSpc>
              <a:spcBef>
                <a:spcPct val="20000"/>
              </a:spcBef>
              <a:spcAft>
                <a:spcPct val="0"/>
              </a:spcAft>
              <a:buClr>
                <a:schemeClr val="tx1"/>
              </a:buClr>
              <a:buSzPct val="70000"/>
              <a:buFont typeface="Wingdings" panose="05000000000000000000" pitchFamily="2" charset="2"/>
              <a:buNone/>
            </a:pPr>
            <a:r>
              <a:rPr kumimoji="0" lang="en-US" altLang="zh-CN" sz="1000" b="0" i="0" u="none" strike="noStrike" kern="0" cap="none" spc="0" normalizeH="0" baseline="0" noProof="1" dirty="0">
                <a:solidFill>
                  <a:schemeClr val="tx1"/>
                </a:solidFill>
                <a:latin typeface="+mn-lt"/>
                <a:ea typeface="+mn-ea"/>
                <a:cs typeface="+mn-cs"/>
              </a:rPr>
              <a:t>   </a:t>
            </a:r>
            <a:r>
              <a:rPr kumimoji="0" lang="zh-CN" altLang="en-US" sz="2500" b="0" i="0" u="none" strike="noStrike" kern="0" cap="none" spc="0" normalizeH="0" baseline="0" noProof="1" dirty="0">
                <a:solidFill>
                  <a:schemeClr val="tx1"/>
                </a:solidFill>
                <a:latin typeface="+mn-lt"/>
                <a:ea typeface="+mn-ea"/>
                <a:cs typeface="+mn-cs"/>
              </a:rPr>
              <a:t>对于</a:t>
            </a:r>
            <a:r>
              <a:rPr kumimoji="0" lang="en-US" altLang="zh-CN" sz="2500" b="0" i="0" u="none" strike="noStrike" kern="0" cap="none" spc="0" normalizeH="0" baseline="0" noProof="1" dirty="0">
                <a:solidFill>
                  <a:schemeClr val="tx1"/>
                </a:solidFill>
                <a:latin typeface="+mn-lt"/>
                <a:ea typeface="+mn-ea"/>
                <a:cs typeface="+mn-cs"/>
              </a:rPr>
              <a:t>8</a:t>
            </a:r>
            <a:r>
              <a:rPr kumimoji="0" lang="zh-CN" altLang="en-US" sz="2500" b="0" i="0" u="none" strike="noStrike" kern="0" cap="none" spc="0" normalizeH="0" baseline="0" noProof="1" dirty="0">
                <a:solidFill>
                  <a:schemeClr val="tx1"/>
                </a:solidFill>
                <a:latin typeface="+mn-lt"/>
                <a:ea typeface="+mn-ea"/>
                <a:cs typeface="+mn-cs"/>
              </a:rPr>
              <a:t>位灰度图像则有</a:t>
            </a:r>
            <a:r>
              <a:rPr kumimoji="0" lang="en-US" altLang="zh-CN" sz="2500" b="0" i="0" u="none" strike="noStrike" kern="0" cap="none" spc="0" normalizeH="0" baseline="0" noProof="1" dirty="0">
                <a:solidFill>
                  <a:schemeClr val="tx1"/>
                </a:solidFill>
                <a:latin typeface="+mn-lt"/>
                <a:ea typeface="+mn-ea"/>
                <a:cs typeface="+mn-cs"/>
              </a:rPr>
              <a:t>(g</a:t>
            </a:r>
            <a:r>
              <a:rPr kumimoji="0" lang="en-US" altLang="zh-CN" sz="2500" b="0" i="0" u="none" strike="noStrike" kern="0" cap="none" spc="0" normalizeH="0" baseline="-25000" noProof="1" dirty="0">
                <a:solidFill>
                  <a:schemeClr val="tx1"/>
                </a:solidFill>
                <a:latin typeface="+mn-lt"/>
                <a:ea typeface="+mn-ea"/>
                <a:cs typeface="+mn-cs"/>
              </a:rPr>
              <a:t>min</a:t>
            </a:r>
            <a:r>
              <a:rPr kumimoji="0" lang="en-US" altLang="zh-CN" sz="2500" b="0" i="0" u="none" strike="noStrike" kern="0" cap="none" spc="0" normalizeH="0" baseline="0" noProof="1" dirty="0">
                <a:solidFill>
                  <a:schemeClr val="tx1"/>
                </a:solidFill>
                <a:latin typeface="+mn-lt"/>
                <a:ea typeface="+mn-ea"/>
                <a:cs typeface="+mn-cs"/>
              </a:rPr>
              <a:t>=0~g</a:t>
            </a:r>
            <a:r>
              <a:rPr kumimoji="0" lang="en-US" altLang="zh-CN" sz="2500" b="0" i="0" u="none" strike="noStrike" kern="0" cap="none" spc="0" normalizeH="0" baseline="-25000" noProof="1" dirty="0">
                <a:solidFill>
                  <a:schemeClr val="tx1"/>
                </a:solidFill>
                <a:latin typeface="+mn-lt"/>
                <a:ea typeface="+mn-ea"/>
                <a:cs typeface="+mn-cs"/>
              </a:rPr>
              <a:t>max</a:t>
            </a:r>
            <a:r>
              <a:rPr kumimoji="0" lang="en-US" altLang="zh-CN" sz="2500" b="0" i="0" u="none" strike="noStrike" kern="0" cap="none" spc="0" normalizeH="0" baseline="0" noProof="1" dirty="0">
                <a:solidFill>
                  <a:schemeClr val="tx1"/>
                </a:solidFill>
                <a:latin typeface="+mn-lt"/>
                <a:ea typeface="+mn-ea"/>
                <a:cs typeface="+mn-cs"/>
              </a:rPr>
              <a:t>=255),</a:t>
            </a:r>
            <a:r>
              <a:rPr kumimoji="0" lang="zh-CN" altLang="en-US" sz="2500" b="0" i="0" u="none" strike="noStrike" kern="0" cap="none" spc="0" normalizeH="0" baseline="0" noProof="1" dirty="0">
                <a:solidFill>
                  <a:schemeClr val="tx1"/>
                </a:solidFill>
                <a:latin typeface="+mn-lt"/>
                <a:ea typeface="+mn-ea"/>
                <a:cs typeface="+mn-cs"/>
              </a:rPr>
              <a:t>公式为</a:t>
            </a:r>
            <a:r>
              <a:rPr kumimoji="0" lang="en-US" altLang="zh-CN" sz="2500" b="0" i="0" u="none" strike="noStrike" kern="0" cap="none" spc="0" normalizeH="0" baseline="0" noProof="1" dirty="0">
                <a:solidFill>
                  <a:schemeClr val="tx1"/>
                </a:solidFill>
                <a:latin typeface="+mn-lt"/>
                <a:ea typeface="+mn-ea"/>
                <a:cs typeface="+mn-cs"/>
              </a:rPr>
              <a:t>:</a:t>
            </a:r>
            <a:endParaRPr kumimoji="0" lang="en-US" altLang="zh-CN" sz="25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80000"/>
              </a:lnSpc>
              <a:spcBef>
                <a:spcPct val="20000"/>
              </a:spcBef>
              <a:spcAft>
                <a:spcPct val="0"/>
              </a:spcAft>
              <a:buClr>
                <a:schemeClr val="tx1"/>
              </a:buClr>
              <a:buSzPct val="70000"/>
              <a:buFont typeface="Wingdings" panose="05000000000000000000" pitchFamily="2" charset="2"/>
              <a:buNone/>
            </a:pPr>
            <a:endParaRPr kumimoji="0" lang="en-US" altLang="zh-CN" sz="25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80000"/>
              </a:lnSpc>
              <a:spcBef>
                <a:spcPct val="20000"/>
              </a:spcBef>
              <a:spcAft>
                <a:spcPct val="0"/>
              </a:spcAft>
              <a:buClr>
                <a:schemeClr val="tx1"/>
              </a:buClr>
              <a:buSzPct val="70000"/>
              <a:buFont typeface="Wingdings" panose="05000000000000000000" pitchFamily="2" charset="2"/>
              <a:buNone/>
            </a:pPr>
            <a:endParaRPr kumimoji="0" lang="en-US" altLang="zh-CN" sz="10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80000"/>
              </a:lnSpc>
              <a:spcBef>
                <a:spcPct val="20000"/>
              </a:spcBef>
              <a:spcAft>
                <a:spcPct val="0"/>
              </a:spcAft>
              <a:buClr>
                <a:schemeClr val="tx1"/>
              </a:buClr>
              <a:buSzPct val="70000"/>
              <a:buFont typeface="Wingdings" panose="05000000000000000000" pitchFamily="2" charset="2"/>
              <a:buNone/>
            </a:pPr>
            <a:endParaRPr kumimoji="0" lang="en-US" altLang="zh-CN" sz="10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80000"/>
              </a:lnSpc>
              <a:spcBef>
                <a:spcPct val="20000"/>
              </a:spcBef>
              <a:spcAft>
                <a:spcPct val="0"/>
              </a:spcAft>
              <a:buClr>
                <a:schemeClr val="tx1"/>
              </a:buClr>
              <a:buSzPct val="70000"/>
              <a:buFont typeface="Wingdings" panose="05000000000000000000" pitchFamily="2" charset="2"/>
              <a:buNone/>
            </a:pPr>
            <a:r>
              <a:rPr kumimoji="0" lang="zh-CN" altLang="en-US" sz="2900" b="0" i="0" u="none" strike="noStrike" kern="0" cap="none" spc="0" normalizeH="0" baseline="0" noProof="1" dirty="0">
                <a:solidFill>
                  <a:schemeClr val="tx1"/>
                </a:solidFill>
                <a:latin typeface="+mn-lt"/>
                <a:ea typeface="+mn-ea"/>
                <a:cs typeface="+mn-cs"/>
              </a:rPr>
              <a:t>线性拉伸示意图如下</a:t>
            </a:r>
            <a:r>
              <a:rPr kumimoji="0" lang="en-US" altLang="zh-CN" sz="2900" b="0" i="0" u="none" strike="noStrike" kern="0" cap="none" spc="0" normalizeH="0" baseline="0" noProof="1" dirty="0">
                <a:solidFill>
                  <a:schemeClr val="tx1"/>
                </a:solidFill>
                <a:latin typeface="+mn-lt"/>
                <a:ea typeface="+mn-ea"/>
                <a:cs typeface="+mn-cs"/>
              </a:rPr>
              <a:t>: </a:t>
            </a:r>
            <a:endParaRPr kumimoji="0" lang="en-US" altLang="zh-CN" sz="29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80000"/>
              </a:lnSpc>
              <a:spcBef>
                <a:spcPct val="20000"/>
              </a:spcBef>
              <a:spcAft>
                <a:spcPct val="0"/>
              </a:spcAft>
              <a:buClr>
                <a:schemeClr val="tx1"/>
              </a:buClr>
              <a:buSzPct val="70000"/>
              <a:buFont typeface="Wingdings" panose="05000000000000000000" pitchFamily="2" charset="2"/>
              <a:buNone/>
            </a:pPr>
            <a:endParaRPr kumimoji="0" lang="en-US" altLang="zh-CN" sz="29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80000"/>
              </a:lnSpc>
              <a:spcBef>
                <a:spcPct val="20000"/>
              </a:spcBef>
              <a:spcAft>
                <a:spcPct val="0"/>
              </a:spcAft>
              <a:buClr>
                <a:schemeClr val="tx1"/>
              </a:buClr>
              <a:buSzPct val="70000"/>
              <a:buFont typeface="Wingdings" panose="05000000000000000000" pitchFamily="2" charset="2"/>
              <a:buNone/>
            </a:pPr>
            <a:r>
              <a:rPr kumimoji="0" lang="en-US" altLang="zh-CN" sz="1000" b="0" i="0" u="none" strike="noStrike" kern="0" cap="none" spc="0" normalizeH="0" baseline="0" noProof="1" dirty="0">
                <a:solidFill>
                  <a:schemeClr val="tx1"/>
                </a:solidFill>
                <a:latin typeface="+mn-lt"/>
                <a:ea typeface="+mn-ea"/>
                <a:cs typeface="+mn-cs"/>
              </a:rPr>
              <a:t>                                                  </a:t>
            </a:r>
            <a:endParaRPr kumimoji="0" lang="en-US" altLang="zh-CN" sz="10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80000"/>
              </a:lnSpc>
              <a:spcBef>
                <a:spcPct val="20000"/>
              </a:spcBef>
              <a:spcAft>
                <a:spcPct val="0"/>
              </a:spcAft>
              <a:buClr>
                <a:schemeClr val="tx1"/>
              </a:buClr>
              <a:buSzPct val="70000"/>
              <a:buFont typeface="Wingdings" panose="05000000000000000000" pitchFamily="2" charset="2"/>
              <a:buNone/>
            </a:pPr>
            <a:endParaRPr kumimoji="0" lang="en-US" altLang="zh-CN" sz="10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80000"/>
              </a:lnSpc>
              <a:spcBef>
                <a:spcPct val="20000"/>
              </a:spcBef>
              <a:spcAft>
                <a:spcPct val="0"/>
              </a:spcAft>
              <a:buClr>
                <a:schemeClr val="tx1"/>
              </a:buClr>
              <a:buSzPct val="70000"/>
              <a:buFont typeface="Wingdings" panose="05000000000000000000" pitchFamily="2" charset="2"/>
              <a:buNone/>
            </a:pPr>
            <a:endParaRPr kumimoji="0" lang="en-US" altLang="zh-CN" sz="10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80000"/>
              </a:lnSpc>
              <a:spcBef>
                <a:spcPct val="20000"/>
              </a:spcBef>
              <a:spcAft>
                <a:spcPct val="0"/>
              </a:spcAft>
              <a:buClr>
                <a:schemeClr val="tx1"/>
              </a:buClr>
              <a:buSzPct val="70000"/>
              <a:buFont typeface="Wingdings" panose="05000000000000000000" pitchFamily="2" charset="2"/>
              <a:buNone/>
            </a:pPr>
            <a:endParaRPr kumimoji="0" lang="en-US" altLang="zh-CN" sz="10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80000"/>
              </a:lnSpc>
              <a:spcBef>
                <a:spcPct val="20000"/>
              </a:spcBef>
              <a:spcAft>
                <a:spcPct val="0"/>
              </a:spcAft>
              <a:buClr>
                <a:schemeClr val="tx1"/>
              </a:buClr>
              <a:buSzPct val="70000"/>
              <a:buFont typeface="Wingdings" panose="05000000000000000000" pitchFamily="2" charset="2"/>
              <a:buNone/>
            </a:pPr>
            <a:endParaRPr kumimoji="0" lang="en-US" altLang="zh-CN" sz="10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80000"/>
              </a:lnSpc>
              <a:spcBef>
                <a:spcPct val="20000"/>
              </a:spcBef>
              <a:spcAft>
                <a:spcPct val="0"/>
              </a:spcAft>
              <a:buClr>
                <a:schemeClr val="tx1"/>
              </a:buClr>
              <a:buSzPct val="70000"/>
              <a:buFont typeface="Wingdings" panose="05000000000000000000" pitchFamily="2" charset="2"/>
              <a:buNone/>
            </a:pPr>
            <a:endParaRPr kumimoji="0" lang="en-US" altLang="zh-CN" sz="10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80000"/>
              </a:lnSpc>
              <a:spcBef>
                <a:spcPct val="20000"/>
              </a:spcBef>
              <a:spcAft>
                <a:spcPct val="0"/>
              </a:spcAft>
              <a:buClr>
                <a:schemeClr val="tx1"/>
              </a:buClr>
              <a:buSzPct val="70000"/>
              <a:buFont typeface="Wingdings" panose="05000000000000000000" pitchFamily="2" charset="2"/>
              <a:buNone/>
            </a:pPr>
            <a:endParaRPr kumimoji="0" lang="en-US" altLang="zh-CN" sz="10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80000"/>
              </a:lnSpc>
              <a:spcBef>
                <a:spcPct val="20000"/>
              </a:spcBef>
              <a:spcAft>
                <a:spcPct val="0"/>
              </a:spcAft>
              <a:buClr>
                <a:schemeClr val="tx1"/>
              </a:buClr>
              <a:buSzPct val="70000"/>
              <a:buFont typeface="Wingdings" panose="05000000000000000000" pitchFamily="2" charset="2"/>
              <a:buNone/>
            </a:pPr>
            <a:endParaRPr kumimoji="0" lang="en-US" altLang="zh-CN" sz="10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80000"/>
              </a:lnSpc>
              <a:spcBef>
                <a:spcPct val="20000"/>
              </a:spcBef>
              <a:spcAft>
                <a:spcPct val="0"/>
              </a:spcAft>
              <a:buClr>
                <a:schemeClr val="tx1"/>
              </a:buClr>
              <a:buSzPct val="70000"/>
              <a:buFont typeface="Wingdings" panose="05000000000000000000" pitchFamily="2" charset="2"/>
              <a:buNone/>
            </a:pPr>
            <a:endParaRPr kumimoji="0" lang="en-US" altLang="zh-CN" sz="10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80000"/>
              </a:lnSpc>
              <a:spcBef>
                <a:spcPct val="20000"/>
              </a:spcBef>
              <a:spcAft>
                <a:spcPct val="0"/>
              </a:spcAft>
              <a:buClr>
                <a:schemeClr val="tx1"/>
              </a:buClr>
              <a:buSzPct val="70000"/>
              <a:buFont typeface="Wingdings" panose="05000000000000000000" pitchFamily="2" charset="2"/>
              <a:buNone/>
            </a:pPr>
            <a:endParaRPr kumimoji="0" lang="en-US" altLang="zh-CN" sz="10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80000"/>
              </a:lnSpc>
              <a:spcBef>
                <a:spcPct val="20000"/>
              </a:spcBef>
              <a:spcAft>
                <a:spcPct val="0"/>
              </a:spcAft>
              <a:buClr>
                <a:schemeClr val="tx1"/>
              </a:buClr>
              <a:buSzPct val="70000"/>
              <a:buFont typeface="Wingdings" panose="05000000000000000000" pitchFamily="2" charset="2"/>
              <a:buNone/>
            </a:pPr>
            <a:endParaRPr kumimoji="0" lang="en-US" altLang="zh-CN" sz="10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80000"/>
              </a:lnSpc>
              <a:spcBef>
                <a:spcPct val="20000"/>
              </a:spcBef>
              <a:spcAft>
                <a:spcPct val="0"/>
              </a:spcAft>
              <a:buClr>
                <a:schemeClr val="tx1"/>
              </a:buClr>
              <a:buSzPct val="70000"/>
              <a:buFont typeface="Wingdings" panose="05000000000000000000" pitchFamily="2" charset="2"/>
              <a:buNone/>
            </a:pPr>
            <a:endParaRPr kumimoji="0" lang="en-US" altLang="zh-CN" sz="10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80000"/>
              </a:lnSpc>
              <a:spcBef>
                <a:spcPct val="20000"/>
              </a:spcBef>
              <a:spcAft>
                <a:spcPct val="0"/>
              </a:spcAft>
              <a:buClr>
                <a:schemeClr val="tx1"/>
              </a:buClr>
              <a:buSzPct val="70000"/>
              <a:buFont typeface="Wingdings" panose="05000000000000000000" pitchFamily="2" charset="2"/>
              <a:buNone/>
            </a:pPr>
            <a:endParaRPr kumimoji="0" lang="en-US" altLang="zh-CN" sz="10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80000"/>
              </a:lnSpc>
              <a:spcBef>
                <a:spcPct val="20000"/>
              </a:spcBef>
              <a:spcAft>
                <a:spcPct val="0"/>
              </a:spcAft>
              <a:buClr>
                <a:schemeClr val="tx1"/>
              </a:buClr>
              <a:buSzPct val="70000"/>
              <a:buFont typeface="Wingdings" panose="05000000000000000000" pitchFamily="2" charset="2"/>
              <a:buNone/>
            </a:pPr>
            <a:endParaRPr kumimoji="0" lang="en-US" altLang="zh-CN" sz="10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80000"/>
              </a:lnSpc>
              <a:spcBef>
                <a:spcPct val="20000"/>
              </a:spcBef>
              <a:spcAft>
                <a:spcPct val="0"/>
              </a:spcAft>
              <a:buClr>
                <a:schemeClr val="tx1"/>
              </a:buClr>
              <a:buSzPct val="70000"/>
              <a:buFont typeface="Wingdings" panose="05000000000000000000" pitchFamily="2" charset="2"/>
              <a:buNone/>
            </a:pPr>
            <a:endParaRPr kumimoji="0" lang="en-US" altLang="zh-CN" sz="10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80000"/>
              </a:lnSpc>
              <a:spcBef>
                <a:spcPct val="20000"/>
              </a:spcBef>
              <a:spcAft>
                <a:spcPct val="0"/>
              </a:spcAft>
              <a:buClr>
                <a:schemeClr val="tx1"/>
              </a:buClr>
              <a:buSzPct val="70000"/>
              <a:buFont typeface="Wingdings" panose="05000000000000000000" pitchFamily="2" charset="2"/>
              <a:buNone/>
            </a:pPr>
            <a:r>
              <a:rPr kumimoji="0" lang="en-US" altLang="zh-CN" sz="2500" b="0" i="0" u="none" strike="noStrike" kern="0" cap="none" spc="0" normalizeH="0" baseline="0" noProof="1" dirty="0">
                <a:solidFill>
                  <a:schemeClr val="tx1"/>
                </a:solidFill>
                <a:latin typeface="+mn-lt"/>
                <a:ea typeface="+mn-ea"/>
                <a:cs typeface="+mn-cs"/>
              </a:rPr>
              <a:t>     </a:t>
            </a:r>
            <a:r>
              <a:rPr kumimoji="0" lang="zh-CN" altLang="en-US" sz="2500" b="0" i="0" u="none" strike="noStrike" kern="0" cap="none" spc="0" normalizeH="0" baseline="0" noProof="1" dirty="0">
                <a:solidFill>
                  <a:schemeClr val="tx1"/>
                </a:solidFill>
                <a:latin typeface="+mn-lt"/>
                <a:ea typeface="+mn-ea"/>
                <a:cs typeface="+mn-cs"/>
              </a:rPr>
              <a:t>线性拉伸前</a:t>
            </a:r>
            <a:r>
              <a:rPr kumimoji="0" lang="en-US" altLang="zh-CN" sz="2500" b="0" i="0" u="none" strike="noStrike" kern="0" cap="none" spc="0" normalizeH="0" baseline="0" noProof="1" dirty="0">
                <a:solidFill>
                  <a:schemeClr val="tx1"/>
                </a:solidFill>
                <a:latin typeface="+mn-lt"/>
                <a:ea typeface="+mn-ea"/>
                <a:cs typeface="+mn-cs"/>
              </a:rPr>
              <a:t>:</a:t>
            </a:r>
            <a:r>
              <a:rPr kumimoji="0" lang="zh-CN" altLang="en-US" sz="2500" b="0" i="0" u="none" strike="noStrike" kern="0" cap="none" spc="0" normalizeH="0" baseline="0" noProof="1" dirty="0">
                <a:solidFill>
                  <a:schemeClr val="tx1"/>
                </a:solidFill>
                <a:latin typeface="+mn-lt"/>
                <a:ea typeface="+mn-ea"/>
                <a:cs typeface="+mn-cs"/>
              </a:rPr>
              <a:t>图像灰度集中在</a:t>
            </a:r>
            <a:r>
              <a:rPr kumimoji="0" lang="en-US" altLang="zh-CN" sz="2500" b="0" i="0" u="none" strike="noStrike" kern="0" cap="none" spc="0" normalizeH="0" baseline="0" noProof="1" dirty="0">
                <a:solidFill>
                  <a:schemeClr val="tx1"/>
                </a:solidFill>
                <a:latin typeface="+mn-lt"/>
                <a:ea typeface="+mn-ea"/>
                <a:cs typeface="+mn-cs"/>
              </a:rPr>
              <a:t>[a,b]</a:t>
            </a:r>
            <a:r>
              <a:rPr kumimoji="0" lang="zh-CN" altLang="en-US" sz="2500" b="0" i="0" u="none" strike="noStrike" kern="0" cap="none" spc="0" normalizeH="0" baseline="0" noProof="1" dirty="0">
                <a:solidFill>
                  <a:schemeClr val="tx1"/>
                </a:solidFill>
                <a:latin typeface="+mn-lt"/>
                <a:ea typeface="+mn-ea"/>
                <a:cs typeface="+mn-cs"/>
              </a:rPr>
              <a:t>之间</a:t>
            </a:r>
            <a:r>
              <a:rPr kumimoji="0" lang="en-US" altLang="zh-CN" sz="2500" b="0" i="0" u="none" strike="noStrike" kern="0" cap="none" spc="0" normalizeH="0" baseline="0" noProof="1" dirty="0">
                <a:solidFill>
                  <a:schemeClr val="tx1"/>
                </a:solidFill>
                <a:latin typeface="+mn-lt"/>
                <a:ea typeface="+mn-ea"/>
                <a:cs typeface="+mn-cs"/>
              </a:rPr>
              <a:t>.</a:t>
            </a:r>
            <a:endParaRPr kumimoji="0" lang="en-US" altLang="zh-CN" sz="25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80000"/>
              </a:lnSpc>
              <a:spcBef>
                <a:spcPct val="20000"/>
              </a:spcBef>
              <a:spcAft>
                <a:spcPct val="0"/>
              </a:spcAft>
              <a:buClr>
                <a:schemeClr val="tx1"/>
              </a:buClr>
              <a:buSzPct val="70000"/>
              <a:buFont typeface="Wingdings" panose="05000000000000000000" pitchFamily="2" charset="2"/>
              <a:buNone/>
            </a:pPr>
            <a:r>
              <a:rPr kumimoji="0" lang="en-US" altLang="zh-CN" sz="2500" b="0" i="0" u="none" strike="noStrike" kern="0" cap="none" spc="0" normalizeH="0" baseline="0" noProof="1" dirty="0">
                <a:solidFill>
                  <a:schemeClr val="tx1"/>
                </a:solidFill>
                <a:latin typeface="+mn-lt"/>
                <a:ea typeface="+mn-ea"/>
                <a:cs typeface="+mn-cs"/>
              </a:rPr>
              <a:t>     </a:t>
            </a:r>
            <a:r>
              <a:rPr kumimoji="0" lang="zh-CN" altLang="en-US" sz="2500" b="0" i="0" u="none" strike="noStrike" kern="0" cap="none" spc="0" normalizeH="0" baseline="0" noProof="1" dirty="0">
                <a:solidFill>
                  <a:schemeClr val="tx1"/>
                </a:solidFill>
                <a:latin typeface="+mn-lt"/>
                <a:ea typeface="+mn-ea"/>
                <a:cs typeface="+mn-cs"/>
              </a:rPr>
              <a:t>线性拉伸后</a:t>
            </a:r>
            <a:r>
              <a:rPr kumimoji="0" lang="en-US" altLang="zh-CN" sz="2500" b="0" i="0" u="none" strike="noStrike" kern="0" cap="none" spc="0" normalizeH="0" baseline="0" noProof="1" dirty="0">
                <a:solidFill>
                  <a:schemeClr val="tx1"/>
                </a:solidFill>
                <a:latin typeface="+mn-lt"/>
                <a:ea typeface="+mn-ea"/>
                <a:cs typeface="+mn-cs"/>
              </a:rPr>
              <a:t>:</a:t>
            </a:r>
            <a:r>
              <a:rPr kumimoji="0" lang="zh-CN" altLang="en-US" sz="2500" b="0" i="0" u="none" strike="noStrike" kern="0" cap="none" spc="0" normalizeH="0" baseline="0" noProof="1" dirty="0">
                <a:solidFill>
                  <a:schemeClr val="tx1"/>
                </a:solidFill>
                <a:latin typeface="+mn-lt"/>
                <a:ea typeface="+mn-ea"/>
                <a:cs typeface="+mn-cs"/>
              </a:rPr>
              <a:t>图像灰度集中在</a:t>
            </a:r>
            <a:r>
              <a:rPr kumimoji="0" lang="en-US" altLang="zh-CN" sz="2500" b="0" i="0" u="none" strike="noStrike" kern="0" cap="none" spc="0" normalizeH="0" baseline="0" noProof="1" dirty="0">
                <a:solidFill>
                  <a:schemeClr val="tx1"/>
                </a:solidFill>
                <a:latin typeface="+mn-lt"/>
                <a:ea typeface="+mn-ea"/>
                <a:cs typeface="+mn-cs"/>
              </a:rPr>
              <a:t>[a</a:t>
            </a:r>
            <a:r>
              <a:rPr kumimoji="0" lang="en-US" altLang="zh-CN" sz="2500" b="0" i="0" u="none" strike="noStrike" kern="0" cap="none" spc="0" normalizeH="0" baseline="0" noProof="1" dirty="0">
                <a:solidFill>
                  <a:schemeClr val="tx1"/>
                </a:solidFill>
                <a:latin typeface="Arial" panose="020B0604020202020204" pitchFamily="34" charset="0"/>
                <a:ea typeface="+mn-ea"/>
                <a:cs typeface="+mn-cs"/>
              </a:rPr>
              <a:t>’</a:t>
            </a:r>
            <a:r>
              <a:rPr kumimoji="0" lang="en-US" altLang="zh-CN" sz="2500" b="0" i="0" u="none" strike="noStrike" kern="0" cap="none" spc="0" normalizeH="0" baseline="0" noProof="1" dirty="0">
                <a:solidFill>
                  <a:schemeClr val="tx1"/>
                </a:solidFill>
                <a:latin typeface="+mn-lt"/>
                <a:ea typeface="+mn-ea"/>
                <a:cs typeface="+mn-cs"/>
              </a:rPr>
              <a:t>,b</a:t>
            </a:r>
            <a:r>
              <a:rPr kumimoji="0" lang="en-US" altLang="zh-CN" sz="2500" b="0" i="0" u="none" strike="noStrike" kern="0" cap="none" spc="0" normalizeH="0" baseline="0" noProof="1" dirty="0">
                <a:solidFill>
                  <a:schemeClr val="tx1"/>
                </a:solidFill>
                <a:latin typeface="Arial" panose="020B0604020202020204" pitchFamily="34" charset="0"/>
                <a:ea typeface="+mn-ea"/>
                <a:cs typeface="+mn-cs"/>
              </a:rPr>
              <a:t>’</a:t>
            </a:r>
            <a:r>
              <a:rPr kumimoji="0" lang="en-US" altLang="zh-CN" sz="2500" b="0" i="0" u="none" strike="noStrike" kern="0" cap="none" spc="0" normalizeH="0" baseline="0" noProof="1" dirty="0">
                <a:solidFill>
                  <a:schemeClr val="tx1"/>
                </a:solidFill>
                <a:latin typeface="+mn-lt"/>
                <a:ea typeface="+mn-ea"/>
                <a:cs typeface="+mn-cs"/>
              </a:rPr>
              <a:t>]</a:t>
            </a:r>
            <a:r>
              <a:rPr kumimoji="0" lang="zh-CN" altLang="en-US" sz="2500" b="0" i="0" u="none" strike="noStrike" kern="0" cap="none" spc="0" normalizeH="0" baseline="0" noProof="1" dirty="0">
                <a:solidFill>
                  <a:schemeClr val="tx1"/>
                </a:solidFill>
                <a:latin typeface="+mn-lt"/>
                <a:ea typeface="+mn-ea"/>
                <a:cs typeface="+mn-cs"/>
              </a:rPr>
              <a:t>之间</a:t>
            </a:r>
            <a:r>
              <a:rPr kumimoji="0" lang="en-US" altLang="zh-CN" sz="2500" b="0" i="0" u="none" strike="noStrike" kern="0" cap="none" spc="0" normalizeH="0" baseline="0" noProof="1" dirty="0">
                <a:solidFill>
                  <a:schemeClr val="tx1"/>
                </a:solidFill>
                <a:latin typeface="+mn-lt"/>
                <a:ea typeface="+mn-ea"/>
                <a:cs typeface="+mn-cs"/>
              </a:rPr>
              <a:t>.</a:t>
            </a:r>
            <a:endParaRPr kumimoji="0" lang="en-US" altLang="zh-CN" sz="25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80000"/>
              </a:lnSpc>
              <a:spcBef>
                <a:spcPct val="20000"/>
              </a:spcBef>
              <a:spcAft>
                <a:spcPct val="0"/>
              </a:spcAft>
              <a:buClr>
                <a:schemeClr val="tx1"/>
              </a:buClr>
              <a:buSzPct val="70000"/>
              <a:buFont typeface="Wingdings" panose="05000000000000000000" pitchFamily="2" charset="2"/>
              <a:buNone/>
            </a:pPr>
            <a:r>
              <a:rPr kumimoji="0" lang="en-US" altLang="zh-CN" sz="1000" b="0" i="0" u="none" strike="noStrike" kern="0" cap="none" spc="0" normalizeH="0" baseline="0" noProof="1" dirty="0">
                <a:solidFill>
                  <a:schemeClr val="tx1"/>
                </a:solidFill>
                <a:latin typeface="+mn-lt"/>
                <a:ea typeface="+mn-ea"/>
                <a:cs typeface="+mn-cs"/>
              </a:rPr>
              <a:t>            </a:t>
            </a:r>
            <a:endParaRPr kumimoji="0" lang="en-US" altLang="zh-CN" sz="1000" b="0" i="0" u="none" strike="noStrike" kern="0" cap="none" spc="0" normalizeH="0" baseline="0" noProof="1" dirty="0">
              <a:solidFill>
                <a:schemeClr val="tx1"/>
              </a:solidFill>
              <a:latin typeface="+mn-lt"/>
              <a:ea typeface="+mn-ea"/>
              <a:cs typeface="+mn-cs"/>
            </a:endParaRPr>
          </a:p>
        </p:txBody>
      </p:sp>
      <p:pic>
        <p:nvPicPr>
          <p:cNvPr id="27651" name="Picture 3"/>
          <p:cNvPicPr>
            <a:picLocks noChangeAspect="1"/>
          </p:cNvPicPr>
          <p:nvPr/>
        </p:nvPicPr>
        <p:blipFill>
          <a:blip r:embed="rId1"/>
          <a:stretch>
            <a:fillRect/>
          </a:stretch>
        </p:blipFill>
        <p:spPr>
          <a:xfrm>
            <a:off x="4343400" y="2133600"/>
            <a:ext cx="3381375" cy="2667000"/>
          </a:xfrm>
          <a:prstGeom prst="rect">
            <a:avLst/>
          </a:prstGeom>
          <a:noFill/>
          <a:ln w="9525">
            <a:noFill/>
          </a:ln>
        </p:spPr>
      </p:pic>
      <p:pic>
        <p:nvPicPr>
          <p:cNvPr id="27652" name="Picture 4"/>
          <p:cNvPicPr>
            <a:picLocks noChangeAspect="1"/>
          </p:cNvPicPr>
          <p:nvPr/>
        </p:nvPicPr>
        <p:blipFill>
          <a:blip r:embed="rId2"/>
          <a:stretch>
            <a:fillRect/>
          </a:stretch>
        </p:blipFill>
        <p:spPr>
          <a:xfrm>
            <a:off x="5857875" y="1428750"/>
            <a:ext cx="2852738" cy="790575"/>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Rectangle 10"/>
          <p:cNvSpPr>
            <a:spLocks noGrp="1"/>
          </p:cNvSpPr>
          <p:nvPr>
            <p:ph type="sldNum" sz="quarter" idx="4"/>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latin typeface="Verdana" panose="020B0604030504040204" pitchFamily="-112" charset="0"/>
              </a:rPr>
            </a:fld>
            <a:endParaRPr lang="en-US" altLang="zh-CN" sz="1200" b="0" dirty="0">
              <a:latin typeface="Verdana" panose="020B0604030504040204" pitchFamily="-112" charset="0"/>
            </a:endParaRPr>
          </a:p>
        </p:txBody>
      </p:sp>
      <p:sp>
        <p:nvSpPr>
          <p:cNvPr id="7170" name="Rectangle 2"/>
          <p:cNvSpPr>
            <a:spLocks noGrp="1"/>
          </p:cNvSpPr>
          <p:nvPr>
            <p:ph type="ctrTitle"/>
          </p:nvPr>
        </p:nvSpPr>
        <p:spPr>
          <a:xfrm>
            <a:off x="684213" y="333375"/>
            <a:ext cx="8153400" cy="1524000"/>
          </a:xfrm>
          <a:ln>
            <a:solidFill>
              <a:srgbClr val="800000"/>
            </a:solidFill>
            <a:miter/>
          </a:ln>
        </p:spPr>
        <p:txBody>
          <a:bodyPr vert="horz" wrap="square" lIns="91440" tIns="45720" rIns="91440" bIns="45720" anchor="b" anchorCtr="0"/>
          <a:p>
            <a:pPr eaLnBrk="1" hangingPunct="1">
              <a:lnSpc>
                <a:spcPct val="150000"/>
              </a:lnSpc>
              <a:spcBef>
                <a:spcPct val="50000"/>
              </a:spcBef>
              <a:buClrTx/>
              <a:buSzTx/>
              <a:buFontTx/>
            </a:pPr>
            <a:r>
              <a:rPr lang="zh-CN" altLang="en-US" sz="3900" dirty="0">
                <a:latin typeface="+mj-lt"/>
                <a:ea typeface="黑体" panose="02010609060101010101" pitchFamily="2" charset="-122"/>
                <a:cs typeface="+mj-cs"/>
              </a:rPr>
              <a:t>第</a:t>
            </a:r>
            <a:r>
              <a:rPr lang="en-US" altLang="zh-CN" sz="3900" dirty="0">
                <a:latin typeface="+mj-lt"/>
                <a:ea typeface="黑体" panose="02010609060101010101" pitchFamily="2" charset="-122"/>
                <a:cs typeface="+mj-cs"/>
              </a:rPr>
              <a:t>5</a:t>
            </a:r>
            <a:r>
              <a:rPr lang="zh-CN" altLang="en-US" sz="3900" dirty="0">
                <a:latin typeface="+mj-lt"/>
                <a:ea typeface="黑体" panose="02010609060101010101" pitchFamily="2" charset="-122"/>
                <a:cs typeface="+mj-cs"/>
              </a:rPr>
              <a:t>章 图像增强</a:t>
            </a:r>
            <a:endParaRPr lang="zh-CN" altLang="en-US" dirty="0">
              <a:latin typeface="+mj-lt"/>
              <a:ea typeface="楷体_GB2312" pitchFamily="49" charset="-122"/>
              <a:cs typeface="+mj-cs"/>
            </a:endParaRPr>
          </a:p>
        </p:txBody>
      </p:sp>
      <p:sp>
        <p:nvSpPr>
          <p:cNvPr id="7171" name="Rectangle 3"/>
          <p:cNvSpPr>
            <a:spLocks noGrp="1"/>
          </p:cNvSpPr>
          <p:nvPr>
            <p:ph type="subTitle" idx="1"/>
          </p:nvPr>
        </p:nvSpPr>
        <p:spPr>
          <a:xfrm>
            <a:off x="539750" y="2781300"/>
            <a:ext cx="7251700" cy="3527425"/>
          </a:xfrm>
        </p:spPr>
        <p:txBody>
          <a:bodyPr vert="horz" wrap="square" lIns="91440" tIns="45720" rIns="91440" bIns="45720" anchor="t" anchorCtr="0"/>
          <a:p>
            <a: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3100" b="0" i="0" u="none" strike="noStrike" kern="0" cap="none" spc="0" normalizeH="0" baseline="0" noProof="1" dirty="0">
                <a:solidFill>
                  <a:srgbClr val="800000"/>
                </a:solidFill>
                <a:latin typeface="Arial" panose="020B0604020202020204" pitchFamily="34" charset="0"/>
                <a:ea typeface="黑体" panose="02010609060101010101" pitchFamily="2" charset="-122"/>
                <a:cs typeface="+mn-cs"/>
              </a:rPr>
              <a:t>本章重点：</a:t>
            </a:r>
            <a:endParaRPr kumimoji="0" lang="zh-CN" altLang="en-US" sz="3100" b="0" i="0" u="none" strike="noStrike" kern="0" cap="none" spc="0" normalizeH="0" baseline="0" noProof="1" dirty="0">
              <a:solidFill>
                <a:srgbClr val="800000"/>
              </a:solidFill>
              <a:latin typeface="Arial" panose="020B0604020202020204" pitchFamily="34" charset="0"/>
              <a:ea typeface="黑体" panose="02010609060101010101" pitchFamily="2" charset="-122"/>
              <a:cs typeface="+mn-cs"/>
            </a:endParaRPr>
          </a:p>
          <a:p>
            <a: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000" b="0" i="0" u="none" strike="noStrike" kern="0" cap="none" spc="0" normalizeH="0" baseline="0" noProof="1" dirty="0">
                <a:solidFill>
                  <a:schemeClr val="tx1"/>
                </a:solidFill>
                <a:latin typeface="+mn-lt"/>
                <a:ea typeface="楷体_GB2312" pitchFamily="49" charset="-122"/>
                <a:cs typeface="+mn-cs"/>
              </a:rPr>
              <a:t>空间域增强方法</a:t>
            </a:r>
            <a:endParaRPr kumimoji="0" lang="zh-CN" altLang="en-US" sz="2000" b="0" i="0" u="none" strike="noStrike" kern="0" cap="none" spc="0" normalizeH="0" baseline="0" noProof="1" dirty="0">
              <a:solidFill>
                <a:schemeClr val="tx1"/>
              </a:solidFill>
              <a:latin typeface="+mn-lt"/>
              <a:ea typeface="楷体_GB2312" pitchFamily="49" charset="-122"/>
              <a:cs typeface="+mn-cs"/>
            </a:endParaRPr>
          </a:p>
          <a:p>
            <a: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000" b="0" i="0" u="none" strike="noStrike" kern="0" cap="none" spc="0" normalizeH="0" baseline="0" noProof="1" dirty="0">
                <a:solidFill>
                  <a:schemeClr val="tx1"/>
                </a:solidFill>
                <a:latin typeface="+mn-lt"/>
                <a:ea typeface="楷体_GB2312" pitchFamily="49" charset="-122"/>
                <a:cs typeface="+mn-cs"/>
              </a:rPr>
              <a:t>频域增强方法 </a:t>
            </a:r>
            <a:endParaRPr kumimoji="0" lang="zh-CN" altLang="en-US" sz="2000" b="0" i="0" u="none" strike="noStrike" kern="0" cap="none" spc="0" normalizeH="0" baseline="0" noProof="1" dirty="0">
              <a:solidFill>
                <a:schemeClr val="tx1"/>
              </a:solidFill>
              <a:latin typeface="+mn-lt"/>
              <a:ea typeface="楷体_GB2312" pitchFamily="49" charset="-122"/>
              <a:cs typeface="+mn-cs"/>
            </a:endParaRPr>
          </a:p>
          <a:p>
            <a: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3100" b="0" i="0" u="none" strike="noStrike" kern="0" cap="none" spc="0" normalizeH="0" baseline="0" noProof="1" dirty="0">
                <a:solidFill>
                  <a:srgbClr val="800000"/>
                </a:solidFill>
                <a:latin typeface="Arial" panose="020B0604020202020204" pitchFamily="34" charset="0"/>
                <a:ea typeface="黑体" panose="02010609060101010101" pitchFamily="2" charset="-122"/>
                <a:cs typeface="+mn-cs"/>
              </a:rPr>
              <a:t>主要内容：</a:t>
            </a:r>
            <a:endParaRPr kumimoji="0" lang="zh-CN" altLang="en-US" sz="2900" b="0" i="0" u="none" strike="noStrike" kern="0" cap="none" spc="0" normalizeH="0" baseline="0" noProof="1" dirty="0">
              <a:solidFill>
                <a:schemeClr val="tx1"/>
              </a:solidFill>
              <a:latin typeface="+mn-lt"/>
              <a:ea typeface="楷体_GB2312" pitchFamily="49" charset="-122"/>
              <a:cs typeface="+mn-cs"/>
            </a:endParaRPr>
          </a:p>
          <a:p>
            <a:pPr marL="287655" marR="0" indent="-1905" algn="just"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r>
              <a:rPr kumimoji="0" lang="zh-CN" altLang="en-US" sz="2000" b="0" i="0" u="none" strike="noStrike" kern="0" cap="none" spc="0" normalizeH="0" baseline="0" noProof="1" dirty="0">
                <a:solidFill>
                  <a:schemeClr val="tx1"/>
                </a:solidFill>
                <a:latin typeface="+mn-lt"/>
                <a:ea typeface="黑体" panose="02010609060101010101" pitchFamily="2" charset="-122"/>
                <a:cs typeface="+mn-cs"/>
              </a:rPr>
              <a:t>概述 </a:t>
            </a:r>
            <a:endParaRPr kumimoji="0" lang="zh-CN" altLang="en-US" sz="2000" b="0" i="0" u="none" strike="noStrike" kern="0" cap="none" spc="0" normalizeH="0" baseline="0" noProof="1" dirty="0">
              <a:solidFill>
                <a:schemeClr val="tx1"/>
              </a:solidFill>
              <a:latin typeface="+mn-lt"/>
              <a:ea typeface="黑体" panose="02010609060101010101" pitchFamily="2" charset="-122"/>
              <a:cs typeface="+mn-cs"/>
            </a:endParaRPr>
          </a:p>
          <a:p>
            <a:pPr marL="287655" marR="0" indent="-1905" algn="just"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r>
              <a:rPr kumimoji="0" lang="zh-CN" altLang="en-US" sz="2000" b="0" i="0" u="none" strike="noStrike" kern="0" cap="none" spc="0" normalizeH="0" baseline="0" noProof="1" dirty="0">
                <a:solidFill>
                  <a:schemeClr val="tx1"/>
                </a:solidFill>
                <a:latin typeface="+mn-lt"/>
                <a:ea typeface="黑体" panose="02010609060101010101" pitchFamily="2" charset="-122"/>
                <a:cs typeface="+mn-cs"/>
              </a:rPr>
              <a:t>空域增强</a:t>
            </a:r>
            <a:r>
              <a:rPr kumimoji="0" lang="en-US" altLang="zh-CN" sz="2000" b="0" i="0" u="none" strike="noStrike" kern="0" cap="none" spc="0" normalizeH="0" baseline="0" noProof="1" dirty="0">
                <a:solidFill>
                  <a:schemeClr val="tx1"/>
                </a:solidFill>
                <a:latin typeface="+mn-lt"/>
                <a:ea typeface="黑体" panose="02010609060101010101" pitchFamily="2" charset="-122"/>
                <a:cs typeface="+mn-cs"/>
              </a:rPr>
              <a:t>-</a:t>
            </a:r>
            <a:r>
              <a:rPr kumimoji="0" lang="zh-CN" altLang="en-US" sz="2000" b="0" i="0" u="none" strike="noStrike" kern="0" cap="none" spc="0" normalizeH="0" baseline="0" noProof="1" dirty="0">
                <a:solidFill>
                  <a:schemeClr val="tx1"/>
                </a:solidFill>
                <a:latin typeface="+mn-lt"/>
                <a:ea typeface="黑体" panose="02010609060101010101" pitchFamily="2" charset="-122"/>
                <a:cs typeface="+mn-cs"/>
              </a:rPr>
              <a:t>平滑 </a:t>
            </a:r>
            <a:endParaRPr kumimoji="0" lang="en-US" altLang="zh-CN" sz="2000" b="0" i="0" u="none" strike="noStrike" kern="0" cap="none" spc="0" normalizeH="0" baseline="0" noProof="1" dirty="0">
              <a:solidFill>
                <a:schemeClr val="tx1"/>
              </a:solidFill>
              <a:latin typeface="+mn-lt"/>
              <a:ea typeface="黑体" panose="02010609060101010101" pitchFamily="2" charset="-122"/>
              <a:cs typeface="+mn-cs"/>
            </a:endParaRPr>
          </a:p>
          <a:p>
            <a:pPr marL="287655" marR="0" indent="-1905" algn="just"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r>
              <a:rPr kumimoji="0" lang="zh-CN" altLang="en-US" sz="2000" b="0" i="0" u="none" strike="noStrike" kern="0" cap="none" spc="0" normalizeH="0" baseline="0" noProof="1" dirty="0">
                <a:solidFill>
                  <a:schemeClr val="tx1"/>
                </a:solidFill>
                <a:latin typeface="+mn-lt"/>
                <a:ea typeface="黑体" panose="02010609060101010101" pitchFamily="2" charset="-122"/>
                <a:cs typeface="+mn-cs"/>
              </a:rPr>
              <a:t>图像的锐化 </a:t>
            </a:r>
            <a:endParaRPr kumimoji="0" lang="zh-CN" altLang="en-US" sz="2000" b="0" i="0" u="none" strike="noStrike" kern="0" cap="none" spc="0" normalizeH="0" baseline="0" noProof="1" dirty="0">
              <a:solidFill>
                <a:schemeClr val="tx1"/>
              </a:solidFill>
              <a:latin typeface="+mn-lt"/>
              <a:ea typeface="黑体" panose="02010609060101010101" pitchFamily="2" charset="-122"/>
              <a:cs typeface="+mn-cs"/>
            </a:endParaRPr>
          </a:p>
          <a:p>
            <a:pPr marL="287655" marR="0" indent="-1905" algn="just"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r>
              <a:rPr kumimoji="0" lang="zh-CN" altLang="en-US" sz="2000" b="0" i="0" u="none" strike="noStrike" kern="0" cap="none" spc="0" normalizeH="0" baseline="0" noProof="1" dirty="0">
                <a:solidFill>
                  <a:schemeClr val="tx1"/>
                </a:solidFill>
                <a:latin typeface="+mn-lt"/>
                <a:ea typeface="黑体" panose="02010609060101010101" pitchFamily="2" charset="-122"/>
                <a:cs typeface="+mn-cs"/>
              </a:rPr>
              <a:t>频域增强 </a:t>
            </a:r>
            <a:endParaRPr kumimoji="0" lang="zh-CN" altLang="en-US" sz="2000" b="0" i="0" u="none" strike="noStrike" kern="0" cap="none" spc="0" normalizeH="0" baseline="0" noProof="1" dirty="0">
              <a:solidFill>
                <a:schemeClr val="tx1"/>
              </a:solidFill>
              <a:latin typeface="+mn-lt"/>
              <a:ea typeface="黑体" panose="02010609060101010101" pitchFamily="2" charset="-122"/>
              <a:cs typeface="+mn-cs"/>
            </a:endParaRPr>
          </a:p>
          <a:p>
            <a:pPr marL="287655" marR="0" indent="-1905" algn="just"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r>
              <a:rPr kumimoji="0" lang="zh-CN" altLang="en-US" sz="2000" b="0" i="0" u="none" strike="noStrike" kern="0" cap="none" spc="0" normalizeH="0" baseline="0" noProof="1" dirty="0">
                <a:solidFill>
                  <a:schemeClr val="tx1"/>
                </a:solidFill>
                <a:latin typeface="+mn-lt"/>
                <a:ea typeface="黑体" panose="02010609060101010101" pitchFamily="2" charset="-122"/>
                <a:cs typeface="+mn-cs"/>
              </a:rPr>
              <a:t>彩色图像增强 </a:t>
            </a:r>
            <a:endParaRPr kumimoji="0" lang="zh-CN" altLang="en-US" sz="2000" b="0" i="0" u="none" strike="noStrike" kern="0" cap="none" spc="0" normalizeH="0" baseline="0" noProof="1" dirty="0">
              <a:solidFill>
                <a:schemeClr val="tx1"/>
              </a:solidFill>
              <a:latin typeface="+mn-lt"/>
              <a:ea typeface="黑体" panose="02010609060101010101" pitchFamily="2" charset="-122"/>
              <a:cs typeface="+mn-cs"/>
            </a:endParaRPr>
          </a:p>
          <a:p>
            <a: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en-US" altLang="zh-CN" sz="2000" b="0" i="0" u="none" strike="noStrike" kern="0" cap="none" spc="0" normalizeH="0" baseline="0" noProof="1" dirty="0">
              <a:solidFill>
                <a:schemeClr val="tx1"/>
              </a:solidFill>
              <a:latin typeface="+mn-lt"/>
              <a:ea typeface="楷体_GB2312" pitchFamily="49" charset="-122"/>
              <a:cs typeface="+mn-cs"/>
            </a:endParaRPr>
          </a:p>
        </p:txBody>
      </p:sp>
      <p:pic>
        <p:nvPicPr>
          <p:cNvPr id="7172" name="Picture 4"/>
          <p:cNvPicPr>
            <a:picLocks noChangeAspect="1"/>
          </p:cNvPicPr>
          <p:nvPr/>
        </p:nvPicPr>
        <p:blipFill>
          <a:blip r:embed="rId1"/>
          <a:stretch>
            <a:fillRect/>
          </a:stretch>
        </p:blipFill>
        <p:spPr>
          <a:xfrm>
            <a:off x="5867400" y="2133600"/>
            <a:ext cx="2743200" cy="2162175"/>
          </a:xfrm>
          <a:prstGeom prst="rect">
            <a:avLst/>
          </a:prstGeom>
          <a:noFill/>
          <a:ln w="9525">
            <a:noFill/>
          </a:ln>
        </p:spPr>
      </p:pic>
      <p:pic>
        <p:nvPicPr>
          <p:cNvPr id="7173" name="Picture 5"/>
          <p:cNvPicPr>
            <a:picLocks noChangeAspect="1"/>
          </p:cNvPicPr>
          <p:nvPr/>
        </p:nvPicPr>
        <p:blipFill>
          <a:blip r:embed="rId2"/>
          <a:stretch>
            <a:fillRect/>
          </a:stretch>
        </p:blipFill>
        <p:spPr>
          <a:xfrm>
            <a:off x="5638800" y="4343400"/>
            <a:ext cx="2743200" cy="2162175"/>
          </a:xfrm>
          <a:prstGeom prst="rect">
            <a:avLst/>
          </a:prstGeom>
          <a:noFill/>
          <a:ln w="9525">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Rectangle 10"/>
          <p:cNvSpPr>
            <a:spLocks noGrp="1"/>
          </p:cNvSpPr>
          <p:nvPr>
            <p:ph type="sldNum" sz="quarter" idx="4"/>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latin typeface="Verdana" panose="020B0604030504040204" pitchFamily="-112" charset="0"/>
              </a:rPr>
            </a:fld>
            <a:endParaRPr lang="en-US" altLang="zh-CN" sz="1200" b="0" dirty="0">
              <a:latin typeface="Verdana" panose="020B0604030504040204" pitchFamily="-112" charset="0"/>
            </a:endParaRPr>
          </a:p>
        </p:txBody>
      </p:sp>
      <p:sp>
        <p:nvSpPr>
          <p:cNvPr id="27650" name="Rectangle 2"/>
          <p:cNvSpPr>
            <a:spLocks noGrp="1"/>
          </p:cNvSpPr>
          <p:nvPr>
            <p:ph type="subTitle" idx="1"/>
          </p:nvPr>
        </p:nvSpPr>
        <p:spPr>
          <a:xfrm>
            <a:off x="1042988" y="981075"/>
            <a:ext cx="7415213" cy="5192713"/>
          </a:xfrm>
        </p:spPr>
        <p:txBody>
          <a:bodyPr vert="horz" wrap="square" lIns="91440" tIns="45720" rIns="91440" bIns="45720" anchor="t" anchorCtr="0"/>
          <a:p>
            <a:pPr marL="287655" marR="0" indent="-1905" algn="l" defTabSz="914400" rtl="0" eaLnBrk="1" fontAlgn="base" latinLnBrk="0" hangingPunct="1">
              <a:lnSpc>
                <a:spcPct val="100000"/>
              </a:lnSpc>
              <a:spcBef>
                <a:spcPct val="20000"/>
              </a:spcBef>
              <a:spcAft>
                <a:spcPct val="0"/>
              </a:spcAft>
              <a:buClr>
                <a:srgbClr val="800000"/>
              </a:buClr>
              <a:buSzPct val="70000"/>
              <a:buFont typeface="Wingdings" panose="05000000000000000000" pitchFamily="2" charset="2"/>
              <a:buNone/>
            </a:pPr>
            <a:r>
              <a:rPr kumimoji="0" lang="zh-CN" altLang="en-US" sz="2900" b="0" i="0" u="none" strike="noStrike" kern="0" cap="none" spc="0" normalizeH="0" baseline="0" noProof="1" dirty="0">
                <a:solidFill>
                  <a:schemeClr val="tx1"/>
                </a:solidFill>
                <a:latin typeface="+mn-lt"/>
                <a:ea typeface="+mn-ea"/>
                <a:cs typeface="+mn-cs"/>
              </a:rPr>
              <a:t>图像灰度变换前后效果对比图</a:t>
            </a:r>
            <a:r>
              <a:rPr kumimoji="0" lang="en-US" altLang="zh-CN" sz="2900" b="0" i="0" u="none" strike="noStrike" kern="0" cap="none" spc="0" normalizeH="0" baseline="0" noProof="1" dirty="0">
                <a:solidFill>
                  <a:schemeClr val="tx1"/>
                </a:solidFill>
                <a:latin typeface="+mn-lt"/>
                <a:ea typeface="+mn-ea"/>
                <a:cs typeface="+mn-cs"/>
              </a:rPr>
              <a:t>:</a:t>
            </a:r>
            <a:endParaRPr kumimoji="0" lang="en-US" altLang="zh-CN" sz="29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rgbClr val="800000"/>
              </a:buClr>
              <a:buSzPct val="70000"/>
              <a:buFont typeface="Wingdings" panose="05000000000000000000" pitchFamily="2" charset="2"/>
              <a:buNone/>
            </a:pPr>
            <a:endParaRPr kumimoji="0" lang="en-US" altLang="zh-CN" sz="29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rgbClr val="800000"/>
              </a:buClr>
              <a:buSzPct val="70000"/>
              <a:buFont typeface="Wingdings" panose="05000000000000000000" pitchFamily="2" charset="2"/>
              <a:buNone/>
            </a:pPr>
            <a:endParaRPr kumimoji="0" lang="en-US" altLang="zh-CN" sz="29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rgbClr val="800000"/>
              </a:buClr>
              <a:buSzPct val="70000"/>
              <a:buFont typeface="Wingdings" panose="05000000000000000000" pitchFamily="2" charset="2"/>
              <a:buNone/>
            </a:pPr>
            <a:endParaRPr kumimoji="0" lang="en-US" altLang="zh-CN" sz="29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rgbClr val="800000"/>
              </a:buClr>
              <a:buSzPct val="70000"/>
              <a:buFont typeface="Wingdings" panose="05000000000000000000" pitchFamily="2" charset="2"/>
              <a:buNone/>
            </a:pPr>
            <a:endParaRPr kumimoji="0" lang="en-US" altLang="zh-CN" sz="29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rgbClr val="800000"/>
              </a:buClr>
              <a:buSzPct val="70000"/>
              <a:buFont typeface="Wingdings" panose="05000000000000000000" pitchFamily="2" charset="2"/>
              <a:buNone/>
            </a:pPr>
            <a:endParaRPr kumimoji="0" lang="en-US" altLang="zh-CN" sz="29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rgbClr val="800000"/>
              </a:buClr>
              <a:buSzPct val="70000"/>
              <a:buFont typeface="Wingdings" panose="05000000000000000000" pitchFamily="2" charset="2"/>
              <a:buNone/>
            </a:pPr>
            <a:endParaRPr kumimoji="0" lang="en-US" altLang="zh-CN" sz="29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rgbClr val="800000"/>
              </a:buClr>
              <a:buSzPct val="70000"/>
              <a:buFont typeface="Wingdings" panose="05000000000000000000" pitchFamily="2" charset="2"/>
              <a:buNone/>
            </a:pPr>
            <a:endParaRPr kumimoji="0" lang="en-US" altLang="zh-CN" sz="29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rgbClr val="800000"/>
              </a:buClr>
              <a:buSzPct val="70000"/>
              <a:buFont typeface="Wingdings" panose="05000000000000000000" pitchFamily="2" charset="2"/>
              <a:buNone/>
            </a:pPr>
            <a:r>
              <a:rPr kumimoji="0" lang="en-US" altLang="zh-CN" sz="2900" b="0" i="0" u="none" strike="noStrike" kern="0" cap="none" spc="0" normalizeH="0" baseline="0" noProof="1" dirty="0">
                <a:solidFill>
                  <a:schemeClr val="tx1"/>
                </a:solidFill>
                <a:latin typeface="+mn-lt"/>
                <a:ea typeface="+mn-ea"/>
                <a:cs typeface="+mn-cs"/>
              </a:rPr>
              <a:t>  </a:t>
            </a:r>
            <a:r>
              <a:rPr kumimoji="0" lang="zh-CN" altLang="en-US" sz="2500" b="0" i="0" u="none" strike="noStrike" kern="0" cap="none" spc="0" normalizeH="0" baseline="0" noProof="1" dirty="0">
                <a:solidFill>
                  <a:schemeClr val="tx1"/>
                </a:solidFill>
                <a:latin typeface="+mn-lt"/>
                <a:ea typeface="+mn-ea"/>
                <a:cs typeface="+mn-cs"/>
              </a:rPr>
              <a:t>变换前                             变换后</a:t>
            </a:r>
            <a:endParaRPr kumimoji="0" lang="zh-CN" altLang="en-US" sz="3100" b="0" i="0" u="none" strike="noStrike" kern="0" cap="none" spc="0" normalizeH="0" baseline="0" noProof="1" dirty="0">
              <a:solidFill>
                <a:srgbClr val="800000"/>
              </a:solidFill>
              <a:latin typeface="Arial" panose="020B0604020202020204" pitchFamily="34" charset="0"/>
              <a:ea typeface="黑体" panose="02010609060101010101" pitchFamily="2" charset="-122"/>
              <a:cs typeface="+mn-cs"/>
            </a:endParaRPr>
          </a:p>
          <a:p>
            <a:pPr marL="287655" marR="0" indent="-1905" algn="l" defTabSz="914400" rtl="0" eaLnBrk="1" fontAlgn="base" latinLnBrk="0" hangingPunct="1">
              <a:lnSpc>
                <a:spcPct val="100000"/>
              </a:lnSpc>
              <a:spcBef>
                <a:spcPct val="20000"/>
              </a:spcBef>
              <a:spcAft>
                <a:spcPct val="0"/>
              </a:spcAft>
              <a:buClr>
                <a:srgbClr val="800000"/>
              </a:buClr>
              <a:buSzPct val="70000"/>
              <a:buFont typeface="Wingdings" panose="05000000000000000000" pitchFamily="2" charset="2"/>
              <a:buNone/>
            </a:pPr>
            <a:endParaRPr kumimoji="0" lang="en-US" altLang="zh-CN" sz="2900" b="0" i="0" u="none" strike="noStrike" kern="0" cap="none" spc="0" normalizeH="0" baseline="0" noProof="1" dirty="0">
              <a:solidFill>
                <a:schemeClr val="tx1"/>
              </a:solidFill>
              <a:latin typeface="+mn-lt"/>
              <a:ea typeface="楷体_GB2312" pitchFamily="49" charset="-122"/>
              <a:cs typeface="+mn-cs"/>
            </a:endParaRPr>
          </a:p>
        </p:txBody>
      </p:sp>
      <p:pic>
        <p:nvPicPr>
          <p:cNvPr id="28675" name="Picture 3"/>
          <p:cNvPicPr>
            <a:picLocks noChangeAspect="1"/>
          </p:cNvPicPr>
          <p:nvPr/>
        </p:nvPicPr>
        <p:blipFill>
          <a:blip r:embed="rId1"/>
          <a:stretch>
            <a:fillRect/>
          </a:stretch>
        </p:blipFill>
        <p:spPr>
          <a:xfrm>
            <a:off x="1547813" y="1916113"/>
            <a:ext cx="2438400" cy="2371725"/>
          </a:xfrm>
          <a:prstGeom prst="rect">
            <a:avLst/>
          </a:prstGeom>
          <a:noFill/>
          <a:ln w="9525">
            <a:noFill/>
          </a:ln>
        </p:spPr>
      </p:pic>
      <p:pic>
        <p:nvPicPr>
          <p:cNvPr id="28676" name="Picture 4"/>
          <p:cNvPicPr>
            <a:picLocks noChangeAspect="1"/>
          </p:cNvPicPr>
          <p:nvPr/>
        </p:nvPicPr>
        <p:blipFill>
          <a:blip r:embed="rId2"/>
          <a:stretch>
            <a:fillRect/>
          </a:stretch>
        </p:blipFill>
        <p:spPr>
          <a:xfrm>
            <a:off x="4572000" y="1905000"/>
            <a:ext cx="2381250" cy="2371725"/>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标题 1"/>
          <p:cNvSpPr>
            <a:spLocks noGrp="1"/>
          </p:cNvSpPr>
          <p:nvPr>
            <p:ph type="title"/>
          </p:nvPr>
        </p:nvSpPr>
        <p:spPr/>
        <p:txBody>
          <a:bodyPr vert="horz" wrap="square" lIns="91440" tIns="45720" rIns="91440" bIns="45720" anchor="b" anchorCtr="0"/>
          <a:p>
            <a:r>
              <a:rPr lang="zh-CN" altLang="en-US" dirty="0"/>
              <a:t>线性变换讨论</a:t>
            </a:r>
            <a:endParaRPr lang="zh-CN" altLang="en-US" dirty="0"/>
          </a:p>
        </p:txBody>
      </p:sp>
      <p:sp>
        <p:nvSpPr>
          <p:cNvPr id="29698" name="内容占位符 2"/>
          <p:cNvSpPr>
            <a:spLocks noGrp="1"/>
          </p:cNvSpPr>
          <p:nvPr>
            <p:ph idx="1"/>
          </p:nvPr>
        </p:nvSpPr>
        <p:spPr>
          <a:xfrm>
            <a:off x="571500" y="1571625"/>
            <a:ext cx="8112125" cy="4370388"/>
          </a:xfrm>
        </p:spPr>
        <p:txBody>
          <a:bodyPr vert="horz" wrap="square" lIns="91440" tIns="45720" rIns="91440" bIns="45720" anchor="t" anchorCtr="0"/>
          <a:p>
            <a:r>
              <a:rPr lang="en-US" altLang="zh-CN" dirty="0"/>
              <a:t>g(x,y)=T[f(x,y)]=a f(x,y)+b(a</a:t>
            </a:r>
            <a:r>
              <a:rPr lang="zh-CN" altLang="en-US" dirty="0"/>
              <a:t>斜率，</a:t>
            </a:r>
            <a:r>
              <a:rPr lang="en-US" altLang="zh-CN" dirty="0"/>
              <a:t>b</a:t>
            </a:r>
            <a:r>
              <a:rPr lang="zh-CN" altLang="en-US" dirty="0"/>
              <a:t>为截距）</a:t>
            </a:r>
            <a:endParaRPr lang="en-US" altLang="zh-CN" dirty="0"/>
          </a:p>
          <a:p>
            <a:r>
              <a:rPr lang="zh-CN" altLang="en-US" dirty="0"/>
              <a:t>若：</a:t>
            </a:r>
            <a:r>
              <a:rPr lang="en-US" altLang="zh-CN" dirty="0"/>
              <a:t>a=1,b=0:</a:t>
            </a:r>
            <a:r>
              <a:rPr lang="zh-CN" altLang="en-US" dirty="0"/>
              <a:t>所有图像的像素值不改变</a:t>
            </a:r>
            <a:endParaRPr lang="en-US" altLang="zh-CN" dirty="0"/>
          </a:p>
          <a:p>
            <a:r>
              <a:rPr lang="zh-CN" altLang="en-US" dirty="0"/>
              <a:t>若：</a:t>
            </a:r>
            <a:r>
              <a:rPr lang="en-US" altLang="zh-CN" dirty="0"/>
              <a:t>a=1,b≠0:</a:t>
            </a:r>
            <a:r>
              <a:rPr lang="zh-CN" altLang="en-US" dirty="0"/>
              <a:t>所有图像的像素值上移或下移（增亮或变暗）</a:t>
            </a:r>
            <a:endParaRPr lang="en-US" altLang="zh-CN" dirty="0"/>
          </a:p>
          <a:p>
            <a:r>
              <a:rPr lang="zh-CN" altLang="en-US" dirty="0"/>
              <a:t>若：</a:t>
            </a:r>
            <a:r>
              <a:rPr lang="en-US" altLang="zh-CN" dirty="0"/>
              <a:t>a&gt;1:</a:t>
            </a:r>
            <a:r>
              <a:rPr lang="zh-CN" altLang="en-US" dirty="0"/>
              <a:t>输出图像的对比度增强</a:t>
            </a:r>
            <a:endParaRPr lang="en-US" altLang="zh-CN" dirty="0"/>
          </a:p>
          <a:p>
            <a:r>
              <a:rPr lang="zh-CN" altLang="en-US" dirty="0"/>
              <a:t>若：</a:t>
            </a:r>
            <a:r>
              <a:rPr lang="en-US" altLang="zh-CN" dirty="0"/>
              <a:t>0&lt;a&lt;1:</a:t>
            </a:r>
            <a:r>
              <a:rPr lang="zh-CN" altLang="en-US" dirty="0"/>
              <a:t>输出图像的对比度减小</a:t>
            </a:r>
            <a:endParaRPr lang="en-US" altLang="zh-CN" dirty="0"/>
          </a:p>
          <a:p>
            <a:r>
              <a:rPr lang="zh-CN" altLang="en-US" dirty="0"/>
              <a:t>若：</a:t>
            </a:r>
            <a:r>
              <a:rPr lang="en-US" altLang="zh-CN" dirty="0"/>
              <a:t>a&lt;0:</a:t>
            </a:r>
            <a:r>
              <a:rPr lang="zh-CN" altLang="en-US" dirty="0"/>
              <a:t>输出图像的亮区域变暗，暗区域变亮，图像求补</a:t>
            </a:r>
            <a:endParaRPr lang="en-US" altLang="zh-CN" dirty="0"/>
          </a:p>
          <a:p>
            <a:endParaRPr lang="en-US" altLang="zh-CN" dirty="0"/>
          </a:p>
          <a:p>
            <a:endParaRPr lang="en-US" altLang="zh-CN" dirty="0"/>
          </a:p>
          <a:p>
            <a:endParaRPr lang="zh-CN" altLang="en-US" dirty="0"/>
          </a:p>
        </p:txBody>
      </p:sp>
      <p:sp>
        <p:nvSpPr>
          <p:cNvPr id="29699" name="灯片编号占位符 4"/>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标题 1"/>
          <p:cNvSpPr>
            <a:spLocks noGrp="1"/>
          </p:cNvSpPr>
          <p:nvPr>
            <p:ph type="title"/>
          </p:nvPr>
        </p:nvSpPr>
        <p:spPr>
          <a:xfrm>
            <a:off x="1370013" y="301625"/>
            <a:ext cx="7313612" cy="606425"/>
          </a:xfrm>
        </p:spPr>
        <p:txBody>
          <a:bodyPr vert="horz" wrap="square" lIns="91440" tIns="45720" rIns="91440" bIns="45720" anchor="b" anchorCtr="0"/>
          <a:p>
            <a:r>
              <a:rPr lang="zh-CN" altLang="en-US" dirty="0"/>
              <a:t>线性变换图示</a:t>
            </a:r>
            <a:endParaRPr lang="zh-CN" altLang="en-US" dirty="0"/>
          </a:p>
        </p:txBody>
      </p:sp>
      <p:sp>
        <p:nvSpPr>
          <p:cNvPr id="30722" name="内容占位符 2"/>
          <p:cNvSpPr>
            <a:spLocks noGrp="1"/>
          </p:cNvSpPr>
          <p:nvPr>
            <p:ph idx="1"/>
          </p:nvPr>
        </p:nvSpPr>
        <p:spPr>
          <a:xfrm>
            <a:off x="1370013" y="1357313"/>
            <a:ext cx="7313612" cy="4584700"/>
          </a:xfrm>
        </p:spPr>
        <p:txBody>
          <a:bodyPr vert="horz" wrap="square" lIns="91440" tIns="45720" rIns="91440" bIns="45720" anchor="t" anchorCtr="0"/>
          <a:p>
            <a:endParaRPr lang="zh-CN" altLang="en-US" dirty="0"/>
          </a:p>
        </p:txBody>
      </p:sp>
      <p:sp>
        <p:nvSpPr>
          <p:cNvPr id="30723" name="灯片编号占位符 4"/>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pic>
        <p:nvPicPr>
          <p:cNvPr id="30724" name="Picture 2"/>
          <p:cNvPicPr>
            <a:picLocks noChangeAspect="1"/>
          </p:cNvPicPr>
          <p:nvPr/>
        </p:nvPicPr>
        <p:blipFill>
          <a:blip r:embed="rId1"/>
          <a:stretch>
            <a:fillRect/>
          </a:stretch>
        </p:blipFill>
        <p:spPr>
          <a:xfrm>
            <a:off x="214313" y="2214563"/>
            <a:ext cx="2219325" cy="2286000"/>
          </a:xfrm>
          <a:prstGeom prst="rect">
            <a:avLst/>
          </a:prstGeom>
          <a:noFill/>
          <a:ln w="9525">
            <a:noFill/>
          </a:ln>
        </p:spPr>
      </p:pic>
      <p:pic>
        <p:nvPicPr>
          <p:cNvPr id="30725" name="Picture 11"/>
          <p:cNvPicPr>
            <a:picLocks noChangeAspect="1"/>
          </p:cNvPicPr>
          <p:nvPr/>
        </p:nvPicPr>
        <p:blipFill>
          <a:blip r:embed="rId2"/>
          <a:stretch>
            <a:fillRect/>
          </a:stretch>
        </p:blipFill>
        <p:spPr>
          <a:xfrm>
            <a:off x="2571750" y="1500188"/>
            <a:ext cx="2311400" cy="2357437"/>
          </a:xfrm>
          <a:prstGeom prst="rect">
            <a:avLst/>
          </a:prstGeom>
          <a:noFill/>
          <a:ln w="9525">
            <a:noFill/>
          </a:ln>
        </p:spPr>
      </p:pic>
      <p:pic>
        <p:nvPicPr>
          <p:cNvPr id="30726" name="Picture 12"/>
          <p:cNvPicPr>
            <a:picLocks noChangeAspect="1"/>
          </p:cNvPicPr>
          <p:nvPr/>
        </p:nvPicPr>
        <p:blipFill>
          <a:blip r:embed="rId3"/>
          <a:stretch>
            <a:fillRect/>
          </a:stretch>
        </p:blipFill>
        <p:spPr>
          <a:xfrm>
            <a:off x="5357813" y="1500188"/>
            <a:ext cx="2357437" cy="2428875"/>
          </a:xfrm>
          <a:prstGeom prst="rect">
            <a:avLst/>
          </a:prstGeom>
          <a:noFill/>
          <a:ln w="9525">
            <a:noFill/>
          </a:ln>
        </p:spPr>
      </p:pic>
      <p:pic>
        <p:nvPicPr>
          <p:cNvPr id="30727" name="Picture 13"/>
          <p:cNvPicPr>
            <a:picLocks noChangeAspect="1"/>
          </p:cNvPicPr>
          <p:nvPr/>
        </p:nvPicPr>
        <p:blipFill>
          <a:blip r:embed="rId4"/>
          <a:stretch>
            <a:fillRect/>
          </a:stretch>
        </p:blipFill>
        <p:spPr>
          <a:xfrm>
            <a:off x="2571750" y="4010025"/>
            <a:ext cx="2357438" cy="2500313"/>
          </a:xfrm>
          <a:prstGeom prst="rect">
            <a:avLst/>
          </a:prstGeom>
          <a:noFill/>
          <a:ln w="9525">
            <a:noFill/>
          </a:ln>
        </p:spPr>
      </p:pic>
      <p:pic>
        <p:nvPicPr>
          <p:cNvPr id="30728" name="Picture 14"/>
          <p:cNvPicPr>
            <a:picLocks noChangeAspect="1"/>
          </p:cNvPicPr>
          <p:nvPr/>
        </p:nvPicPr>
        <p:blipFill>
          <a:blip r:embed="rId5"/>
          <a:stretch>
            <a:fillRect/>
          </a:stretch>
        </p:blipFill>
        <p:spPr>
          <a:xfrm>
            <a:off x="5357813" y="4000500"/>
            <a:ext cx="2357437" cy="2541588"/>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Rectangle 10"/>
          <p:cNvSpPr>
            <a:spLocks noGrp="1"/>
          </p:cNvSpPr>
          <p:nvPr>
            <p:ph type="sldNum" sz="quarter" idx="4"/>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latin typeface="Verdana" panose="020B0604030504040204" pitchFamily="-112" charset="0"/>
              </a:rPr>
            </a:fld>
            <a:endParaRPr lang="en-US" altLang="zh-CN" sz="1200" b="0" dirty="0">
              <a:latin typeface="Verdana" panose="020B0604030504040204" pitchFamily="-112" charset="0"/>
            </a:endParaRPr>
          </a:p>
        </p:txBody>
      </p:sp>
      <p:sp>
        <p:nvSpPr>
          <p:cNvPr id="31746" name="Rectangle 2"/>
          <p:cNvSpPr>
            <a:spLocks noGrp="1"/>
          </p:cNvSpPr>
          <p:nvPr>
            <p:ph type="ctrTitle"/>
          </p:nvPr>
        </p:nvSpPr>
        <p:spPr>
          <a:xfrm>
            <a:off x="611188" y="260350"/>
            <a:ext cx="8153400" cy="1524000"/>
          </a:xfrm>
        </p:spPr>
        <p:txBody>
          <a:bodyPr vert="horz" wrap="square" lIns="91440" tIns="45720" rIns="91440" bIns="45720" anchor="b" anchorCtr="0"/>
          <a:p>
            <a:pPr eaLnBrk="1" hangingPunct="1">
              <a:lnSpc>
                <a:spcPct val="150000"/>
              </a:lnSpc>
              <a:spcBef>
                <a:spcPct val="50000"/>
              </a:spcBef>
              <a:buClrTx/>
              <a:buSzTx/>
              <a:buFontTx/>
            </a:pPr>
            <a:r>
              <a:rPr lang="en-US" altLang="zh-CN" dirty="0">
                <a:solidFill>
                  <a:schemeClr val="tx1"/>
                </a:solidFill>
                <a:latin typeface="+mj-lt"/>
                <a:ea typeface="+mj-ea"/>
                <a:cs typeface="+mj-cs"/>
              </a:rPr>
              <a:t>2.</a:t>
            </a:r>
            <a:r>
              <a:rPr lang="zh-CN" altLang="en-US" dirty="0">
                <a:solidFill>
                  <a:schemeClr val="tx1"/>
                </a:solidFill>
                <a:latin typeface="+mj-lt"/>
                <a:ea typeface="+mj-ea"/>
                <a:cs typeface="+mj-cs"/>
              </a:rPr>
              <a:t>分段线性变换</a:t>
            </a:r>
            <a:endParaRPr lang="zh-CN" altLang="en-US" dirty="0">
              <a:solidFill>
                <a:schemeClr val="tx1"/>
              </a:solidFill>
              <a:latin typeface="+mj-lt"/>
              <a:ea typeface="+mj-ea"/>
              <a:cs typeface="+mj-cs"/>
            </a:endParaRPr>
          </a:p>
        </p:txBody>
      </p:sp>
      <p:sp>
        <p:nvSpPr>
          <p:cNvPr id="30723" name="Rectangle 3"/>
          <p:cNvSpPr>
            <a:spLocks noGrp="1"/>
          </p:cNvSpPr>
          <p:nvPr>
            <p:ph type="subTitle" idx="1"/>
          </p:nvPr>
        </p:nvSpPr>
        <p:spPr>
          <a:xfrm>
            <a:off x="1258888" y="1905000"/>
            <a:ext cx="7505700" cy="4040188"/>
          </a:xfrm>
        </p:spPr>
        <p:txBody>
          <a:bodyPr vert="horz" wrap="square" lIns="91440" tIns="45720" rIns="91440" bIns="45720" anchor="t" anchorCtr="0"/>
          <a:p>
            <a:pPr marL="571500" marR="0" indent="-285750" algn="l"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None/>
            </a:pPr>
            <a:r>
              <a:rPr kumimoji="0" lang="zh-CN" altLang="en-US" sz="2900" b="0" i="0" u="none" strike="noStrike" kern="0" cap="none" spc="0" normalizeH="0" baseline="0" noProof="1" dirty="0">
                <a:solidFill>
                  <a:schemeClr val="tx1"/>
                </a:solidFill>
                <a:latin typeface="+mn-lt"/>
                <a:ea typeface="+mn-ea"/>
                <a:cs typeface="+mn-cs"/>
              </a:rPr>
              <a:t>线性拉伸将原始输入图像中的灰度值不加区别地扩展。</a:t>
            </a:r>
            <a:endParaRPr kumimoji="0" lang="zh-CN" altLang="en-US" sz="2900" b="0" i="0" u="none" strike="noStrike" kern="0" cap="none" spc="0" normalizeH="0" baseline="0" noProof="1" dirty="0">
              <a:solidFill>
                <a:schemeClr val="tx1"/>
              </a:solidFill>
              <a:latin typeface="+mn-lt"/>
              <a:ea typeface="+mn-ea"/>
              <a:cs typeface="+mn-cs"/>
            </a:endParaRPr>
          </a:p>
          <a:p>
            <a:pPr marL="571500" marR="0" indent="-285750" algn="l"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None/>
            </a:pPr>
            <a:r>
              <a:rPr kumimoji="0" lang="zh-CN" altLang="en-US" sz="2900" b="0" i="0" u="none" strike="noStrike" kern="0" cap="none" spc="0" normalizeH="0" baseline="0" noProof="1" dirty="0">
                <a:solidFill>
                  <a:schemeClr val="tx1"/>
                </a:solidFill>
                <a:latin typeface="+mn-lt"/>
                <a:ea typeface="+mn-ea"/>
                <a:cs typeface="+mn-cs"/>
              </a:rPr>
              <a:t>在实际应用中</a:t>
            </a:r>
            <a:r>
              <a:rPr kumimoji="0" lang="en-US" altLang="zh-CN" sz="2900" b="0" i="0" u="none" strike="noStrike" kern="0" cap="none" spc="0" normalizeH="0" baseline="0" noProof="1" dirty="0">
                <a:solidFill>
                  <a:schemeClr val="tx1"/>
                </a:solidFill>
                <a:latin typeface="+mn-lt"/>
                <a:ea typeface="+mn-ea"/>
                <a:cs typeface="+mn-cs"/>
              </a:rPr>
              <a:t>,</a:t>
            </a:r>
            <a:r>
              <a:rPr kumimoji="0" lang="zh-CN" altLang="en-US" sz="2900" b="0" i="0" u="none" strike="noStrike" kern="0" cap="none" spc="0" normalizeH="0" baseline="0" noProof="1" dirty="0">
                <a:solidFill>
                  <a:schemeClr val="tx1"/>
                </a:solidFill>
                <a:latin typeface="+mn-lt"/>
                <a:ea typeface="+mn-ea"/>
                <a:cs typeface="+mn-cs"/>
              </a:rPr>
              <a:t>为了突出图像中感兴趣的研究对象，常常要求</a:t>
            </a:r>
            <a:r>
              <a:rPr kumimoji="0" lang="zh-CN" altLang="en-US" sz="2900" b="0" i="0" u="none" strike="noStrike" kern="0" cap="none" spc="0" normalizeH="0" baseline="0" noProof="1" dirty="0">
                <a:solidFill>
                  <a:srgbClr val="FF0000"/>
                </a:solidFill>
                <a:latin typeface="+mn-lt"/>
                <a:ea typeface="+mn-ea"/>
                <a:cs typeface="+mn-cs"/>
              </a:rPr>
              <a:t>局部扩展拉伸某一范围的灰度值</a:t>
            </a:r>
            <a:r>
              <a:rPr kumimoji="0" lang="zh-CN" altLang="en-US" sz="2900" b="0" i="0" u="none" strike="noStrike" kern="0" cap="none" spc="0" normalizeH="0" baseline="0" noProof="1" dirty="0">
                <a:solidFill>
                  <a:schemeClr val="tx1"/>
                </a:solidFill>
                <a:latin typeface="+mn-lt"/>
                <a:ea typeface="+mn-ea"/>
                <a:cs typeface="+mn-cs"/>
              </a:rPr>
              <a:t>，或对</a:t>
            </a:r>
            <a:r>
              <a:rPr kumimoji="0" lang="zh-CN" altLang="en-US" sz="2900" b="0" i="0" u="none" strike="noStrike" kern="0" cap="none" spc="0" normalizeH="0" baseline="0" noProof="1" dirty="0">
                <a:solidFill>
                  <a:srgbClr val="FF0000"/>
                </a:solidFill>
                <a:latin typeface="+mn-lt"/>
                <a:ea typeface="+mn-ea"/>
                <a:cs typeface="+mn-cs"/>
              </a:rPr>
              <a:t>不同范围的灰度值</a:t>
            </a:r>
            <a:r>
              <a:rPr kumimoji="0" lang="zh-CN" altLang="en-US" sz="2900" b="0" i="0" u="none" strike="noStrike" kern="0" cap="none" spc="0" normalizeH="0" baseline="0" noProof="1" dirty="0">
                <a:solidFill>
                  <a:schemeClr val="tx1"/>
                </a:solidFill>
                <a:latin typeface="+mn-lt"/>
                <a:ea typeface="+mn-ea"/>
                <a:cs typeface="+mn-cs"/>
              </a:rPr>
              <a:t>进行不同的拉伸处理，即</a:t>
            </a:r>
            <a:r>
              <a:rPr kumimoji="0" lang="zh-CN" altLang="en-US" sz="2900" b="0" i="0" u="none" strike="noStrike" kern="0" cap="none" spc="0" normalizeH="0" baseline="0" noProof="1" dirty="0">
                <a:solidFill>
                  <a:srgbClr val="FF0000"/>
                </a:solidFill>
                <a:latin typeface="+mn-lt"/>
                <a:ea typeface="+mn-ea"/>
                <a:cs typeface="+mn-cs"/>
              </a:rPr>
              <a:t>分段线性拉伸</a:t>
            </a:r>
            <a:r>
              <a:rPr kumimoji="0" lang="zh-CN" altLang="en-US" sz="2900" b="0" i="0" u="none" strike="noStrike" kern="0" cap="none" spc="0" normalizeH="0" baseline="0" noProof="1" dirty="0">
                <a:solidFill>
                  <a:schemeClr val="tx1"/>
                </a:solidFill>
                <a:latin typeface="+mn-lt"/>
                <a:ea typeface="+mn-ea"/>
                <a:cs typeface="+mn-cs"/>
              </a:rPr>
              <a:t>。 </a:t>
            </a:r>
            <a:endParaRPr kumimoji="0" lang="zh-CN" altLang="en-US" sz="2900" b="0" i="0" u="none" strike="noStrike" kern="0" cap="none" spc="0" normalizeH="0" baseline="0" noProof="1" dirty="0">
              <a:solidFill>
                <a:schemeClr val="tx1"/>
              </a:solidFill>
              <a:latin typeface="+mn-lt"/>
              <a:ea typeface="+mn-ea"/>
              <a:cs typeface="+mn-cs"/>
            </a:endParaRPr>
          </a:p>
          <a:p>
            <a:pPr marL="571500" marR="0" indent="-285750" algn="l"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None/>
            </a:pPr>
            <a:r>
              <a:rPr kumimoji="0" lang="zh-CN" altLang="en-US" sz="2900" b="0" i="0" u="none" strike="noStrike" kern="0" cap="none" spc="0" normalizeH="0" baseline="0" noProof="1" dirty="0">
                <a:solidFill>
                  <a:schemeClr val="tx1"/>
                </a:solidFill>
                <a:latin typeface="+mn-lt"/>
                <a:ea typeface="+mn-ea"/>
                <a:cs typeface="+mn-cs"/>
              </a:rPr>
              <a:t>分段线性拉伸是仅将某一范围的灰度值进行拉伸，而其余范围的灰度值实际上被压缩了（或者采取了不同</a:t>
            </a:r>
            <a:r>
              <a:rPr kumimoji="0" lang="zh-CN" altLang="en-US" sz="2900" b="0" i="0" u="none" strike="noStrike" kern="0" cap="none" spc="0" normalizeH="0" baseline="0" noProof="1" dirty="0">
                <a:solidFill>
                  <a:schemeClr val="tx1"/>
                </a:solidFill>
                <a:latin typeface="+mn-lt"/>
                <a:ea typeface="+mn-ea"/>
                <a:cs typeface="+mn-cs"/>
              </a:rPr>
              <a:t>程度的</a:t>
            </a:r>
            <a:r>
              <a:rPr kumimoji="0" lang="zh-CN" altLang="en-US" sz="2900" b="0" i="0" u="none" strike="noStrike" kern="0" cap="none" spc="0" normalizeH="0" baseline="0" noProof="1" dirty="0">
                <a:solidFill>
                  <a:schemeClr val="tx1"/>
                </a:solidFill>
                <a:latin typeface="+mn-lt"/>
                <a:ea typeface="+mn-ea"/>
                <a:cs typeface="+mn-cs"/>
              </a:rPr>
              <a:t>拉伸）。</a:t>
            </a:r>
            <a:endParaRPr kumimoji="0" lang="zh-CN" altLang="en-US" sz="2900" b="0" i="0" u="none" strike="noStrike" kern="0" cap="none" spc="0" normalizeH="0" baseline="0" noProof="1" dirty="0">
              <a:solidFill>
                <a:schemeClr val="tx1"/>
              </a:solidFill>
              <a:latin typeface="+mn-lt"/>
              <a:ea typeface="+mn-ea"/>
              <a:cs typeface="+mn-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Rectangle 10"/>
          <p:cNvSpPr>
            <a:spLocks noGrp="1"/>
          </p:cNvSpPr>
          <p:nvPr>
            <p:ph type="sldNum" sz="quarter" idx="4"/>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latin typeface="Verdana" panose="020B0604030504040204" pitchFamily="-112" charset="0"/>
              </a:rPr>
            </a:fld>
            <a:endParaRPr lang="en-US" altLang="zh-CN" sz="1200" b="0" dirty="0">
              <a:latin typeface="Verdana" panose="020B0604030504040204" pitchFamily="-112" charset="0"/>
            </a:endParaRPr>
          </a:p>
        </p:txBody>
      </p:sp>
      <p:sp>
        <p:nvSpPr>
          <p:cNvPr id="31746" name="Rectangle 2"/>
          <p:cNvSpPr>
            <a:spLocks noGrp="1"/>
          </p:cNvSpPr>
          <p:nvPr>
            <p:ph type="subTitle" idx="1"/>
          </p:nvPr>
        </p:nvSpPr>
        <p:spPr>
          <a:xfrm>
            <a:off x="611188" y="765175"/>
            <a:ext cx="7773988" cy="5337175"/>
          </a:xfrm>
        </p:spPr>
        <p:txBody>
          <a:bodyPr vert="horz" wrap="square" lIns="91440" tIns="45720" rIns="91440" bIns="45720" anchor="t" anchorCtr="0"/>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r>
              <a:rPr kumimoji="0" lang="zh-CN" altLang="en-US" sz="2900" b="0" i="0" u="none" strike="noStrike" kern="0" cap="none" spc="0" normalizeH="0" baseline="0" noProof="1" dirty="0">
                <a:solidFill>
                  <a:schemeClr val="tx1"/>
                </a:solidFill>
                <a:latin typeface="+mn-lt"/>
                <a:ea typeface="+mn-ea"/>
                <a:cs typeface="+mn-cs"/>
              </a:rPr>
              <a:t>常用的几种分段线性拉伸的示意图 </a:t>
            </a:r>
            <a:r>
              <a:rPr kumimoji="0" lang="en-US" altLang="zh-CN" sz="2900" b="0" i="0" u="none" strike="noStrike" kern="0" cap="none" spc="0" normalizeH="0" baseline="0" noProof="1" dirty="0">
                <a:solidFill>
                  <a:schemeClr val="tx1"/>
                </a:solidFill>
                <a:latin typeface="+mn-lt"/>
                <a:ea typeface="+mn-ea"/>
                <a:cs typeface="+mn-cs"/>
              </a:rPr>
              <a:t>:</a:t>
            </a:r>
            <a:endParaRPr kumimoji="0" lang="en-US" altLang="zh-CN" sz="29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endParaRPr kumimoji="0" lang="en-US" altLang="zh-CN" sz="29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endParaRPr kumimoji="0" lang="en-US" altLang="zh-CN" sz="29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endParaRPr kumimoji="0" lang="en-US" altLang="zh-CN" sz="29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endParaRPr kumimoji="0" lang="en-US" altLang="zh-CN" sz="29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endParaRPr kumimoji="0" lang="en-US" altLang="zh-CN" sz="29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r>
              <a:rPr kumimoji="0" lang="en-US" altLang="zh-CN" sz="2900" b="0" i="0" u="none" strike="noStrike" kern="0" cap="none" spc="0" normalizeH="0" baseline="0" noProof="1" dirty="0">
                <a:solidFill>
                  <a:schemeClr val="tx1"/>
                </a:solidFill>
                <a:latin typeface="+mn-lt"/>
                <a:ea typeface="+mn-ea"/>
                <a:cs typeface="+mn-cs"/>
              </a:rPr>
              <a:t>    </a:t>
            </a:r>
            <a:r>
              <a:rPr kumimoji="0" lang="zh-CN" altLang="en-US" sz="2000" b="0" i="0" u="none" strike="noStrike" kern="0" cap="none" spc="0" normalizeH="0" baseline="0" noProof="1" dirty="0">
                <a:solidFill>
                  <a:schemeClr val="tx1"/>
                </a:solidFill>
                <a:latin typeface="+mn-lt"/>
                <a:ea typeface="+mn-ea"/>
                <a:cs typeface="+mn-cs"/>
              </a:rPr>
              <a:t>其对应的变换公式如下</a:t>
            </a:r>
            <a:r>
              <a:rPr kumimoji="0" lang="en-US" altLang="zh-CN" sz="2000" b="0" i="0" u="none" strike="noStrike" kern="0" cap="none" spc="0" normalizeH="0" baseline="0" noProof="1" dirty="0">
                <a:solidFill>
                  <a:schemeClr val="tx1"/>
                </a:solidFill>
                <a:latin typeface="+mn-lt"/>
                <a:ea typeface="+mn-ea"/>
                <a:cs typeface="+mn-cs"/>
              </a:rPr>
              <a:t>:</a:t>
            </a:r>
            <a:endParaRPr kumimoji="0" lang="en-US" altLang="zh-CN" sz="20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endParaRPr kumimoji="0" lang="en-US" altLang="zh-CN" sz="2900" b="0" i="0" u="none" strike="noStrike" kern="0" cap="none" spc="0" normalizeH="0" baseline="0" noProof="1" dirty="0">
              <a:solidFill>
                <a:schemeClr val="tx1"/>
              </a:solidFill>
              <a:latin typeface="+mn-lt"/>
              <a:ea typeface="+mn-ea"/>
              <a:cs typeface="+mn-cs"/>
            </a:endParaRPr>
          </a:p>
        </p:txBody>
      </p:sp>
      <p:pic>
        <p:nvPicPr>
          <p:cNvPr id="32771" name="Picture 3"/>
          <p:cNvPicPr>
            <a:picLocks noChangeAspect="1"/>
          </p:cNvPicPr>
          <p:nvPr/>
        </p:nvPicPr>
        <p:blipFill>
          <a:blip r:embed="rId1"/>
          <a:stretch>
            <a:fillRect/>
          </a:stretch>
        </p:blipFill>
        <p:spPr>
          <a:xfrm>
            <a:off x="1258888" y="4508500"/>
            <a:ext cx="5976937" cy="2084388"/>
          </a:xfrm>
          <a:prstGeom prst="rect">
            <a:avLst/>
          </a:prstGeom>
          <a:noFill/>
          <a:ln w="9525">
            <a:noFill/>
          </a:ln>
        </p:spPr>
      </p:pic>
      <p:pic>
        <p:nvPicPr>
          <p:cNvPr id="32772" name="Picture 4"/>
          <p:cNvPicPr>
            <a:picLocks noChangeAspect="1"/>
          </p:cNvPicPr>
          <p:nvPr/>
        </p:nvPicPr>
        <p:blipFill>
          <a:blip r:embed="rId2"/>
          <a:stretch>
            <a:fillRect/>
          </a:stretch>
        </p:blipFill>
        <p:spPr>
          <a:xfrm>
            <a:off x="1258888" y="1196975"/>
            <a:ext cx="6477000" cy="2667000"/>
          </a:xfrm>
          <a:prstGeom prst="rect">
            <a:avLst/>
          </a:prstGeom>
          <a:noFill/>
          <a:ln w="9525">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33793" name="灯片编号占位符 5"/>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
        <p:nvSpPr>
          <p:cNvPr id="33794" name="Rectangle 2"/>
          <p:cNvSpPr>
            <a:spLocks noGrp="1"/>
          </p:cNvSpPr>
          <p:nvPr>
            <p:ph type="title"/>
          </p:nvPr>
        </p:nvSpPr>
        <p:spPr/>
        <p:txBody>
          <a:bodyPr vert="horz" wrap="square" lIns="91440" tIns="45720" rIns="91440" bIns="45720" anchor="b" anchorCtr="0"/>
          <a:p>
            <a:pPr eaLnBrk="1" hangingPunct="1"/>
            <a:r>
              <a:rPr lang="zh-CN" altLang="en-US" dirty="0">
                <a:solidFill>
                  <a:schemeClr val="tx1"/>
                </a:solidFill>
              </a:rPr>
              <a:t>分段线性变换</a:t>
            </a:r>
            <a:endParaRPr lang="zh-CN" altLang="en-US" dirty="0">
              <a:solidFill>
                <a:schemeClr val="tx1"/>
              </a:solidFill>
            </a:endParaRPr>
          </a:p>
        </p:txBody>
      </p:sp>
      <p:sp>
        <p:nvSpPr>
          <p:cNvPr id="33795" name="Rectangle 3"/>
          <p:cNvSpPr>
            <a:spLocks noGrp="1"/>
          </p:cNvSpPr>
          <p:nvPr>
            <p:ph idx="1"/>
          </p:nvPr>
        </p:nvSpPr>
        <p:spPr>
          <a:xfrm>
            <a:off x="1370013" y="1557338"/>
            <a:ext cx="7313612" cy="1943100"/>
          </a:xfrm>
        </p:spPr>
        <p:txBody>
          <a:bodyPr vert="horz" wrap="square" lIns="91440" tIns="45720" rIns="91440" bIns="45720" anchor="t" anchorCtr="0"/>
          <a:p>
            <a:pPr eaLnBrk="1" hangingPunct="1"/>
            <a:r>
              <a:rPr lang="en-US" altLang="zh-CN" sz="2500" dirty="0"/>
              <a:t>f0=0;g0=0;</a:t>
            </a:r>
            <a:endParaRPr lang="en-US" altLang="zh-CN" sz="2500" dirty="0"/>
          </a:p>
          <a:p>
            <a:pPr eaLnBrk="1" hangingPunct="1"/>
            <a:r>
              <a:rPr lang="en-US" altLang="zh-CN" sz="2500" dirty="0"/>
              <a:t>f1=10;g1=50;</a:t>
            </a:r>
            <a:endParaRPr lang="en-US" altLang="zh-CN" sz="2500" dirty="0"/>
          </a:p>
          <a:p>
            <a:pPr eaLnBrk="1" hangingPunct="1"/>
            <a:r>
              <a:rPr lang="en-US" altLang="zh-CN" sz="2500" dirty="0"/>
              <a:t>f2=100;g2=180;</a:t>
            </a:r>
            <a:endParaRPr lang="en-US" altLang="zh-CN" sz="2500" dirty="0"/>
          </a:p>
          <a:p>
            <a:pPr eaLnBrk="1" hangingPunct="1"/>
            <a:r>
              <a:rPr lang="en-US" altLang="zh-CN" sz="2500" dirty="0"/>
              <a:t>f3=255;g3=255;</a:t>
            </a:r>
            <a:endParaRPr lang="en-US" altLang="zh-CN" sz="2500" dirty="0"/>
          </a:p>
          <a:p>
            <a:pPr eaLnBrk="1" hangingPunct="1"/>
            <a:endParaRPr lang="en-US" altLang="zh-CN" sz="2500" dirty="0"/>
          </a:p>
        </p:txBody>
      </p:sp>
      <p:pic>
        <p:nvPicPr>
          <p:cNvPr id="33796" name="Picture 4"/>
          <p:cNvPicPr>
            <a:picLocks noChangeAspect="1"/>
          </p:cNvPicPr>
          <p:nvPr/>
        </p:nvPicPr>
        <p:blipFill>
          <a:blip r:embed="rId1"/>
          <a:stretch>
            <a:fillRect/>
          </a:stretch>
        </p:blipFill>
        <p:spPr>
          <a:xfrm>
            <a:off x="5076825" y="3573463"/>
            <a:ext cx="3529013" cy="2879725"/>
          </a:xfrm>
          <a:prstGeom prst="rect">
            <a:avLst/>
          </a:prstGeom>
          <a:noFill/>
          <a:ln w="9525">
            <a:noFill/>
          </a:ln>
        </p:spPr>
      </p:pic>
      <p:sp>
        <p:nvSpPr>
          <p:cNvPr id="33797" name="Rectangle 5"/>
          <p:cNvSpPr/>
          <p:nvPr/>
        </p:nvSpPr>
        <p:spPr>
          <a:xfrm>
            <a:off x="827088" y="3860800"/>
            <a:ext cx="4152900" cy="533400"/>
          </a:xfrm>
          <a:prstGeom prst="rect">
            <a:avLst/>
          </a:prstGeom>
          <a:noFill/>
          <a:ln w="9525">
            <a:noFill/>
          </a:ln>
        </p:spPr>
        <p:txBody>
          <a:bodyPr wrap="none" anchor="t" anchorCtr="0">
            <a:spAutoFit/>
          </a:bodyPr>
          <a:p>
            <a:pPr marL="287655" indent="-1905">
              <a:spcBef>
                <a:spcPct val="20000"/>
              </a:spcBef>
              <a:buClr>
                <a:schemeClr val="tx2"/>
              </a:buClr>
              <a:buSzPct val="70000"/>
            </a:pPr>
            <a:r>
              <a:rPr lang="zh-CN" altLang="en-US" b="0" dirty="0">
                <a:latin typeface="Verdana" panose="020B0604030504040204" pitchFamily="-112" charset="0"/>
                <a:ea typeface="宋体" panose="02010600030101010101" pitchFamily="2" charset="-122"/>
              </a:rPr>
              <a:t>画出的变换线段如图：</a:t>
            </a:r>
            <a:endParaRPr lang="zh-CN" altLang="en-US" b="0" dirty="0">
              <a:latin typeface="Verdana" panose="020B0604030504040204" pitchFamily="-112" charset="0"/>
              <a:ea typeface="宋体" panose="02010600030101010101" pitchFamily="2" charset="-122"/>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标题 1"/>
          <p:cNvSpPr>
            <a:spLocks noGrp="1"/>
          </p:cNvSpPr>
          <p:nvPr>
            <p:ph type="title"/>
          </p:nvPr>
        </p:nvSpPr>
        <p:spPr/>
        <p:txBody>
          <a:bodyPr anchor="b" anchorCtr="0"/>
          <a:p>
            <a:r>
              <a:rPr lang="zh-CN" altLang="en-US" dirty="0">
                <a:solidFill>
                  <a:schemeClr val="tx1"/>
                </a:solidFill>
              </a:rPr>
              <a:t>分段线性变换</a:t>
            </a:r>
            <a:endParaRPr lang="zh-CN" altLang="en-US"/>
          </a:p>
        </p:txBody>
      </p:sp>
      <p:graphicFrame>
        <p:nvGraphicFramePr>
          <p:cNvPr id="35842" name="内容占位符 3"/>
          <p:cNvGraphicFramePr>
            <a:graphicFrameLocks noGrp="1" noChangeAspect="1"/>
          </p:cNvGraphicFramePr>
          <p:nvPr>
            <p:ph idx="1"/>
          </p:nvPr>
        </p:nvGraphicFramePr>
        <p:xfrm>
          <a:off x="4102100" y="1827213"/>
          <a:ext cx="4719638" cy="4114800"/>
        </p:xfrm>
        <a:graphic>
          <a:graphicData uri="http://schemas.openxmlformats.org/presentationml/2006/ole">
            <mc:AlternateContent xmlns:mc="http://schemas.openxmlformats.org/markup-compatibility/2006">
              <mc:Choice xmlns:v="urn:schemas-microsoft-com:vml" Requires="v">
                <p:oleObj spid="_x0000_s3077" name="" r:id="rId1" imgW="8848725" imgH="7715250" progId="Paint.Picture">
                  <p:embed/>
                </p:oleObj>
              </mc:Choice>
              <mc:Fallback>
                <p:oleObj name="" r:id="rId1" imgW="8848725" imgH="7715250" progId="Paint.Picture">
                  <p:embed/>
                  <p:pic>
                    <p:nvPicPr>
                      <p:cNvPr id="0" name="图片 3076"/>
                      <p:cNvPicPr/>
                      <p:nvPr/>
                    </p:nvPicPr>
                    <p:blipFill>
                      <a:blip r:embed="rId2"/>
                      <a:stretch>
                        <a:fillRect/>
                      </a:stretch>
                    </p:blipFill>
                    <p:spPr>
                      <a:xfrm>
                        <a:off x="4102100" y="1827213"/>
                        <a:ext cx="4719638" cy="4114800"/>
                      </a:xfrm>
                      <a:prstGeom prst="rect">
                        <a:avLst/>
                      </a:prstGeom>
                      <a:noFill/>
                      <a:ln w="38100">
                        <a:miter/>
                      </a:ln>
                    </p:spPr>
                  </p:pic>
                </p:oleObj>
              </mc:Fallback>
            </mc:AlternateContent>
          </a:graphicData>
        </a:graphic>
      </p:graphicFrame>
      <p:sp>
        <p:nvSpPr>
          <p:cNvPr id="35843" name="文本框 5"/>
          <p:cNvSpPr txBox="1"/>
          <p:nvPr/>
        </p:nvSpPr>
        <p:spPr>
          <a:xfrm>
            <a:off x="107950" y="2565400"/>
            <a:ext cx="3732213" cy="1876425"/>
          </a:xfrm>
          <a:prstGeom prst="rect">
            <a:avLst/>
          </a:prstGeom>
          <a:noFill/>
          <a:ln w="9525">
            <a:noFill/>
          </a:ln>
        </p:spPr>
        <p:txBody>
          <a:bodyPr wrap="square" anchor="t" anchorCtr="0">
            <a:spAutoFit/>
          </a:bodyPr>
          <a:p>
            <a:r>
              <a:rPr lang="en-US" altLang="zh-CN" dirty="0">
                <a:latin typeface="Verdana" panose="020B0604030504040204" pitchFamily="-112" charset="0"/>
                <a:ea typeface="宋体" panose="02010600030101010101" pitchFamily="2" charset="-122"/>
              </a:rPr>
              <a:t>f0=0;g0=0;</a:t>
            </a:r>
            <a:endParaRPr lang="en-US" altLang="zh-CN" dirty="0">
              <a:latin typeface="Verdana" panose="020B0604030504040204" pitchFamily="-112" charset="0"/>
              <a:ea typeface="宋体" panose="02010600030101010101" pitchFamily="2" charset="-122"/>
            </a:endParaRPr>
          </a:p>
          <a:p>
            <a:r>
              <a:rPr lang="en-US" altLang="zh-CN" dirty="0">
                <a:latin typeface="Verdana" panose="020B0604030504040204" pitchFamily="-112" charset="0"/>
                <a:ea typeface="宋体" panose="02010600030101010101" pitchFamily="2" charset="-122"/>
              </a:rPr>
              <a:t>f1=10;g1=50;</a:t>
            </a:r>
            <a:endParaRPr lang="en-US" altLang="zh-CN" dirty="0">
              <a:latin typeface="Verdana" panose="020B0604030504040204" pitchFamily="-112" charset="0"/>
              <a:ea typeface="宋体" panose="02010600030101010101" pitchFamily="2" charset="-122"/>
            </a:endParaRPr>
          </a:p>
          <a:p>
            <a:r>
              <a:rPr lang="en-US" altLang="zh-CN" dirty="0">
                <a:latin typeface="Verdana" panose="020B0604030504040204" pitchFamily="-112" charset="0"/>
                <a:ea typeface="宋体" panose="02010600030101010101" pitchFamily="2" charset="-122"/>
              </a:rPr>
              <a:t>f2=100;g2=180;</a:t>
            </a:r>
            <a:endParaRPr lang="en-US" altLang="zh-CN" dirty="0">
              <a:latin typeface="Verdana" panose="020B0604030504040204" pitchFamily="-112" charset="0"/>
              <a:ea typeface="宋体" panose="02010600030101010101" pitchFamily="2" charset="-122"/>
            </a:endParaRPr>
          </a:p>
          <a:p>
            <a:r>
              <a:rPr lang="en-US" altLang="zh-CN" dirty="0">
                <a:latin typeface="Verdana" panose="020B0604030504040204" pitchFamily="-112" charset="0"/>
                <a:ea typeface="宋体" panose="02010600030101010101" pitchFamily="2" charset="-122"/>
              </a:rPr>
              <a:t>f3=255;g3=255;</a:t>
            </a:r>
            <a:endParaRPr lang="zh-CN" altLang="en-US">
              <a:latin typeface="Verdana" panose="020B0604030504040204" pitchFamily="-112" charset="0"/>
              <a:ea typeface="宋体" panose="02010600030101010101" pitchFamily="2" charset="-122"/>
            </a:endParaRPr>
          </a:p>
        </p:txBody>
      </p:sp>
      <p:sp>
        <p:nvSpPr>
          <p:cNvPr id="2" name="文本框 1"/>
          <p:cNvSpPr txBox="1"/>
          <p:nvPr/>
        </p:nvSpPr>
        <p:spPr>
          <a:xfrm>
            <a:off x="251460" y="5874385"/>
            <a:ext cx="4467860" cy="829945"/>
          </a:xfrm>
          <a:prstGeom prst="rect">
            <a:avLst/>
          </a:prstGeom>
          <a:noFill/>
        </p:spPr>
        <p:txBody>
          <a:bodyPr wrap="none" rtlCol="0" anchor="t">
            <a:spAutoFit/>
          </a:bodyPr>
          <a:p>
            <a:pPr algn="l"/>
            <a:r>
              <a:rPr lang="zh-CN" altLang="en-US" sz="2400"/>
              <a:t>上为原图</a:t>
            </a:r>
            <a:r>
              <a:rPr lang="zh-CN" altLang="en-US" sz="2400"/>
              <a:t>像及直方图和变换曲线</a:t>
            </a:r>
            <a:endParaRPr lang="zh-CN" altLang="en-US" sz="2400"/>
          </a:p>
          <a:p>
            <a:pPr algn="l"/>
            <a:r>
              <a:rPr lang="zh-CN" altLang="en-US" sz="2400"/>
              <a:t>下为处理后图像</a:t>
            </a:r>
            <a:r>
              <a:rPr lang="zh-CN" altLang="en-US" sz="2400">
                <a:sym typeface="+mn-ea"/>
              </a:rPr>
              <a:t>及直方图</a:t>
            </a:r>
            <a:endParaRPr lang="zh-CN" altLang="en-US" sz="24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灯片编号占位符 5"/>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
        <p:nvSpPr>
          <p:cNvPr id="37890" name="Rectangle 2"/>
          <p:cNvSpPr>
            <a:spLocks noGrp="1"/>
          </p:cNvSpPr>
          <p:nvPr>
            <p:ph type="title"/>
          </p:nvPr>
        </p:nvSpPr>
        <p:spPr/>
        <p:txBody>
          <a:bodyPr vert="horz" wrap="square" lIns="91440" tIns="45720" rIns="91440" bIns="45720" anchor="b" anchorCtr="0"/>
          <a:p>
            <a:pPr eaLnBrk="1" hangingPunct="1"/>
            <a:r>
              <a:rPr lang="zh-CN" altLang="en-US" dirty="0">
                <a:solidFill>
                  <a:schemeClr val="tx1"/>
                </a:solidFill>
              </a:rPr>
              <a:t>对数变换</a:t>
            </a:r>
            <a:endParaRPr lang="zh-CN" altLang="en-US" dirty="0">
              <a:solidFill>
                <a:schemeClr val="tx1"/>
              </a:solidFill>
            </a:endParaRPr>
          </a:p>
        </p:txBody>
      </p:sp>
      <p:sp>
        <p:nvSpPr>
          <p:cNvPr id="37891" name="Rectangle 3"/>
          <p:cNvSpPr>
            <a:spLocks noGrp="1"/>
          </p:cNvSpPr>
          <p:nvPr>
            <p:ph idx="1"/>
          </p:nvPr>
        </p:nvSpPr>
        <p:spPr>
          <a:xfrm>
            <a:off x="664845" y="1557655"/>
            <a:ext cx="2611755" cy="2555240"/>
          </a:xfrm>
        </p:spPr>
        <p:txBody>
          <a:bodyPr vert="horz" wrap="square" lIns="91440" tIns="45720" rIns="91440" bIns="45720" anchor="t" anchorCtr="0"/>
          <a:p>
            <a:pPr eaLnBrk="1" hangingPunct="1"/>
            <a:r>
              <a:rPr lang="zh-CN" altLang="en-US" dirty="0"/>
              <a:t>左为原图，右为变换后的图，下面分别为其直方图及对数</a:t>
            </a:r>
            <a:r>
              <a:rPr lang="zh-CN" altLang="en-US" dirty="0"/>
              <a:t>曲线</a:t>
            </a:r>
            <a:endParaRPr lang="zh-CN" altLang="en-US" dirty="0"/>
          </a:p>
        </p:txBody>
      </p:sp>
      <p:grpSp>
        <p:nvGrpSpPr>
          <p:cNvPr id="37892" name="Group 8"/>
          <p:cNvGrpSpPr/>
          <p:nvPr/>
        </p:nvGrpSpPr>
        <p:grpSpPr>
          <a:xfrm>
            <a:off x="3708400" y="1557338"/>
            <a:ext cx="5254625" cy="4897437"/>
            <a:chOff x="2336" y="981"/>
            <a:chExt cx="3310" cy="3085"/>
          </a:xfrm>
        </p:grpSpPr>
        <p:pic>
          <p:nvPicPr>
            <p:cNvPr id="37893" name="Picture 4"/>
            <p:cNvPicPr>
              <a:picLocks noChangeAspect="1"/>
            </p:cNvPicPr>
            <p:nvPr>
              <p:custDataLst>
                <p:tags r:id="rId1"/>
              </p:custDataLst>
            </p:nvPr>
          </p:nvPicPr>
          <p:blipFill>
            <a:blip r:embed="rId2"/>
            <a:stretch>
              <a:fillRect/>
            </a:stretch>
          </p:blipFill>
          <p:spPr>
            <a:xfrm>
              <a:off x="2381" y="981"/>
              <a:ext cx="1470" cy="1776"/>
            </a:xfrm>
            <a:prstGeom prst="rect">
              <a:avLst/>
            </a:prstGeom>
            <a:noFill/>
            <a:ln w="9525">
              <a:noFill/>
            </a:ln>
          </p:spPr>
        </p:pic>
        <p:pic>
          <p:nvPicPr>
            <p:cNvPr id="37894" name="Picture 5"/>
            <p:cNvPicPr>
              <a:picLocks noChangeAspect="1"/>
            </p:cNvPicPr>
            <p:nvPr>
              <p:custDataLst>
                <p:tags r:id="rId3"/>
              </p:custDataLst>
            </p:nvPr>
          </p:nvPicPr>
          <p:blipFill>
            <a:blip r:embed="rId4"/>
            <a:stretch>
              <a:fillRect/>
            </a:stretch>
          </p:blipFill>
          <p:spPr>
            <a:xfrm>
              <a:off x="2336" y="2795"/>
              <a:ext cx="1633" cy="1271"/>
            </a:xfrm>
            <a:prstGeom prst="rect">
              <a:avLst/>
            </a:prstGeom>
            <a:noFill/>
            <a:ln w="9525">
              <a:noFill/>
            </a:ln>
          </p:spPr>
        </p:pic>
        <p:pic>
          <p:nvPicPr>
            <p:cNvPr id="37895" name="Picture 6"/>
            <p:cNvPicPr>
              <a:picLocks noChangeAspect="1"/>
            </p:cNvPicPr>
            <p:nvPr>
              <p:custDataLst>
                <p:tags r:id="rId5"/>
              </p:custDataLst>
            </p:nvPr>
          </p:nvPicPr>
          <p:blipFill>
            <a:blip r:embed="rId6"/>
            <a:stretch>
              <a:fillRect/>
            </a:stretch>
          </p:blipFill>
          <p:spPr>
            <a:xfrm>
              <a:off x="4150" y="981"/>
              <a:ext cx="1428" cy="1723"/>
            </a:xfrm>
            <a:prstGeom prst="rect">
              <a:avLst/>
            </a:prstGeom>
            <a:noFill/>
            <a:ln w="9525">
              <a:noFill/>
            </a:ln>
          </p:spPr>
        </p:pic>
        <p:pic>
          <p:nvPicPr>
            <p:cNvPr id="37896" name="Picture 7"/>
            <p:cNvPicPr>
              <a:picLocks noChangeAspect="1"/>
            </p:cNvPicPr>
            <p:nvPr>
              <p:custDataLst>
                <p:tags r:id="rId7"/>
              </p:custDataLst>
            </p:nvPr>
          </p:nvPicPr>
          <p:blipFill>
            <a:blip r:embed="rId8"/>
            <a:stretch>
              <a:fillRect/>
            </a:stretch>
          </p:blipFill>
          <p:spPr>
            <a:xfrm>
              <a:off x="4059" y="2795"/>
              <a:ext cx="1587" cy="1239"/>
            </a:xfrm>
            <a:prstGeom prst="rect">
              <a:avLst/>
            </a:prstGeom>
            <a:noFill/>
            <a:ln w="9525">
              <a:noFill/>
            </a:ln>
          </p:spPr>
        </p:pic>
      </p:grpSp>
      <p:graphicFrame>
        <p:nvGraphicFramePr>
          <p:cNvPr id="2" name="对象 1"/>
          <p:cNvGraphicFramePr/>
          <p:nvPr>
            <p:custDataLst>
              <p:tags r:id="rId9"/>
            </p:custDataLst>
          </p:nvPr>
        </p:nvGraphicFramePr>
        <p:xfrm>
          <a:off x="1111885" y="4438650"/>
          <a:ext cx="2028825" cy="1965325"/>
        </p:xfrm>
        <a:graphic>
          <a:graphicData uri="http://schemas.openxmlformats.org/presentationml/2006/ole">
            <mc:AlternateContent xmlns:mc="http://schemas.openxmlformats.org/markup-compatibility/2006">
              <mc:Choice xmlns:v="urn:schemas-microsoft-com:vml" Requires="v">
                <p:oleObj spid="_x0000_s3" name="" r:id="rId10" imgW="4486275" imgH="3581400" progId="Paint.Picture">
                  <p:embed/>
                </p:oleObj>
              </mc:Choice>
              <mc:Fallback>
                <p:oleObj name="" r:id="rId10" imgW="4486275" imgH="3581400" progId="Paint.Picture">
                  <p:embed/>
                  <p:pic>
                    <p:nvPicPr>
                      <p:cNvPr id="0" name="图片 2"/>
                      <p:cNvPicPr/>
                      <p:nvPr/>
                    </p:nvPicPr>
                    <p:blipFill>
                      <a:blip r:embed="rId11"/>
                      <a:stretch>
                        <a:fillRect/>
                      </a:stretch>
                    </p:blipFill>
                    <p:spPr>
                      <a:xfrm>
                        <a:off x="1111885" y="4438650"/>
                        <a:ext cx="2028825" cy="1965325"/>
                      </a:xfrm>
                      <a:prstGeom prst="rect">
                        <a:avLst/>
                      </a:prstGeom>
                    </p:spPr>
                  </p:pic>
                </p:oleObj>
              </mc:Fallback>
            </mc:AlternateContent>
          </a:graphicData>
        </a:graphic>
      </p:graphicFrame>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Rectangle 10"/>
          <p:cNvSpPr>
            <a:spLocks noGrp="1"/>
          </p:cNvSpPr>
          <p:nvPr>
            <p:ph type="sldNum" sz="quarter" idx="4"/>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latin typeface="Verdana" panose="020B0604030504040204" pitchFamily="-112" charset="0"/>
              </a:rPr>
            </a:fld>
            <a:endParaRPr lang="en-US" altLang="zh-CN" sz="1200" b="0" dirty="0">
              <a:latin typeface="Verdana" panose="020B0604030504040204" pitchFamily="-112" charset="0"/>
            </a:endParaRPr>
          </a:p>
        </p:txBody>
      </p:sp>
      <p:sp>
        <p:nvSpPr>
          <p:cNvPr id="39938" name="Rectangle 2"/>
          <p:cNvSpPr>
            <a:spLocks noGrp="1"/>
          </p:cNvSpPr>
          <p:nvPr>
            <p:ph type="ctrTitle"/>
          </p:nvPr>
        </p:nvSpPr>
        <p:spPr>
          <a:xfrm>
            <a:off x="533400" y="609600"/>
            <a:ext cx="8153400" cy="1163638"/>
          </a:xfrm>
        </p:spPr>
        <p:txBody>
          <a:bodyPr vert="horz" wrap="square" lIns="91440" tIns="45720" rIns="91440" bIns="45720" anchor="b" anchorCtr="0"/>
          <a:p>
            <a:pPr eaLnBrk="1" hangingPunct="1">
              <a:lnSpc>
                <a:spcPct val="150000"/>
              </a:lnSpc>
              <a:spcBef>
                <a:spcPct val="50000"/>
              </a:spcBef>
              <a:buClrTx/>
              <a:buSzTx/>
              <a:buFontTx/>
            </a:pPr>
            <a:r>
              <a:rPr lang="en-US" altLang="zh-CN" sz="3900" dirty="0">
                <a:solidFill>
                  <a:schemeClr val="tx1"/>
                </a:solidFill>
                <a:latin typeface="+mj-lt"/>
                <a:ea typeface="黑体" panose="02010609060101010101" pitchFamily="2" charset="-122"/>
                <a:cs typeface="+mj-cs"/>
              </a:rPr>
              <a:t>3.</a:t>
            </a:r>
            <a:r>
              <a:rPr lang="zh-CN" altLang="en-US" sz="3900" dirty="0">
                <a:solidFill>
                  <a:schemeClr val="tx1"/>
                </a:solidFill>
                <a:latin typeface="+mj-lt"/>
                <a:ea typeface="黑体" panose="02010609060101010101" pitchFamily="2" charset="-122"/>
                <a:cs typeface="+mj-cs"/>
              </a:rPr>
              <a:t>非线性变换</a:t>
            </a:r>
            <a:endParaRPr lang="zh-CN" altLang="en-US" sz="3900" dirty="0">
              <a:solidFill>
                <a:schemeClr val="tx1"/>
              </a:solidFill>
              <a:latin typeface="+mj-lt"/>
              <a:ea typeface="黑体" panose="02010609060101010101" pitchFamily="2" charset="-122"/>
              <a:cs typeface="+mj-cs"/>
            </a:endParaRPr>
          </a:p>
        </p:txBody>
      </p:sp>
      <p:sp>
        <p:nvSpPr>
          <p:cNvPr id="34819" name="Rectangle 3"/>
          <p:cNvSpPr>
            <a:spLocks noGrp="1"/>
          </p:cNvSpPr>
          <p:nvPr>
            <p:ph type="subTitle" idx="1"/>
          </p:nvPr>
        </p:nvSpPr>
        <p:spPr>
          <a:xfrm>
            <a:off x="323850" y="1844675"/>
            <a:ext cx="8677275" cy="4616450"/>
          </a:xfrm>
        </p:spPr>
        <p:txBody>
          <a:bodyPr vert="horz" wrap="square" lIns="91440" tIns="45720" rIns="91440" bIns="45720" anchor="t" anchorCtr="0"/>
          <a:p>
            <a:pPr marL="571500" marR="0" indent="-28575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r>
              <a:rPr kumimoji="0" lang="zh-CN" altLang="en-US" sz="2900" b="0" i="0" u="none" strike="noStrike" kern="0" cap="none" spc="0" normalizeH="0" baseline="0" noProof="1" dirty="0">
                <a:solidFill>
                  <a:schemeClr val="tx1"/>
                </a:solidFill>
                <a:latin typeface="+mn-lt"/>
                <a:ea typeface="+mn-ea"/>
                <a:cs typeface="+mn-cs"/>
              </a:rPr>
              <a:t>非线性拉伸不是对图像的整个灰度范围进行扩展，而是有选择地对某一灰度值范围进行扩展，其他范围的灰度值则有可能被压缩。</a:t>
            </a:r>
            <a:endParaRPr kumimoji="0" lang="zh-CN" altLang="en-US" sz="2900" b="0" i="0" u="none" strike="noStrike" kern="0" cap="none" spc="0" normalizeH="0" baseline="0" noProof="1" dirty="0">
              <a:solidFill>
                <a:schemeClr val="tx1"/>
              </a:solidFill>
              <a:latin typeface="+mn-lt"/>
              <a:ea typeface="+mn-ea"/>
              <a:cs typeface="+mn-cs"/>
            </a:endParaRPr>
          </a:p>
          <a:p>
            <a:pPr marL="571500" marR="0" indent="-28575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endParaRPr kumimoji="0" lang="zh-CN" altLang="en-US" sz="2900" b="0" i="0" u="none" strike="noStrike" kern="0" cap="none" spc="0" normalizeH="0" baseline="0" noProof="1" dirty="0">
              <a:solidFill>
                <a:schemeClr val="tx1"/>
              </a:solidFill>
              <a:latin typeface="+mn-lt"/>
              <a:ea typeface="+mn-ea"/>
              <a:cs typeface="+mn-cs"/>
            </a:endParaRPr>
          </a:p>
          <a:p>
            <a:pPr marL="571500" marR="0" indent="-28575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r>
              <a:rPr kumimoji="0" lang="zh-CN" altLang="en-US" sz="2900" b="0" i="0" u="none" strike="noStrike" kern="0" cap="none" spc="0" normalizeH="0" baseline="0" noProof="1" dirty="0">
                <a:solidFill>
                  <a:srgbClr val="800000"/>
                </a:solidFill>
                <a:latin typeface="+mn-lt"/>
                <a:ea typeface="+mn-ea"/>
                <a:cs typeface="+mn-cs"/>
              </a:rPr>
              <a:t>与分段线性拉伸区别</a:t>
            </a:r>
            <a:r>
              <a:rPr kumimoji="0" lang="en-US" altLang="zh-CN" sz="2900" b="0" i="0" u="none" strike="noStrike" kern="0" cap="none" spc="0" normalizeH="0" baseline="0" noProof="1" dirty="0">
                <a:solidFill>
                  <a:srgbClr val="800000"/>
                </a:solidFill>
                <a:latin typeface="+mn-lt"/>
                <a:ea typeface="+mn-ea"/>
                <a:cs typeface="+mn-cs"/>
              </a:rPr>
              <a:t>:</a:t>
            </a:r>
            <a:endParaRPr kumimoji="0" lang="en-US" altLang="zh-CN" sz="2900" b="0" i="0" u="none" strike="noStrike" kern="0" cap="none" spc="0" normalizeH="0" baseline="0" noProof="1" dirty="0">
              <a:solidFill>
                <a:srgbClr val="800000"/>
              </a:solidFill>
              <a:latin typeface="+mn-lt"/>
              <a:ea typeface="+mn-ea"/>
              <a:cs typeface="+mn-cs"/>
            </a:endParaRPr>
          </a:p>
          <a:p>
            <a:pPr marL="571500" marR="0" indent="-285750"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r>
              <a:rPr kumimoji="0" lang="en-US" altLang="zh-CN" sz="2900" b="0" i="0" u="none" strike="noStrike" kern="0" cap="none" spc="0" normalizeH="0" baseline="0" noProof="1" dirty="0">
                <a:solidFill>
                  <a:schemeClr val="tx1"/>
                </a:solidFill>
                <a:latin typeface="+mn-lt"/>
                <a:ea typeface="+mn-ea"/>
                <a:cs typeface="+mn-cs"/>
              </a:rPr>
              <a:t>   </a:t>
            </a:r>
            <a:r>
              <a:rPr kumimoji="0" lang="zh-CN" altLang="en-US" sz="2900" b="0" i="0" u="none" strike="noStrike" kern="0" cap="none" spc="0" normalizeH="0" baseline="0" noProof="1" dirty="0">
                <a:solidFill>
                  <a:schemeClr val="tx1"/>
                </a:solidFill>
                <a:latin typeface="+mn-lt"/>
                <a:ea typeface="+mn-ea"/>
                <a:cs typeface="+mn-cs"/>
              </a:rPr>
              <a:t>非线性拉伸不是通过在不同灰度值区间选择不同的线性方程来实现对不同灰度值区间的扩展与压缩，而是在整个灰度值范围内采用统一的非线性变换函数，利用函数的数学性质实现对不同灰度值区间的扩展与压缩。</a:t>
            </a:r>
            <a:endParaRPr kumimoji="0" lang="zh-CN" altLang="en-US" sz="2900" b="0" i="0" u="none" strike="noStrike" kern="0" cap="none" spc="0" normalizeH="0" baseline="0" noProof="1" dirty="0">
              <a:solidFill>
                <a:schemeClr val="tx1"/>
              </a:solidFill>
              <a:latin typeface="+mn-lt"/>
              <a:ea typeface="+mn-ea"/>
              <a:cs typeface="+mn-c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Rectangle 10"/>
          <p:cNvSpPr>
            <a:spLocks noGrp="1"/>
          </p:cNvSpPr>
          <p:nvPr>
            <p:ph type="sldNum" sz="quarter" idx="4"/>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latin typeface="Verdana" panose="020B0604030504040204" pitchFamily="-112" charset="0"/>
              </a:rPr>
            </a:fld>
            <a:endParaRPr lang="en-US" altLang="zh-CN" sz="1200" b="0" dirty="0">
              <a:latin typeface="Verdana" panose="020B0604030504040204" pitchFamily="-112" charset="0"/>
            </a:endParaRPr>
          </a:p>
        </p:txBody>
      </p:sp>
      <p:sp>
        <p:nvSpPr>
          <p:cNvPr id="35842" name="Rectangle 2"/>
          <p:cNvSpPr>
            <a:spLocks noGrp="1"/>
          </p:cNvSpPr>
          <p:nvPr>
            <p:ph type="subTitle" idx="1"/>
          </p:nvPr>
        </p:nvSpPr>
        <p:spPr>
          <a:xfrm>
            <a:off x="285750" y="1844675"/>
            <a:ext cx="8567738" cy="4689475"/>
          </a:xfrm>
        </p:spPr>
        <p:txBody>
          <a:bodyPr vert="horz" wrap="square" lIns="91440" tIns="45720" rIns="91440" bIns="45720" anchor="t" anchorCtr="0"/>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r>
              <a:rPr kumimoji="0" lang="zh-CN" altLang="en-US" sz="2900" b="0" i="0" u="none" strike="noStrike" kern="0" cap="none" spc="0" normalizeH="0" baseline="0" noProof="1" dirty="0">
                <a:solidFill>
                  <a:schemeClr val="tx1"/>
                </a:solidFill>
                <a:latin typeface="+mn-lt"/>
                <a:ea typeface="+mn-ea"/>
                <a:cs typeface="+mn-cs"/>
              </a:rPr>
              <a:t>常用的三种非线性扩展方法 </a:t>
            </a:r>
            <a:r>
              <a:rPr kumimoji="0" lang="en-US" altLang="zh-CN" sz="2900" b="0" i="0" u="none" strike="noStrike" kern="0" cap="none" spc="0" normalizeH="0" baseline="0" noProof="1" dirty="0">
                <a:solidFill>
                  <a:schemeClr val="tx1"/>
                </a:solidFill>
                <a:latin typeface="+mn-lt"/>
                <a:ea typeface="+mn-ea"/>
                <a:cs typeface="+mn-cs"/>
              </a:rPr>
              <a:t>:</a:t>
            </a:r>
            <a:endParaRPr kumimoji="0" lang="en-US" altLang="zh-CN" sz="29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r>
              <a:rPr kumimoji="0" lang="en-US" altLang="zh-CN" sz="2900" b="0" i="0" u="none" strike="noStrike" kern="0" cap="none" spc="0" normalizeH="0" baseline="0" noProof="1" dirty="0">
                <a:solidFill>
                  <a:schemeClr val="tx1"/>
                </a:solidFill>
                <a:latin typeface="+mn-lt"/>
                <a:ea typeface="+mn-ea"/>
                <a:cs typeface="+mn-cs"/>
              </a:rPr>
              <a:t>(1)</a:t>
            </a:r>
            <a:r>
              <a:rPr kumimoji="0" lang="zh-CN" altLang="en-US" sz="2900" b="0" i="0" u="none" strike="noStrike" kern="0" cap="none" spc="0" normalizeH="0" baseline="0" noProof="1" dirty="0">
                <a:solidFill>
                  <a:schemeClr val="tx1"/>
                </a:solidFill>
                <a:latin typeface="+mn-lt"/>
                <a:ea typeface="+mn-ea"/>
                <a:cs typeface="+mn-cs"/>
              </a:rPr>
              <a:t>对数扩展</a:t>
            </a:r>
            <a:r>
              <a:rPr kumimoji="0" lang="en-US" altLang="zh-CN" sz="2900" b="0" i="0" u="none" strike="noStrike" kern="0" cap="none" spc="0" normalizeH="0" baseline="0" noProof="1" dirty="0">
                <a:solidFill>
                  <a:schemeClr val="tx1"/>
                </a:solidFill>
                <a:latin typeface="+mn-lt"/>
                <a:ea typeface="+mn-ea"/>
                <a:cs typeface="+mn-cs"/>
              </a:rPr>
              <a:t>:</a:t>
            </a:r>
            <a:endParaRPr kumimoji="0" lang="en-US" altLang="zh-CN" sz="29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1"/>
              </a:buClr>
              <a:buSzPct val="70000"/>
              <a:buFontTx/>
              <a:buNone/>
            </a:pPr>
            <a:r>
              <a:rPr kumimoji="0" lang="zh-CN" altLang="en-US" sz="2900" b="0" i="0" u="none" strike="noStrike" kern="0" cap="none" spc="0" normalizeH="0" baseline="0" noProof="1" dirty="0">
                <a:solidFill>
                  <a:schemeClr val="tx1"/>
                </a:solidFill>
                <a:latin typeface="+mn-lt"/>
                <a:ea typeface="+mn-ea"/>
                <a:cs typeface="+mn-cs"/>
              </a:rPr>
              <a:t>基本形式</a:t>
            </a:r>
            <a:r>
              <a:rPr kumimoji="0" lang="en-US" altLang="zh-CN" sz="2900" b="0" i="0" u="none" strike="noStrike" kern="0" cap="none" spc="0" normalizeH="0" baseline="0" noProof="1" dirty="0">
                <a:solidFill>
                  <a:schemeClr val="tx1"/>
                </a:solidFill>
                <a:latin typeface="+mn-lt"/>
                <a:ea typeface="+mn-ea"/>
                <a:cs typeface="+mn-cs"/>
              </a:rPr>
              <a:t>: g(x,y)=lg[f(x,y)] .</a:t>
            </a:r>
            <a:endParaRPr kumimoji="0" lang="en-US" altLang="zh-CN" sz="29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1"/>
              </a:buClr>
              <a:buSzPct val="70000"/>
              <a:buFontTx/>
              <a:buNone/>
            </a:pPr>
            <a:r>
              <a:rPr kumimoji="0" lang="zh-CN" altLang="en-US" sz="2900" b="0" i="0" u="none" strike="noStrike" kern="0" cap="none" spc="0" normalizeH="0" baseline="0" noProof="1" dirty="0">
                <a:solidFill>
                  <a:schemeClr val="tx1"/>
                </a:solidFill>
                <a:latin typeface="+mn-lt"/>
                <a:ea typeface="+mn-ea"/>
                <a:cs typeface="+mn-cs"/>
              </a:rPr>
              <a:t>实际应用中一般取自然对数变换，具体形式如下：</a:t>
            </a:r>
            <a:endParaRPr kumimoji="0" lang="zh-CN" altLang="en-US" sz="29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1"/>
              </a:buClr>
              <a:buSzPct val="70000"/>
              <a:buFontTx/>
              <a:buNone/>
            </a:pPr>
            <a:r>
              <a:rPr kumimoji="0" lang="zh-CN" altLang="en-US" sz="2900" b="0" i="0" u="none" strike="noStrike" kern="0" cap="none" spc="0" normalizeH="0" baseline="0" noProof="1" dirty="0">
                <a:solidFill>
                  <a:schemeClr val="tx1"/>
                </a:solidFill>
                <a:latin typeface="+mn-lt"/>
                <a:ea typeface="+mn-ea"/>
                <a:cs typeface="+mn-cs"/>
              </a:rPr>
              <a:t>          </a:t>
            </a:r>
            <a:r>
              <a:rPr kumimoji="0" lang="en-US" altLang="zh-CN" sz="2900" b="0" i="0" u="none" strike="noStrike" kern="0" cap="none" spc="0" normalizeH="0" baseline="0" noProof="1" dirty="0">
                <a:solidFill>
                  <a:schemeClr val="tx1"/>
                </a:solidFill>
                <a:latin typeface="+mn-lt"/>
                <a:ea typeface="+mn-ea"/>
                <a:cs typeface="+mn-cs"/>
              </a:rPr>
              <a:t>g(x,y)=C</a:t>
            </a:r>
            <a:r>
              <a:rPr kumimoji="0" lang="en-US" altLang="zh-CN" sz="2900" b="0" i="0" u="none" strike="noStrike" kern="0" cap="none" spc="0" normalizeH="0" baseline="0" noProof="1" dirty="0">
                <a:solidFill>
                  <a:schemeClr val="tx1"/>
                </a:solidFill>
                <a:latin typeface="Arial" panose="020B0604020202020204" pitchFamily="34" charset="0"/>
                <a:ea typeface="+mn-ea"/>
                <a:cs typeface="+mn-cs"/>
              </a:rPr>
              <a:t>•</a:t>
            </a:r>
            <a:r>
              <a:rPr kumimoji="0" lang="en-US" altLang="zh-CN" sz="2900" b="0" i="0" u="none" strike="noStrike" kern="0" cap="none" spc="0" normalizeH="0" baseline="0" noProof="1" dirty="0">
                <a:solidFill>
                  <a:schemeClr val="tx1"/>
                </a:solidFill>
                <a:latin typeface="+mn-lt"/>
                <a:ea typeface="+mn-ea"/>
                <a:cs typeface="+mn-cs"/>
              </a:rPr>
              <a:t>ln[f(x,y)+1] </a:t>
            </a:r>
            <a:endParaRPr kumimoji="0" lang="en-US" altLang="zh-CN" sz="29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1"/>
              </a:buClr>
              <a:buSzPct val="70000"/>
              <a:buFontTx/>
              <a:buNone/>
            </a:pPr>
            <a:r>
              <a:rPr kumimoji="0" lang="en-US" altLang="zh-CN" sz="2900" b="0" i="0" u="none" strike="noStrike" kern="0" cap="none" spc="0" normalizeH="0" baseline="0" noProof="1" dirty="0">
                <a:solidFill>
                  <a:schemeClr val="tx1"/>
                </a:solidFill>
                <a:latin typeface="+mn-lt"/>
                <a:ea typeface="+mn-ea"/>
                <a:cs typeface="+mn-cs"/>
              </a:rPr>
              <a:t>    [f(x,y)+1]</a:t>
            </a:r>
            <a:r>
              <a:rPr kumimoji="0" lang="zh-CN" altLang="en-US" sz="2900" b="0" i="0" u="none" strike="noStrike" kern="0" cap="none" spc="0" normalizeH="0" baseline="0" noProof="1" dirty="0">
                <a:solidFill>
                  <a:schemeClr val="tx1"/>
                </a:solidFill>
                <a:latin typeface="+mn-lt"/>
                <a:ea typeface="+mn-ea"/>
                <a:cs typeface="+mn-cs"/>
              </a:rPr>
              <a:t>是为了避免对零求对数，</a:t>
            </a:r>
            <a:r>
              <a:rPr kumimoji="0" lang="en-US" altLang="zh-CN" sz="2900" b="0" i="0" u="none" strike="noStrike" kern="0" cap="none" spc="0" normalizeH="0" baseline="0" noProof="1" dirty="0">
                <a:solidFill>
                  <a:schemeClr val="tx1"/>
                </a:solidFill>
                <a:latin typeface="+mn-lt"/>
                <a:ea typeface="+mn-ea"/>
                <a:cs typeface="+mn-cs"/>
              </a:rPr>
              <a:t>C</a:t>
            </a:r>
            <a:r>
              <a:rPr kumimoji="0" lang="zh-CN" altLang="en-US" sz="2900" b="0" i="0" u="none" strike="noStrike" kern="0" cap="none" spc="0" normalizeH="0" baseline="0" noProof="1" dirty="0">
                <a:solidFill>
                  <a:schemeClr val="tx1"/>
                </a:solidFill>
                <a:latin typeface="+mn-lt"/>
                <a:ea typeface="+mn-ea"/>
                <a:cs typeface="+mn-cs"/>
              </a:rPr>
              <a:t>为尺度比例系数，用于调节动态范围。 </a:t>
            </a:r>
            <a:endParaRPr kumimoji="0" lang="en-US" altLang="zh-CN" sz="29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1"/>
              </a:buClr>
              <a:buSzPct val="70000"/>
              <a:buFontTx/>
              <a:buNone/>
            </a:pPr>
            <a:r>
              <a:rPr kumimoji="0" lang="en-US" altLang="zh-CN" sz="2900" b="0" i="0" u="none" strike="noStrike" kern="0" cap="none" spc="0" normalizeH="0" baseline="0" noProof="1" dirty="0">
                <a:solidFill>
                  <a:schemeClr val="tx1"/>
                </a:solidFill>
                <a:latin typeface="+mn-lt"/>
                <a:ea typeface="+mn-ea"/>
                <a:cs typeface="+mn-cs"/>
              </a:rPr>
              <a:t>MATLAB</a:t>
            </a:r>
            <a:r>
              <a:rPr kumimoji="0" lang="zh-CN" altLang="en-US" sz="2900" b="0" i="0" u="none" strike="noStrike" kern="0" cap="none" spc="0" normalizeH="0" baseline="0" noProof="1" dirty="0">
                <a:solidFill>
                  <a:schemeClr val="tx1"/>
                </a:solidFill>
                <a:latin typeface="+mn-lt"/>
                <a:ea typeface="+mn-ea"/>
                <a:cs typeface="+mn-cs"/>
              </a:rPr>
              <a:t>中</a:t>
            </a:r>
            <a:r>
              <a:rPr kumimoji="0" lang="en-US" altLang="zh-CN" sz="2900" b="0" i="0" u="none" strike="noStrike" kern="0" cap="none" spc="0" normalizeH="0" baseline="0" noProof="1" dirty="0">
                <a:solidFill>
                  <a:schemeClr val="tx1"/>
                </a:solidFill>
                <a:latin typeface="+mn-lt"/>
                <a:ea typeface="+mn-ea"/>
                <a:cs typeface="+mn-cs"/>
              </a:rPr>
              <a:t>:</a:t>
            </a:r>
            <a:endParaRPr kumimoji="0" lang="en-US" altLang="zh-CN" sz="29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r>
              <a:rPr kumimoji="0" lang="en-US" altLang="zh-CN" sz="2400" b="0" i="0" u="none" strike="noStrike" kern="0" cap="none" spc="0" normalizeH="0" baseline="0" noProof="1" dirty="0">
                <a:solidFill>
                  <a:schemeClr val="tx1"/>
                </a:solidFill>
                <a:latin typeface="+mn-lt"/>
                <a:ea typeface="+mn-ea"/>
                <a:cs typeface="+mn-cs"/>
              </a:rPr>
              <a:t>LOG(X) is the </a:t>
            </a:r>
            <a:r>
              <a:rPr kumimoji="0" lang="en-US" altLang="zh-CN" sz="2400" b="0" i="0" u="none" strike="noStrike" kern="0" cap="none" spc="0" normalizeH="0" baseline="0" noProof="1" dirty="0">
                <a:solidFill>
                  <a:srgbClr val="FF0000"/>
                </a:solidFill>
                <a:latin typeface="+mn-lt"/>
                <a:ea typeface="+mn-ea"/>
                <a:cs typeface="+mn-cs"/>
              </a:rPr>
              <a:t>natural logarithm </a:t>
            </a:r>
            <a:r>
              <a:rPr kumimoji="0" lang="en-US" altLang="zh-CN" sz="2400" b="0" i="0" u="none" strike="noStrike" kern="0" cap="none" spc="0" normalizeH="0" baseline="0" noProof="1" dirty="0">
                <a:solidFill>
                  <a:schemeClr val="tx1"/>
                </a:solidFill>
                <a:latin typeface="+mn-lt"/>
                <a:ea typeface="+mn-ea"/>
                <a:cs typeface="+mn-cs"/>
              </a:rPr>
              <a:t>of the elements of X.</a:t>
            </a:r>
            <a:endParaRPr kumimoji="0" lang="en-US" altLang="zh-CN" sz="24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1"/>
              </a:buClr>
              <a:buSzPct val="70000"/>
              <a:buFontTx/>
              <a:buNone/>
            </a:pPr>
            <a:endParaRPr kumimoji="0" lang="zh-CN" altLang="en-US" sz="2900" b="0" i="0" u="none" strike="noStrike" kern="0" cap="none" spc="0" normalizeH="0" baseline="0" noProof="1" dirty="0">
              <a:solidFill>
                <a:schemeClr val="tx1"/>
              </a:solidFill>
              <a:latin typeface="+mn-lt"/>
              <a:ea typeface="+mn-ea"/>
              <a:cs typeface="+mn-cs"/>
            </a:endParaRPr>
          </a:p>
        </p:txBody>
      </p:sp>
      <p:sp>
        <p:nvSpPr>
          <p:cNvPr id="40963" name="Rectangle 4"/>
          <p:cNvSpPr/>
          <p:nvPr/>
        </p:nvSpPr>
        <p:spPr>
          <a:xfrm>
            <a:off x="1476375" y="1052513"/>
            <a:ext cx="3819525" cy="538162"/>
          </a:xfrm>
          <a:prstGeom prst="rect">
            <a:avLst/>
          </a:prstGeom>
          <a:noFill/>
          <a:ln w="9525">
            <a:noFill/>
          </a:ln>
        </p:spPr>
        <p:txBody>
          <a:bodyPr wrap="none" anchor="t" anchorCtr="0">
            <a:spAutoFit/>
          </a:bodyPr>
          <a:p>
            <a:pPr marL="287655" indent="-1905">
              <a:spcBef>
                <a:spcPct val="20000"/>
              </a:spcBef>
              <a:buClr>
                <a:schemeClr val="tx2"/>
              </a:buClr>
              <a:buSzPct val="70000"/>
            </a:pPr>
            <a:r>
              <a:rPr lang="zh-CN" altLang="en-US" b="0" dirty="0">
                <a:latin typeface="Verdana" panose="020B0604030504040204" pitchFamily="-112" charset="0"/>
                <a:ea typeface="宋体" panose="02010600030101010101" pitchFamily="2" charset="-122"/>
              </a:rPr>
              <a:t>几种非线性扩展方法</a:t>
            </a:r>
            <a:endParaRPr lang="zh-CN" altLang="en-US" b="0" dirty="0">
              <a:latin typeface="Verdana" panose="020B0604030504040204" pitchFamily="-112" charset="0"/>
              <a:ea typeface="宋体" panose="0201060003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IE" altLang="zh-CN" smtClean="0">
                <a:ea typeface="MS PGothic" panose="020B0600070205080204" pitchFamily="-110" charset="-128"/>
              </a:rPr>
              <a:t>Examples: Image Enhancement</a:t>
            </a:r>
            <a:br>
              <a:rPr lang="en-IE" altLang="zh-CN" smtClean="0">
                <a:ea typeface="MS PGothic" panose="020B0600070205080204" pitchFamily="-110" charset="-128"/>
              </a:rPr>
            </a:br>
            <a:r>
              <a:rPr lang="zh-CN" altLang="en-US" sz="2100">
                <a:ea typeface="MS PGothic" panose="020B0600070205080204" pitchFamily="-110" charset="-128"/>
              </a:rPr>
              <a:t>例子</a:t>
            </a:r>
            <a:r>
              <a:rPr lang="en-US" altLang="zh-CN" sz="2100">
                <a:ea typeface="MS PGothic" panose="020B0600070205080204" pitchFamily="-110" charset="-128"/>
              </a:rPr>
              <a:t>1</a:t>
            </a:r>
            <a:r>
              <a:rPr lang="zh-CN" altLang="en-US" sz="2100">
                <a:ea typeface="MS PGothic" panose="020B0600070205080204" pitchFamily="-110" charset="-128"/>
              </a:rPr>
              <a:t>：图像增强</a:t>
            </a:r>
            <a:endParaRPr lang="en-US" altLang="zh-CN" sz="2100">
              <a:ea typeface="MS PGothic" panose="020B0600070205080204" pitchFamily="-110" charset="-128"/>
            </a:endParaRPr>
          </a:p>
        </p:txBody>
      </p:sp>
      <p:sp>
        <p:nvSpPr>
          <p:cNvPr id="100355" name="Rectangle 3"/>
          <p:cNvSpPr>
            <a:spLocks noGrp="1" noChangeArrowheads="1"/>
          </p:cNvSpPr>
          <p:nvPr>
            <p:ph type="body" idx="1"/>
          </p:nvPr>
        </p:nvSpPr>
        <p:spPr>
          <a:xfrm>
            <a:off x="848995" y="1557020"/>
            <a:ext cx="7795895" cy="1412875"/>
          </a:xfrm>
        </p:spPr>
        <p:txBody>
          <a:bodyPr/>
          <a:lstStyle/>
          <a:p>
            <a:pPr marL="0" indent="0"/>
            <a:r>
              <a:rPr lang="en-IE" altLang="zh-CN" smtClean="0">
                <a:ea typeface="MS PGothic" panose="020B0600070205080204" pitchFamily="-110" charset="-128"/>
              </a:rPr>
              <a:t>One of the most common uses of </a:t>
            </a:r>
            <a:r>
              <a:rPr lang="en-IE" altLang="zh-CN" smtClean="0">
                <a:solidFill>
                  <a:srgbClr val="FF0000"/>
                </a:solidFill>
                <a:ea typeface="MS PGothic" panose="020B0600070205080204" pitchFamily="-110" charset="-128"/>
              </a:rPr>
              <a:t>DIP</a:t>
            </a:r>
            <a:r>
              <a:rPr lang="en-IE" altLang="zh-CN" smtClean="0">
                <a:ea typeface="MS PGothic" panose="020B0600070205080204" pitchFamily="-110" charset="-128"/>
              </a:rPr>
              <a:t> techniques: improve </a:t>
            </a:r>
            <a:r>
              <a:rPr lang="en-IE" altLang="zh-CN" smtClean="0">
                <a:solidFill>
                  <a:srgbClr val="FF0000"/>
                </a:solidFill>
                <a:ea typeface="MS PGothic" panose="020B0600070205080204" pitchFamily="-110" charset="-128"/>
              </a:rPr>
              <a:t>quality</a:t>
            </a:r>
            <a:r>
              <a:rPr lang="en-IE" altLang="zh-CN" smtClean="0">
                <a:ea typeface="MS PGothic" panose="020B0600070205080204" pitchFamily="-110" charset="-128"/>
              </a:rPr>
              <a:t>, remove </a:t>
            </a:r>
            <a:r>
              <a:rPr lang="en-IE" altLang="zh-CN" smtClean="0">
                <a:solidFill>
                  <a:srgbClr val="FF0000"/>
                </a:solidFill>
                <a:ea typeface="MS PGothic" panose="020B0600070205080204" pitchFamily="-110" charset="-128"/>
              </a:rPr>
              <a:t>noise</a:t>
            </a:r>
            <a:r>
              <a:rPr lang="en-IE" altLang="zh-CN" smtClean="0">
                <a:ea typeface="MS PGothic" panose="020B0600070205080204" pitchFamily="-110" charset="-128"/>
              </a:rPr>
              <a:t> etc</a:t>
            </a:r>
            <a:endParaRPr lang="zh-CN" altLang="en-IE" sz="1050" smtClean="0">
              <a:ea typeface="宋体" panose="02010600030101010101" pitchFamily="2" charset="-122"/>
              <a:sym typeface="+mn-ea"/>
            </a:endParaRPr>
          </a:p>
        </p:txBody>
      </p:sp>
      <p:grpSp>
        <p:nvGrpSpPr>
          <p:cNvPr id="100356" name="Group 14"/>
          <p:cNvGrpSpPr/>
          <p:nvPr/>
        </p:nvGrpSpPr>
        <p:grpSpPr bwMode="auto">
          <a:xfrm>
            <a:off x="2880123" y="4388645"/>
            <a:ext cx="3649265" cy="1588294"/>
            <a:chOff x="1695" y="2986"/>
            <a:chExt cx="3065" cy="1334"/>
          </a:xfrm>
        </p:grpSpPr>
        <p:pic>
          <p:nvPicPr>
            <p:cNvPr id="100368" name="Picture 4"/>
            <p:cNvPicPr>
              <a:picLocks noChangeAspect="1" noChangeArrowheads="1"/>
            </p:cNvPicPr>
            <p:nvPr/>
          </p:nvPicPr>
          <p:blipFill>
            <a:blip r:embed="rId1">
              <a:extLst>
                <a:ext uri="{28A0092B-C50C-407E-A947-70E740481C1C}">
                  <a14:useLocalDpi xmlns:a14="http://schemas.microsoft.com/office/drawing/2010/main" val="0"/>
                </a:ext>
              </a:extLst>
            </a:blip>
            <a:srcRect l="19980" r="40210" b="50188"/>
            <a:stretch>
              <a:fillRect/>
            </a:stretch>
          </p:blipFill>
          <p:spPr bwMode="auto">
            <a:xfrm>
              <a:off x="1695" y="2991"/>
              <a:ext cx="1321" cy="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9" name="Picture 9"/>
            <p:cNvPicPr>
              <a:picLocks noChangeAspect="1" noChangeArrowheads="1"/>
            </p:cNvPicPr>
            <p:nvPr/>
          </p:nvPicPr>
          <p:blipFill>
            <a:blip r:embed="rId1">
              <a:extLst>
                <a:ext uri="{28A0092B-C50C-407E-A947-70E740481C1C}">
                  <a14:useLocalDpi xmlns:a14="http://schemas.microsoft.com/office/drawing/2010/main" val="0"/>
                </a:ext>
              </a:extLst>
            </a:blip>
            <a:srcRect l="59715" t="49875"/>
            <a:stretch>
              <a:fillRect/>
            </a:stretch>
          </p:blipFill>
          <p:spPr bwMode="auto">
            <a:xfrm>
              <a:off x="3423" y="2986"/>
              <a:ext cx="1337" cy="1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70" name="AutoShape 10"/>
            <p:cNvSpPr>
              <a:spLocks noChangeArrowheads="1"/>
            </p:cNvSpPr>
            <p:nvPr/>
          </p:nvSpPr>
          <p:spPr bwMode="auto">
            <a:xfrm>
              <a:off x="3053" y="3542"/>
              <a:ext cx="343" cy="222"/>
            </a:xfrm>
            <a:prstGeom prst="rightArrow">
              <a:avLst>
                <a:gd name="adj1" fmla="val 50000"/>
                <a:gd name="adj2" fmla="val 38626"/>
              </a:avLst>
            </a:prstGeom>
            <a:solidFill>
              <a:schemeClr val="accent2"/>
            </a:solidFill>
            <a:ln w="12700">
              <a:solidFill>
                <a:schemeClr val="tx1"/>
              </a:solidFill>
              <a:miter lim="800000"/>
            </a:ln>
          </p:spPr>
          <p:txBody>
            <a:bodyPr wrap="none" anchor="ctr"/>
            <a:lstStyle>
              <a:lvl1pPr>
                <a:spcBef>
                  <a:spcPct val="20000"/>
                </a:spcBef>
                <a:buClr>
                  <a:schemeClr val="tx2"/>
                </a:buClr>
                <a:buFont typeface="Wingdings" panose="05000000000000000000" pitchFamily="2" charset="2"/>
                <a:buChar char="l"/>
                <a:defRPr sz="2900">
                  <a:solidFill>
                    <a:schemeClr val="tx1"/>
                  </a:solidFill>
                  <a:latin typeface="Verdana" panose="020B0604030504040204" pitchFamily="-112" charset="0"/>
                  <a:ea typeface="宋体" panose="02010600030101010101" pitchFamily="2" charset="-122"/>
                </a:defRPr>
              </a:lvl1pPr>
              <a:lvl2pPr marL="37931725" indent="-37474525">
                <a:spcBef>
                  <a:spcPct val="20000"/>
                </a:spcBef>
                <a:buClr>
                  <a:schemeClr val="accent2"/>
                </a:buClr>
                <a:buFont typeface="Wingdings" panose="05000000000000000000" pitchFamily="2" charset="2"/>
                <a:buChar char="l"/>
                <a:defRPr sz="2500">
                  <a:solidFill>
                    <a:schemeClr val="tx1"/>
                  </a:solidFill>
                  <a:latin typeface="Verdana" panose="020B0604030504040204" pitchFamily="-112" charset="0"/>
                  <a:ea typeface="宋体" panose="02010600030101010101" pitchFamily="2" charset="-122"/>
                </a:defRPr>
              </a:lvl2pPr>
              <a:lvl3pPr marL="1235075" indent="-228600">
                <a:spcBef>
                  <a:spcPct val="20000"/>
                </a:spcBef>
                <a:buClr>
                  <a:schemeClr val="tx2"/>
                </a:buClr>
                <a:buFont typeface="Wingdings" panose="05000000000000000000" pitchFamily="2" charset="2"/>
                <a:buChar char="l"/>
                <a:defRPr sz="2200">
                  <a:solidFill>
                    <a:schemeClr val="tx1"/>
                  </a:solidFill>
                  <a:latin typeface="Verdana" panose="020B0604030504040204" pitchFamily="-112" charset="0"/>
                  <a:ea typeface="宋体" panose="02010600030101010101" pitchFamily="2" charset="-122"/>
                </a:defRPr>
              </a:lvl3pPr>
              <a:lvl4pPr marL="1643380" indent="-228600">
                <a:spcBef>
                  <a:spcPct val="20000"/>
                </a:spcBef>
                <a:buClr>
                  <a:schemeClr val="accent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9pPr>
            </a:lstStyle>
            <a:p>
              <a:pPr eaLnBrk="1" hangingPunct="1">
                <a:spcBef>
                  <a:spcPct val="0"/>
                </a:spcBef>
                <a:buClrTx/>
                <a:buFontTx/>
                <a:buNone/>
              </a:pPr>
              <a:endParaRPr lang="en-GB" altLang="zh-CN" sz="1350">
                <a:latin typeface="Arial" panose="020B0604020202020204" pitchFamily="34" charset="0"/>
                <a:ea typeface="MS PGothic" panose="020B0600070205080204" pitchFamily="-110" charset="-128"/>
              </a:endParaRPr>
            </a:p>
          </p:txBody>
        </p:sp>
      </p:grpSp>
      <p:grpSp>
        <p:nvGrpSpPr>
          <p:cNvPr id="100357" name="Group 13"/>
          <p:cNvGrpSpPr/>
          <p:nvPr/>
        </p:nvGrpSpPr>
        <p:grpSpPr bwMode="auto">
          <a:xfrm>
            <a:off x="3011092" y="2976563"/>
            <a:ext cx="3373040" cy="1404938"/>
            <a:chOff x="1805" y="1810"/>
            <a:chExt cx="2833" cy="1180"/>
          </a:xfrm>
        </p:grpSpPr>
        <p:pic>
          <p:nvPicPr>
            <p:cNvPr id="100365" name="Picture 5"/>
            <p:cNvPicPr>
              <a:picLocks noChangeAspect="1" noChangeArrowheads="1"/>
            </p:cNvPicPr>
            <p:nvPr/>
          </p:nvPicPr>
          <p:blipFill>
            <a:blip r:embed="rId2">
              <a:extLst>
                <a:ext uri="{28A0092B-C50C-407E-A947-70E740481C1C}">
                  <a14:useLocalDpi xmlns:a14="http://schemas.microsoft.com/office/drawing/2010/main" val="0"/>
                </a:ext>
              </a:extLst>
            </a:blip>
            <a:srcRect r="66150" b="29172"/>
            <a:stretch>
              <a:fillRect/>
            </a:stretch>
          </p:blipFill>
          <p:spPr bwMode="auto">
            <a:xfrm>
              <a:off x="1805" y="1810"/>
              <a:ext cx="1231" cy="1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6" name="Picture 8"/>
            <p:cNvPicPr>
              <a:picLocks noChangeAspect="1" noChangeArrowheads="1"/>
            </p:cNvPicPr>
            <p:nvPr/>
          </p:nvPicPr>
          <p:blipFill>
            <a:blip r:embed="rId2">
              <a:extLst>
                <a:ext uri="{28A0092B-C50C-407E-A947-70E740481C1C}">
                  <a14:useLocalDpi xmlns:a14="http://schemas.microsoft.com/office/drawing/2010/main" val="0"/>
                </a:ext>
              </a:extLst>
            </a:blip>
            <a:srcRect l="66376" r="224" b="29172"/>
            <a:stretch>
              <a:fillRect/>
            </a:stretch>
          </p:blipFill>
          <p:spPr bwMode="auto">
            <a:xfrm>
              <a:off x="3423" y="1810"/>
              <a:ext cx="1215" cy="1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67" name="AutoShape 11"/>
            <p:cNvSpPr>
              <a:spLocks noChangeArrowheads="1"/>
            </p:cNvSpPr>
            <p:nvPr/>
          </p:nvSpPr>
          <p:spPr bwMode="auto">
            <a:xfrm>
              <a:off x="3054" y="2289"/>
              <a:ext cx="343" cy="222"/>
            </a:xfrm>
            <a:prstGeom prst="rightArrow">
              <a:avLst>
                <a:gd name="adj1" fmla="val 50000"/>
                <a:gd name="adj2" fmla="val 38626"/>
              </a:avLst>
            </a:prstGeom>
            <a:solidFill>
              <a:schemeClr val="accent2"/>
            </a:solidFill>
            <a:ln w="12700">
              <a:solidFill>
                <a:schemeClr val="tx1"/>
              </a:solidFill>
              <a:miter lim="800000"/>
            </a:ln>
          </p:spPr>
          <p:txBody>
            <a:bodyPr wrap="none" anchor="ctr"/>
            <a:lstStyle>
              <a:lvl1pPr>
                <a:spcBef>
                  <a:spcPct val="20000"/>
                </a:spcBef>
                <a:buClr>
                  <a:schemeClr val="tx2"/>
                </a:buClr>
                <a:buFont typeface="Wingdings" panose="05000000000000000000" pitchFamily="2" charset="2"/>
                <a:buChar char="l"/>
                <a:defRPr sz="2900">
                  <a:solidFill>
                    <a:schemeClr val="tx1"/>
                  </a:solidFill>
                  <a:latin typeface="Verdana" panose="020B0604030504040204" pitchFamily="-112" charset="0"/>
                  <a:ea typeface="宋体" panose="02010600030101010101" pitchFamily="2" charset="-122"/>
                </a:defRPr>
              </a:lvl1pPr>
              <a:lvl2pPr marL="37931725" indent="-37474525">
                <a:spcBef>
                  <a:spcPct val="20000"/>
                </a:spcBef>
                <a:buClr>
                  <a:schemeClr val="accent2"/>
                </a:buClr>
                <a:buFont typeface="Wingdings" panose="05000000000000000000" pitchFamily="2" charset="2"/>
                <a:buChar char="l"/>
                <a:defRPr sz="2500">
                  <a:solidFill>
                    <a:schemeClr val="tx1"/>
                  </a:solidFill>
                  <a:latin typeface="Verdana" panose="020B0604030504040204" pitchFamily="-112" charset="0"/>
                  <a:ea typeface="宋体" panose="02010600030101010101" pitchFamily="2" charset="-122"/>
                </a:defRPr>
              </a:lvl2pPr>
              <a:lvl3pPr marL="1235075" indent="-228600">
                <a:spcBef>
                  <a:spcPct val="20000"/>
                </a:spcBef>
                <a:buClr>
                  <a:schemeClr val="tx2"/>
                </a:buClr>
                <a:buFont typeface="Wingdings" panose="05000000000000000000" pitchFamily="2" charset="2"/>
                <a:buChar char="l"/>
                <a:defRPr sz="2200">
                  <a:solidFill>
                    <a:schemeClr val="tx1"/>
                  </a:solidFill>
                  <a:latin typeface="Verdana" panose="020B0604030504040204" pitchFamily="-112" charset="0"/>
                  <a:ea typeface="宋体" panose="02010600030101010101" pitchFamily="2" charset="-122"/>
                </a:defRPr>
              </a:lvl3pPr>
              <a:lvl4pPr marL="1643380" indent="-228600">
                <a:spcBef>
                  <a:spcPct val="20000"/>
                </a:spcBef>
                <a:buClr>
                  <a:schemeClr val="accent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9pPr>
            </a:lstStyle>
            <a:p>
              <a:pPr eaLnBrk="1" hangingPunct="1">
                <a:spcBef>
                  <a:spcPct val="0"/>
                </a:spcBef>
                <a:buClrTx/>
                <a:buFontTx/>
                <a:buNone/>
              </a:pPr>
              <a:endParaRPr lang="en-GB" altLang="zh-CN" sz="1350">
                <a:latin typeface="Arial" panose="020B0604020202020204" pitchFamily="34" charset="0"/>
                <a:ea typeface="MS PGothic" panose="020B0600070205080204" pitchFamily="-110" charset="-128"/>
              </a:endParaRPr>
            </a:p>
          </p:txBody>
        </p:sp>
      </p:grpSp>
      <p:grpSp>
        <p:nvGrpSpPr>
          <p:cNvPr id="100358" name="Group 16"/>
          <p:cNvGrpSpPr/>
          <p:nvPr/>
        </p:nvGrpSpPr>
        <p:grpSpPr bwMode="auto">
          <a:xfrm>
            <a:off x="848917" y="3015854"/>
            <a:ext cx="1916906" cy="2959894"/>
            <a:chOff x="535" y="1813"/>
            <a:chExt cx="1610" cy="2486"/>
          </a:xfrm>
        </p:grpSpPr>
        <p:pic>
          <p:nvPicPr>
            <p:cNvPr id="100362" name="Picture 6"/>
            <p:cNvPicPr>
              <a:picLocks noChangeAspect="1" noChangeArrowheads="1"/>
            </p:cNvPicPr>
            <p:nvPr/>
          </p:nvPicPr>
          <p:blipFill>
            <a:blip r:embed="rId3">
              <a:extLst>
                <a:ext uri="{28A0092B-C50C-407E-A947-70E740481C1C}">
                  <a14:useLocalDpi xmlns:a14="http://schemas.microsoft.com/office/drawing/2010/main" val="0"/>
                </a:ext>
              </a:extLst>
            </a:blip>
            <a:srcRect r="60216" b="51291"/>
            <a:stretch>
              <a:fillRect/>
            </a:stretch>
          </p:blipFill>
          <p:spPr bwMode="auto">
            <a:xfrm>
              <a:off x="545" y="1813"/>
              <a:ext cx="1589" cy="1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63" name="Picture 7"/>
            <p:cNvPicPr>
              <a:picLocks noChangeAspect="1" noChangeArrowheads="1"/>
            </p:cNvPicPr>
            <p:nvPr/>
          </p:nvPicPr>
          <p:blipFill>
            <a:blip r:embed="rId3">
              <a:extLst>
                <a:ext uri="{28A0092B-C50C-407E-A947-70E740481C1C}">
                  <a14:useLocalDpi xmlns:a14="http://schemas.microsoft.com/office/drawing/2010/main" val="0"/>
                </a:ext>
              </a:extLst>
            </a:blip>
            <a:srcRect l="39458" t="48575" r="20232" b="2271"/>
            <a:stretch>
              <a:fillRect/>
            </a:stretch>
          </p:blipFill>
          <p:spPr bwMode="auto">
            <a:xfrm>
              <a:off x="535" y="3195"/>
              <a:ext cx="1610" cy="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64" name="AutoShape 15"/>
            <p:cNvSpPr>
              <a:spLocks noChangeArrowheads="1"/>
            </p:cNvSpPr>
            <p:nvPr/>
          </p:nvSpPr>
          <p:spPr bwMode="auto">
            <a:xfrm>
              <a:off x="1198" y="2941"/>
              <a:ext cx="283" cy="252"/>
            </a:xfrm>
            <a:prstGeom prst="downArrow">
              <a:avLst>
                <a:gd name="adj1" fmla="val 50000"/>
                <a:gd name="adj2" fmla="val 25000"/>
              </a:avLst>
            </a:prstGeom>
            <a:solidFill>
              <a:schemeClr val="accent2">
                <a:alpha val="89803"/>
              </a:schemeClr>
            </a:solidFill>
            <a:ln w="12700">
              <a:solidFill>
                <a:schemeClr val="tx1"/>
              </a:solidFill>
              <a:miter lim="800000"/>
            </a:ln>
          </p:spPr>
          <p:txBody>
            <a:bodyPr vert="eaVert" wrap="none" anchor="ctr"/>
            <a:lstStyle>
              <a:lvl1pPr>
                <a:spcBef>
                  <a:spcPct val="20000"/>
                </a:spcBef>
                <a:buClr>
                  <a:schemeClr val="tx2"/>
                </a:buClr>
                <a:buFont typeface="Wingdings" panose="05000000000000000000" pitchFamily="2" charset="2"/>
                <a:buChar char="l"/>
                <a:defRPr sz="2900">
                  <a:solidFill>
                    <a:schemeClr val="tx1"/>
                  </a:solidFill>
                  <a:latin typeface="Verdana" panose="020B0604030504040204" pitchFamily="-112" charset="0"/>
                  <a:ea typeface="宋体" panose="02010600030101010101" pitchFamily="2" charset="-122"/>
                </a:defRPr>
              </a:lvl1pPr>
              <a:lvl2pPr marL="37931725" indent="-37474525">
                <a:spcBef>
                  <a:spcPct val="20000"/>
                </a:spcBef>
                <a:buClr>
                  <a:schemeClr val="accent2"/>
                </a:buClr>
                <a:buFont typeface="Wingdings" panose="05000000000000000000" pitchFamily="2" charset="2"/>
                <a:buChar char="l"/>
                <a:defRPr sz="2500">
                  <a:solidFill>
                    <a:schemeClr val="tx1"/>
                  </a:solidFill>
                  <a:latin typeface="Verdana" panose="020B0604030504040204" pitchFamily="-112" charset="0"/>
                  <a:ea typeface="宋体" panose="02010600030101010101" pitchFamily="2" charset="-122"/>
                </a:defRPr>
              </a:lvl2pPr>
              <a:lvl3pPr marL="1235075" indent="-228600">
                <a:spcBef>
                  <a:spcPct val="20000"/>
                </a:spcBef>
                <a:buClr>
                  <a:schemeClr val="tx2"/>
                </a:buClr>
                <a:buFont typeface="Wingdings" panose="05000000000000000000" pitchFamily="2" charset="2"/>
                <a:buChar char="l"/>
                <a:defRPr sz="2200">
                  <a:solidFill>
                    <a:schemeClr val="tx1"/>
                  </a:solidFill>
                  <a:latin typeface="Verdana" panose="020B0604030504040204" pitchFamily="-112" charset="0"/>
                  <a:ea typeface="宋体" panose="02010600030101010101" pitchFamily="2" charset="-122"/>
                </a:defRPr>
              </a:lvl3pPr>
              <a:lvl4pPr marL="1643380" indent="-228600">
                <a:spcBef>
                  <a:spcPct val="20000"/>
                </a:spcBef>
                <a:buClr>
                  <a:schemeClr val="accent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9pPr>
            </a:lstStyle>
            <a:p>
              <a:pPr eaLnBrk="1" hangingPunct="1">
                <a:spcBef>
                  <a:spcPct val="0"/>
                </a:spcBef>
                <a:buClrTx/>
                <a:buFontTx/>
                <a:buNone/>
              </a:pPr>
              <a:endParaRPr lang="en-GB" altLang="zh-CN" sz="1350">
                <a:latin typeface="Arial" panose="020B0604020202020204" pitchFamily="34" charset="0"/>
                <a:ea typeface="MS PGothic" panose="020B0600070205080204" pitchFamily="-110" charset="-128"/>
              </a:endParaRPr>
            </a:p>
          </p:txBody>
        </p:sp>
      </p:grpSp>
      <p:grpSp>
        <p:nvGrpSpPr>
          <p:cNvPr id="100359" name="Group 17"/>
          <p:cNvGrpSpPr/>
          <p:nvPr/>
        </p:nvGrpSpPr>
        <p:grpSpPr bwMode="auto">
          <a:xfrm>
            <a:off x="443931" y="2050258"/>
            <a:ext cx="195263" cy="3921919"/>
            <a:chOff x="-2" y="1034"/>
            <a:chExt cx="164" cy="3294"/>
          </a:xfrm>
        </p:grpSpPr>
        <p:pic>
          <p:nvPicPr>
            <p:cNvPr id="100360" name="Picture 18" descr="boo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17" y="4184"/>
              <a:ext cx="125"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61" name="Rectangle 19"/>
            <p:cNvSpPr>
              <a:spLocks noChangeArrowheads="1"/>
            </p:cNvSpPr>
            <p:nvPr/>
          </p:nvSpPr>
          <p:spPr bwMode="auto">
            <a:xfrm rot="-5400000">
              <a:off x="-1508" y="2540"/>
              <a:ext cx="3172" cy="159"/>
            </a:xfrm>
            <a:prstGeom prst="rect">
              <a:avLst/>
            </a:prstGeom>
            <a:solidFill>
              <a:schemeClr val="accent2"/>
            </a:solidFill>
            <a:ln w="12700">
              <a:solidFill>
                <a:schemeClr val="tx1"/>
              </a:solidFill>
              <a:miter lim="800000"/>
            </a:ln>
          </p:spPr>
          <p:txBody>
            <a:bodyPr wrap="none" anchor="ctr"/>
            <a:lstStyle>
              <a:lvl1pPr>
                <a:spcBef>
                  <a:spcPct val="20000"/>
                </a:spcBef>
                <a:buClr>
                  <a:schemeClr val="tx2"/>
                </a:buClr>
                <a:buFont typeface="Wingdings" panose="05000000000000000000" pitchFamily="2" charset="2"/>
                <a:buChar char="l"/>
                <a:defRPr sz="2900">
                  <a:solidFill>
                    <a:schemeClr val="tx1"/>
                  </a:solidFill>
                  <a:latin typeface="Verdana" panose="020B0604030504040204" pitchFamily="-112" charset="0"/>
                  <a:ea typeface="宋体" panose="02010600030101010101" pitchFamily="2" charset="-122"/>
                </a:defRPr>
              </a:lvl1pPr>
              <a:lvl2pPr marL="37931725" indent="-37474525">
                <a:spcBef>
                  <a:spcPct val="20000"/>
                </a:spcBef>
                <a:buClr>
                  <a:schemeClr val="accent2"/>
                </a:buClr>
                <a:buFont typeface="Wingdings" panose="05000000000000000000" pitchFamily="2" charset="2"/>
                <a:buChar char="l"/>
                <a:defRPr sz="2500">
                  <a:solidFill>
                    <a:schemeClr val="tx1"/>
                  </a:solidFill>
                  <a:latin typeface="Verdana" panose="020B0604030504040204" pitchFamily="-112" charset="0"/>
                  <a:ea typeface="宋体" panose="02010600030101010101" pitchFamily="2" charset="-122"/>
                </a:defRPr>
              </a:lvl2pPr>
              <a:lvl3pPr marL="1235075" indent="-228600">
                <a:spcBef>
                  <a:spcPct val="20000"/>
                </a:spcBef>
                <a:buClr>
                  <a:schemeClr val="tx2"/>
                </a:buClr>
                <a:buFont typeface="Wingdings" panose="05000000000000000000" pitchFamily="2" charset="2"/>
                <a:buChar char="l"/>
                <a:defRPr sz="2200">
                  <a:solidFill>
                    <a:schemeClr val="tx1"/>
                  </a:solidFill>
                  <a:latin typeface="Verdana" panose="020B0604030504040204" pitchFamily="-112" charset="0"/>
                  <a:ea typeface="宋体" panose="02010600030101010101" pitchFamily="2" charset="-122"/>
                </a:defRPr>
              </a:lvl3pPr>
              <a:lvl4pPr marL="1643380" indent="-228600">
                <a:spcBef>
                  <a:spcPct val="20000"/>
                </a:spcBef>
                <a:buClr>
                  <a:schemeClr val="accent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9pPr>
            </a:lstStyle>
            <a:p>
              <a:pPr algn="r" eaLnBrk="1" hangingPunct="1">
                <a:spcBef>
                  <a:spcPct val="0"/>
                </a:spcBef>
                <a:buClrTx/>
                <a:buFontTx/>
                <a:buNone/>
              </a:pPr>
              <a:r>
                <a:rPr lang="en-IE" altLang="zh-CN" sz="900">
                  <a:solidFill>
                    <a:schemeClr val="bg1"/>
                  </a:solidFill>
                  <a:latin typeface="Arial" panose="020B0604020202020204" pitchFamily="34" charset="0"/>
                  <a:ea typeface="MS PGothic" panose="020B0600070205080204" pitchFamily="-110" charset="-128"/>
                </a:rPr>
                <a:t>Images taken from Gonzalez &amp; Woods, Digital Image Processing (2002)</a:t>
              </a:r>
              <a:endParaRPr lang="en-US" altLang="zh-CN" sz="900">
                <a:solidFill>
                  <a:schemeClr val="bg1"/>
                </a:solidFill>
                <a:latin typeface="Arial" panose="020B0604020202020204" pitchFamily="34" charset="0"/>
                <a:ea typeface="MS PGothic" panose="020B0600070205080204" pitchFamily="-110" charset="-128"/>
              </a:endParaRPr>
            </a:p>
          </p:txBody>
        </p:sp>
      </p:grpSp>
      <p:sp>
        <p:nvSpPr>
          <p:cNvPr id="2" name="云形标注 1"/>
          <p:cNvSpPr/>
          <p:nvPr/>
        </p:nvSpPr>
        <p:spPr>
          <a:xfrm>
            <a:off x="7817644" y="2737670"/>
            <a:ext cx="981075" cy="1010264"/>
          </a:xfrm>
          <a:prstGeom prst="cloudCallout">
            <a:avLst>
              <a:gd name="adj1" fmla="val -241816"/>
              <a:gd name="adj2" fmla="val -1221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t>主观过程</a:t>
            </a:r>
            <a:endParaRPr lang="zh-CN" altLang="en-US" sz="1600" dirty="0" smtClean="0"/>
          </a:p>
        </p:txBody>
      </p:sp>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46581" y="1131218"/>
            <a:ext cx="835645" cy="897482"/>
          </a:xfrm>
          <a:prstGeom prst="rect">
            <a:avLst/>
          </a:prstGeom>
        </p:spPr>
      </p:pic>
      <p:sp>
        <p:nvSpPr>
          <p:cNvPr id="3" name="文本框 2"/>
          <p:cNvSpPr txBox="1"/>
          <p:nvPr/>
        </p:nvSpPr>
        <p:spPr>
          <a:xfrm>
            <a:off x="6838791" y="3809048"/>
            <a:ext cx="2284571" cy="737235"/>
          </a:xfrm>
          <a:prstGeom prst="rect">
            <a:avLst/>
          </a:prstGeom>
          <a:noFill/>
          <a:ln w="12700">
            <a:solidFill>
              <a:schemeClr val="tx1"/>
            </a:solidFill>
          </a:ln>
        </p:spPr>
        <p:txBody>
          <a:bodyPr wrap="square" rtlCol="0">
            <a:spAutoFit/>
          </a:bodyPr>
          <a:p>
            <a:r>
              <a:rPr lang="zh-CN" altLang="en-US" sz="1400"/>
              <a:t>如何操作才能实现图像的效果？</a:t>
            </a:r>
            <a:r>
              <a:rPr lang="zh-CN" altLang="en-US" sz="1400" b="1">
                <a:solidFill>
                  <a:srgbClr val="FF0000"/>
                </a:solidFill>
              </a:rPr>
              <a:t>互动，举手或微信群</a:t>
            </a:r>
            <a:endParaRPr lang="zh-CN" altLang="en-US" sz="1400" b="1">
              <a:solidFill>
                <a:srgbClr val="FF0000"/>
              </a:solidFill>
            </a:endParaRPr>
          </a:p>
        </p:txBody>
      </p:sp>
      <p:sp>
        <p:nvSpPr>
          <p:cNvPr id="4" name="文本框 3"/>
          <p:cNvSpPr txBox="1"/>
          <p:nvPr/>
        </p:nvSpPr>
        <p:spPr>
          <a:xfrm>
            <a:off x="1370330" y="2838450"/>
            <a:ext cx="549910" cy="275590"/>
          </a:xfrm>
          <a:prstGeom prst="rect">
            <a:avLst/>
          </a:prstGeom>
          <a:noFill/>
        </p:spPr>
        <p:txBody>
          <a:bodyPr wrap="square" rtlCol="0">
            <a:spAutoFit/>
          </a:bodyPr>
          <a:p>
            <a:r>
              <a:rPr lang="en-US" altLang="zh-CN" sz="1200"/>
              <a:t>(a)</a:t>
            </a:r>
            <a:endParaRPr lang="en-US" altLang="zh-CN" sz="1200"/>
          </a:p>
        </p:txBody>
      </p:sp>
      <p:sp>
        <p:nvSpPr>
          <p:cNvPr id="6" name="文本框 5"/>
          <p:cNvSpPr txBox="1"/>
          <p:nvPr/>
        </p:nvSpPr>
        <p:spPr>
          <a:xfrm>
            <a:off x="6381750" y="3553460"/>
            <a:ext cx="384810" cy="275590"/>
          </a:xfrm>
          <a:prstGeom prst="rect">
            <a:avLst/>
          </a:prstGeom>
          <a:noFill/>
        </p:spPr>
        <p:txBody>
          <a:bodyPr wrap="square" rtlCol="0">
            <a:spAutoFit/>
          </a:bodyPr>
          <a:p>
            <a:r>
              <a:rPr lang="en-US" altLang="zh-CN" sz="1200"/>
              <a:t>(b)</a:t>
            </a:r>
            <a:endParaRPr lang="en-US" altLang="zh-CN" sz="1200"/>
          </a:p>
        </p:txBody>
      </p:sp>
      <p:sp>
        <p:nvSpPr>
          <p:cNvPr id="7" name="文本框 6"/>
          <p:cNvSpPr txBox="1"/>
          <p:nvPr/>
        </p:nvSpPr>
        <p:spPr>
          <a:xfrm>
            <a:off x="6460490" y="5016500"/>
            <a:ext cx="469265" cy="306705"/>
          </a:xfrm>
          <a:prstGeom prst="rect">
            <a:avLst/>
          </a:prstGeom>
          <a:noFill/>
        </p:spPr>
        <p:txBody>
          <a:bodyPr wrap="square" rtlCol="0">
            <a:spAutoFit/>
          </a:bodyPr>
          <a:p>
            <a:r>
              <a:rPr lang="en-US" altLang="zh-CN" sz="1400"/>
              <a:t>(c)</a:t>
            </a:r>
            <a:endParaRPr lang="en-US" altLang="zh-CN" sz="1400"/>
          </a:p>
        </p:txBody>
      </p:sp>
      <p:sp>
        <p:nvSpPr>
          <p:cNvPr id="8" name="文本框 7"/>
          <p:cNvSpPr txBox="1"/>
          <p:nvPr/>
        </p:nvSpPr>
        <p:spPr>
          <a:xfrm>
            <a:off x="6839268" y="4865211"/>
            <a:ext cx="2300764" cy="1383665"/>
          </a:xfrm>
          <a:prstGeom prst="rect">
            <a:avLst/>
          </a:prstGeom>
          <a:noFill/>
          <a:ln w="12700">
            <a:solidFill>
              <a:schemeClr val="tx1"/>
            </a:solidFill>
          </a:ln>
        </p:spPr>
        <p:txBody>
          <a:bodyPr wrap="square" rtlCol="0">
            <a:spAutoFit/>
          </a:bodyPr>
          <a:p>
            <a:r>
              <a:rPr lang="zh-CN" altLang="en-US" sz="1400"/>
              <a:t>把图像下载下来自己试着增强一下，改变一下图像质量！看看是否能够达到要求的效果</a:t>
            </a:r>
            <a:r>
              <a:rPr lang="en-US" altLang="zh-CN" sz="1400"/>
              <a:t>!</a:t>
            </a:r>
            <a:r>
              <a:rPr lang="zh-CN" altLang="en-US" sz="1400"/>
              <a:t>或者查找资料找到可能的解决方法。</a:t>
            </a:r>
            <a:r>
              <a:rPr lang="zh-CN" altLang="en-US" sz="1400" b="1">
                <a:solidFill>
                  <a:srgbClr val="FF0000"/>
                </a:solidFill>
              </a:rPr>
              <a:t>下次课提问！</a:t>
            </a:r>
            <a:endParaRPr lang="zh-CN" altLang="en-US" sz="1400" b="1">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8" grpId="0" bldLvl="0" animBg="1"/>
      <p:bldP spid="8"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灯片编号占位符 5"/>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
        <p:nvSpPr>
          <p:cNvPr id="41986" name="Rectangle 2"/>
          <p:cNvSpPr>
            <a:spLocks noGrp="1"/>
          </p:cNvSpPr>
          <p:nvPr>
            <p:ph type="title"/>
          </p:nvPr>
        </p:nvSpPr>
        <p:spPr/>
        <p:txBody>
          <a:bodyPr vert="horz" wrap="square" lIns="91440" tIns="45720" rIns="91440" bIns="45720" anchor="b" anchorCtr="0"/>
          <a:p>
            <a:pPr eaLnBrk="1" hangingPunct="1"/>
            <a:r>
              <a:rPr lang="zh-CN" altLang="en-US" dirty="0"/>
              <a:t>对数扩展</a:t>
            </a:r>
            <a:endParaRPr lang="zh-CN" altLang="en-US" dirty="0"/>
          </a:p>
        </p:txBody>
      </p:sp>
      <p:sp>
        <p:nvSpPr>
          <p:cNvPr id="41987" name="Rectangle 3"/>
          <p:cNvSpPr>
            <a:spLocks noGrp="1"/>
          </p:cNvSpPr>
          <p:nvPr>
            <p:ph idx="1"/>
          </p:nvPr>
        </p:nvSpPr>
        <p:spPr>
          <a:xfrm>
            <a:off x="857250" y="1571625"/>
            <a:ext cx="7313613" cy="1530350"/>
          </a:xfrm>
        </p:spPr>
        <p:txBody>
          <a:bodyPr vert="horz" wrap="square" lIns="91440" tIns="45720" rIns="91440" bIns="45720" anchor="t" anchorCtr="0"/>
          <a:p>
            <a:pPr eaLnBrk="1" hangingPunct="1">
              <a:buClr>
                <a:schemeClr val="tx1"/>
              </a:buClr>
              <a:buFontTx/>
              <a:buChar char="•"/>
            </a:pPr>
            <a:r>
              <a:rPr lang="zh-CN" altLang="en-US" dirty="0"/>
              <a:t>对数变换函数曲线 </a:t>
            </a:r>
            <a:r>
              <a:rPr lang="en-US" altLang="zh-CN" dirty="0"/>
              <a:t>:</a:t>
            </a:r>
            <a:endParaRPr lang="en-US" altLang="zh-CN" dirty="0"/>
          </a:p>
          <a:p>
            <a:pPr eaLnBrk="1" hangingPunct="1">
              <a:buClr>
                <a:schemeClr val="tx1"/>
              </a:buClr>
              <a:buFontTx/>
              <a:buChar char="•"/>
            </a:pPr>
            <a:r>
              <a:rPr lang="en-US" altLang="zh-CN" dirty="0"/>
              <a:t>g=c*log(1+f)</a:t>
            </a:r>
            <a:endParaRPr lang="en-US" altLang="zh-CN" dirty="0"/>
          </a:p>
          <a:p>
            <a:pPr eaLnBrk="1" hangingPunct="1"/>
            <a:endParaRPr lang="en-US" altLang="zh-CN" dirty="0"/>
          </a:p>
        </p:txBody>
      </p:sp>
      <p:pic>
        <p:nvPicPr>
          <p:cNvPr id="41988" name="Picture 4"/>
          <p:cNvPicPr>
            <a:picLocks noChangeAspect="1"/>
          </p:cNvPicPr>
          <p:nvPr/>
        </p:nvPicPr>
        <p:blipFill>
          <a:blip r:embed="rId1"/>
          <a:stretch>
            <a:fillRect/>
          </a:stretch>
        </p:blipFill>
        <p:spPr>
          <a:xfrm>
            <a:off x="6191250" y="214313"/>
            <a:ext cx="2952750" cy="1876425"/>
          </a:xfrm>
          <a:prstGeom prst="rect">
            <a:avLst/>
          </a:prstGeom>
          <a:noFill/>
          <a:ln w="9525">
            <a:noFill/>
          </a:ln>
        </p:spPr>
      </p:pic>
      <p:pic>
        <p:nvPicPr>
          <p:cNvPr id="41989" name="Picture 10"/>
          <p:cNvPicPr>
            <a:picLocks noChangeAspect="1"/>
          </p:cNvPicPr>
          <p:nvPr/>
        </p:nvPicPr>
        <p:blipFill>
          <a:blip r:embed="rId2"/>
          <a:stretch>
            <a:fillRect/>
          </a:stretch>
        </p:blipFill>
        <p:spPr>
          <a:xfrm>
            <a:off x="611188" y="3265488"/>
            <a:ext cx="3135312" cy="2568575"/>
          </a:xfrm>
          <a:prstGeom prst="rect">
            <a:avLst/>
          </a:prstGeom>
          <a:noFill/>
          <a:ln w="9525">
            <a:noFill/>
          </a:ln>
        </p:spPr>
      </p:pic>
      <p:sp>
        <p:nvSpPr>
          <p:cNvPr id="41990" name="矩形 10"/>
          <p:cNvSpPr/>
          <p:nvPr/>
        </p:nvSpPr>
        <p:spPr>
          <a:xfrm>
            <a:off x="4572000" y="2286000"/>
            <a:ext cx="3881438" cy="904875"/>
          </a:xfrm>
          <a:prstGeom prst="rect">
            <a:avLst/>
          </a:prstGeom>
          <a:noFill/>
          <a:ln w="9525">
            <a:noFill/>
          </a:ln>
        </p:spPr>
        <p:txBody>
          <a:bodyPr wrap="none" anchor="t" anchorCtr="0">
            <a:spAutoFit/>
          </a:bodyPr>
          <a:p>
            <a:pPr>
              <a:spcBef>
                <a:spcPct val="20000"/>
              </a:spcBef>
              <a:buClr>
                <a:schemeClr val="tx2"/>
              </a:buClr>
              <a:buSzPct val="70000"/>
            </a:pPr>
            <a:r>
              <a:rPr lang="zh-CN" altLang="en-US" sz="2400" dirty="0">
                <a:latin typeface="Verdana" panose="020B0604030504040204" pitchFamily="-112" charset="0"/>
                <a:ea typeface="宋体" panose="02010600030101010101" pitchFamily="2" charset="-122"/>
              </a:rPr>
              <a:t>左图</a:t>
            </a:r>
            <a:r>
              <a:rPr lang="en-US" altLang="zh-CN" sz="2400" dirty="0">
                <a:latin typeface="Verdana" panose="020B0604030504040204" pitchFamily="-112" charset="0"/>
                <a:ea typeface="宋体" panose="02010600030101010101" pitchFamily="2" charset="-122"/>
              </a:rPr>
              <a:t>:c=255/log(256),</a:t>
            </a:r>
            <a:endParaRPr lang="en-US" altLang="zh-CN" sz="2400" dirty="0">
              <a:latin typeface="Verdana" panose="020B0604030504040204" pitchFamily="-112" charset="0"/>
              <a:ea typeface="宋体" panose="02010600030101010101" pitchFamily="2" charset="-122"/>
            </a:endParaRPr>
          </a:p>
          <a:p>
            <a:pPr>
              <a:spcBef>
                <a:spcPct val="20000"/>
              </a:spcBef>
              <a:buClr>
                <a:schemeClr val="tx2"/>
              </a:buClr>
              <a:buSzPct val="70000"/>
            </a:pPr>
            <a:r>
              <a:rPr lang="zh-CN" altLang="en-US" sz="2400" dirty="0">
                <a:latin typeface="Verdana" panose="020B0604030504040204" pitchFamily="-112" charset="0"/>
                <a:ea typeface="宋体" panose="02010600030101010101" pitchFamily="2" charset="-122"/>
              </a:rPr>
              <a:t>右图</a:t>
            </a:r>
            <a:r>
              <a:rPr lang="en-US" altLang="zh-CN" sz="2400" dirty="0">
                <a:latin typeface="Verdana" panose="020B0604030504040204" pitchFamily="-112" charset="0"/>
                <a:ea typeface="宋体" panose="02010600030101010101" pitchFamily="2" charset="-122"/>
              </a:rPr>
              <a:t>:c=1</a:t>
            </a:r>
            <a:endParaRPr lang="zh-CN" altLang="en-US" sz="2400" dirty="0">
              <a:latin typeface="Verdana" panose="020B0604030504040204" pitchFamily="-112" charset="0"/>
              <a:ea typeface="宋体" panose="02010600030101010101" pitchFamily="2" charset="-122"/>
            </a:endParaRPr>
          </a:p>
        </p:txBody>
      </p:sp>
      <p:pic>
        <p:nvPicPr>
          <p:cNvPr id="41991" name="Picture 12"/>
          <p:cNvPicPr>
            <a:picLocks noChangeAspect="1"/>
          </p:cNvPicPr>
          <p:nvPr/>
        </p:nvPicPr>
        <p:blipFill>
          <a:blip r:embed="rId3"/>
          <a:stretch>
            <a:fillRect/>
          </a:stretch>
        </p:blipFill>
        <p:spPr>
          <a:xfrm>
            <a:off x="4357688" y="3257550"/>
            <a:ext cx="3094037" cy="2559050"/>
          </a:xfrm>
          <a:prstGeom prst="rect">
            <a:avLst/>
          </a:prstGeom>
          <a:noFill/>
          <a:ln w="9525">
            <a:noFill/>
          </a:ln>
        </p:spPr>
      </p:pic>
      <p:sp>
        <p:nvSpPr>
          <p:cNvPr id="41992" name="矩形 1"/>
          <p:cNvSpPr/>
          <p:nvPr/>
        </p:nvSpPr>
        <p:spPr>
          <a:xfrm>
            <a:off x="323850" y="5989638"/>
            <a:ext cx="8701088" cy="708025"/>
          </a:xfrm>
          <a:prstGeom prst="rect">
            <a:avLst/>
          </a:prstGeom>
          <a:noFill/>
          <a:ln w="9525">
            <a:noFill/>
          </a:ln>
        </p:spPr>
        <p:txBody>
          <a:bodyPr wrap="none" anchor="t" anchorCtr="0">
            <a:spAutoFit/>
          </a:bodyPr>
          <a:p>
            <a:r>
              <a:rPr lang="zh-CN" altLang="en-US" sz="2000" dirty="0">
                <a:solidFill>
                  <a:srgbClr val="FF0000"/>
                </a:solidFill>
                <a:latin typeface="Verdana" panose="020B0604030504040204" pitchFamily="-112" charset="0"/>
                <a:ea typeface="宋体" panose="02010600030101010101" pitchFamily="2" charset="-122"/>
              </a:rPr>
              <a:t>在对数曲线上，函数自变量为低值时，曲线的斜率很高；自变量为高值时，</a:t>
            </a:r>
            <a:endParaRPr lang="en-US" altLang="zh-CN" sz="2000" dirty="0">
              <a:solidFill>
                <a:srgbClr val="FF0000"/>
              </a:solidFill>
              <a:latin typeface="Verdana" panose="020B0604030504040204" pitchFamily="-112" charset="0"/>
              <a:ea typeface="宋体" panose="02010600030101010101" pitchFamily="2" charset="-122"/>
            </a:endParaRPr>
          </a:p>
          <a:p>
            <a:r>
              <a:rPr lang="zh-CN" altLang="en-US" sz="2000" dirty="0">
                <a:solidFill>
                  <a:srgbClr val="FF0000"/>
                </a:solidFill>
                <a:latin typeface="Verdana" panose="020B0604030504040204" pitchFamily="-112" charset="0"/>
                <a:ea typeface="宋体" panose="02010600030101010101" pitchFamily="2" charset="-122"/>
              </a:rPr>
              <a:t>曲线的斜率变小。</a:t>
            </a:r>
            <a:endParaRPr lang="zh-CN" altLang="en-US" sz="2000" dirty="0">
              <a:solidFill>
                <a:srgbClr val="FF0000"/>
              </a:solidFill>
              <a:latin typeface="Verdana" panose="020B0604030504040204" pitchFamily="-112" charset="0"/>
              <a:ea typeface="宋体" panose="02010600030101010101" pitchFamily="2"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灯片编号占位符 5"/>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
        <p:nvSpPr>
          <p:cNvPr id="43010" name="Rectangle 2"/>
          <p:cNvSpPr>
            <a:spLocks noGrp="1"/>
          </p:cNvSpPr>
          <p:nvPr>
            <p:ph type="title"/>
          </p:nvPr>
        </p:nvSpPr>
        <p:spPr/>
        <p:txBody>
          <a:bodyPr vert="horz" wrap="square" lIns="91440" tIns="45720" rIns="91440" bIns="45720" anchor="b" anchorCtr="0"/>
          <a:p>
            <a:pPr eaLnBrk="1" hangingPunct="1"/>
            <a:r>
              <a:rPr lang="zh-CN" altLang="en-US" dirty="0"/>
              <a:t>对数扩展</a:t>
            </a:r>
            <a:endParaRPr lang="zh-CN" altLang="en-US" dirty="0"/>
          </a:p>
        </p:txBody>
      </p:sp>
      <p:sp>
        <p:nvSpPr>
          <p:cNvPr id="43011" name="Rectangle 3"/>
          <p:cNvSpPr>
            <a:spLocks noGrp="1"/>
          </p:cNvSpPr>
          <p:nvPr>
            <p:ph idx="1"/>
          </p:nvPr>
        </p:nvSpPr>
        <p:spPr>
          <a:xfrm>
            <a:off x="1370013" y="1628775"/>
            <a:ext cx="7313612" cy="2160588"/>
          </a:xfrm>
        </p:spPr>
        <p:txBody>
          <a:bodyPr vert="horz" wrap="square" lIns="91440" tIns="45720" rIns="91440" bIns="45720" anchor="t" anchorCtr="0"/>
          <a:p>
            <a:pPr eaLnBrk="1" hangingPunct="1"/>
            <a:r>
              <a:rPr lang="zh-CN" altLang="en-US" sz="2000" dirty="0"/>
              <a:t>应用</a:t>
            </a:r>
            <a:r>
              <a:rPr lang="en-US" altLang="zh-CN" sz="2000" dirty="0"/>
              <a:t>:</a:t>
            </a:r>
            <a:r>
              <a:rPr lang="zh-CN" altLang="en-US" sz="2000" dirty="0"/>
              <a:t>如傅立叶频谱显示</a:t>
            </a:r>
            <a:r>
              <a:rPr lang="en-US" altLang="zh-CN" sz="2000" dirty="0"/>
              <a:t>.</a:t>
            </a:r>
            <a:endParaRPr lang="en-US" altLang="zh-CN" sz="2000" dirty="0"/>
          </a:p>
          <a:p>
            <a:pPr eaLnBrk="1" hangingPunct="1"/>
            <a:r>
              <a:rPr lang="zh-CN" altLang="en-US" sz="2000" dirty="0"/>
              <a:t>左图是</a:t>
            </a:r>
            <a:r>
              <a:rPr lang="en-US" altLang="zh-CN" sz="2000" dirty="0"/>
              <a:t>0~1.5*10</a:t>
            </a:r>
            <a:r>
              <a:rPr lang="en-US" altLang="zh-CN" sz="2000" baseline="30000" dirty="0"/>
              <a:t>6</a:t>
            </a:r>
            <a:r>
              <a:rPr lang="zh-CN" altLang="en-US" sz="2000" dirty="0"/>
              <a:t>的傅立叶频谱在</a:t>
            </a:r>
            <a:r>
              <a:rPr lang="en-US" altLang="zh-CN" sz="2000" dirty="0"/>
              <a:t>8bit</a:t>
            </a:r>
            <a:r>
              <a:rPr lang="zh-CN" altLang="en-US" sz="2000" dirty="0"/>
              <a:t>系统中的显示结果</a:t>
            </a:r>
            <a:r>
              <a:rPr lang="en-US" altLang="zh-CN" sz="2000" dirty="0"/>
              <a:t>.</a:t>
            </a:r>
            <a:endParaRPr lang="en-US" altLang="zh-CN" sz="2000" dirty="0"/>
          </a:p>
          <a:p>
            <a:pPr eaLnBrk="1" hangingPunct="1"/>
            <a:r>
              <a:rPr lang="zh-CN" altLang="en-US" sz="2000" dirty="0"/>
              <a:t>右图是利用了变换公式</a:t>
            </a:r>
            <a:r>
              <a:rPr lang="en-US" altLang="zh-CN" sz="2000" dirty="0"/>
              <a:t>S=c*log(1+r)(c=1)</a:t>
            </a:r>
            <a:r>
              <a:rPr lang="zh-CN" altLang="en-US" sz="2000" dirty="0"/>
              <a:t>处理后的结果</a:t>
            </a:r>
            <a:r>
              <a:rPr lang="en-US" altLang="zh-CN" sz="2000" dirty="0"/>
              <a:t>.</a:t>
            </a:r>
            <a:endParaRPr lang="en-US" altLang="zh-CN" sz="2000" dirty="0"/>
          </a:p>
          <a:p>
            <a:pPr eaLnBrk="1" hangingPunct="1"/>
            <a:r>
              <a:rPr lang="zh-CN" altLang="en-US" sz="1600" dirty="0">
                <a:solidFill>
                  <a:srgbClr val="CC3300"/>
                </a:solidFill>
              </a:rPr>
              <a:t>许多丢失的细节可见了</a:t>
            </a:r>
            <a:r>
              <a:rPr lang="en-US" altLang="zh-CN" sz="1600" dirty="0">
                <a:solidFill>
                  <a:srgbClr val="CC3300"/>
                </a:solidFill>
              </a:rPr>
              <a:t>.</a:t>
            </a:r>
            <a:endParaRPr lang="en-US" altLang="zh-CN" sz="1600" baseline="30000" dirty="0">
              <a:solidFill>
                <a:srgbClr val="CC3300"/>
              </a:solidFill>
            </a:endParaRPr>
          </a:p>
        </p:txBody>
      </p:sp>
      <p:pic>
        <p:nvPicPr>
          <p:cNvPr id="43012" name="Picture 4"/>
          <p:cNvPicPr>
            <a:picLocks noChangeAspect="1"/>
          </p:cNvPicPr>
          <p:nvPr/>
        </p:nvPicPr>
        <p:blipFill>
          <a:blip r:embed="rId1"/>
          <a:stretch>
            <a:fillRect/>
          </a:stretch>
        </p:blipFill>
        <p:spPr>
          <a:xfrm>
            <a:off x="2124075" y="3789363"/>
            <a:ext cx="4810125" cy="2505075"/>
          </a:xfrm>
          <a:prstGeom prst="rect">
            <a:avLst/>
          </a:prstGeom>
          <a:noFill/>
          <a:ln w="9525">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灯片编号占位符 5"/>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
        <p:nvSpPr>
          <p:cNvPr id="44034" name="Rectangle 2"/>
          <p:cNvSpPr>
            <a:spLocks noGrp="1"/>
          </p:cNvSpPr>
          <p:nvPr>
            <p:ph type="title"/>
          </p:nvPr>
        </p:nvSpPr>
        <p:spPr/>
        <p:txBody>
          <a:bodyPr vert="horz" wrap="square" lIns="91440" tIns="45720" rIns="91440" bIns="45720" anchor="b" anchorCtr="0"/>
          <a:p>
            <a:pPr eaLnBrk="1" hangingPunct="1"/>
            <a:r>
              <a:rPr lang="zh-CN" altLang="en-US" dirty="0"/>
              <a:t>对数扩展</a:t>
            </a:r>
            <a:endParaRPr lang="zh-CN" altLang="en-US" dirty="0"/>
          </a:p>
        </p:txBody>
      </p:sp>
      <p:sp>
        <p:nvSpPr>
          <p:cNvPr id="44035" name="Rectangle 3"/>
          <p:cNvSpPr>
            <a:spLocks noGrp="1"/>
          </p:cNvSpPr>
          <p:nvPr>
            <p:ph idx="1"/>
          </p:nvPr>
        </p:nvSpPr>
        <p:spPr>
          <a:xfrm>
            <a:off x="1258888" y="1557338"/>
            <a:ext cx="7313612" cy="1079500"/>
          </a:xfrm>
        </p:spPr>
        <p:txBody>
          <a:bodyPr vert="horz" wrap="square" lIns="91440" tIns="45720" rIns="91440" bIns="45720" anchor="t" anchorCtr="0"/>
          <a:p>
            <a:pPr eaLnBrk="1" hangingPunct="1"/>
            <a:r>
              <a:rPr lang="en-US" altLang="zh-CN" dirty="0"/>
              <a:t>c=255/log(1+255);</a:t>
            </a:r>
            <a:endParaRPr lang="en-US" altLang="zh-CN" dirty="0"/>
          </a:p>
          <a:p>
            <a:pPr eaLnBrk="1" hangingPunct="1"/>
            <a:r>
              <a:rPr lang="en-US" altLang="zh-CN" dirty="0"/>
              <a:t>y=c*log(1+x);</a:t>
            </a:r>
            <a:endParaRPr lang="en-US" altLang="zh-CN" dirty="0"/>
          </a:p>
          <a:p>
            <a:pPr eaLnBrk="1" hangingPunct="1"/>
            <a:endParaRPr lang="en-US" altLang="zh-CN" dirty="0"/>
          </a:p>
        </p:txBody>
      </p:sp>
      <p:grpSp>
        <p:nvGrpSpPr>
          <p:cNvPr id="44036" name="Group 9"/>
          <p:cNvGrpSpPr/>
          <p:nvPr/>
        </p:nvGrpSpPr>
        <p:grpSpPr>
          <a:xfrm>
            <a:off x="1403350" y="2781300"/>
            <a:ext cx="6767513" cy="3756025"/>
            <a:chOff x="884" y="1570"/>
            <a:chExt cx="4263" cy="2366"/>
          </a:xfrm>
        </p:grpSpPr>
        <p:pic>
          <p:nvPicPr>
            <p:cNvPr id="44037" name="Picture 4"/>
            <p:cNvPicPr>
              <a:picLocks noChangeAspect="1"/>
            </p:cNvPicPr>
            <p:nvPr/>
          </p:nvPicPr>
          <p:blipFill>
            <a:blip r:embed="rId1"/>
            <a:stretch>
              <a:fillRect/>
            </a:stretch>
          </p:blipFill>
          <p:spPr>
            <a:xfrm>
              <a:off x="930" y="1616"/>
              <a:ext cx="1179" cy="1179"/>
            </a:xfrm>
            <a:prstGeom prst="rect">
              <a:avLst/>
            </a:prstGeom>
            <a:noFill/>
            <a:ln w="9525">
              <a:noFill/>
            </a:ln>
          </p:spPr>
        </p:pic>
        <p:pic>
          <p:nvPicPr>
            <p:cNvPr id="44038" name="Picture 5"/>
            <p:cNvPicPr>
              <a:picLocks noChangeAspect="1"/>
            </p:cNvPicPr>
            <p:nvPr/>
          </p:nvPicPr>
          <p:blipFill>
            <a:blip r:embed="rId2"/>
            <a:stretch>
              <a:fillRect/>
            </a:stretch>
          </p:blipFill>
          <p:spPr>
            <a:xfrm>
              <a:off x="884" y="2840"/>
              <a:ext cx="1225" cy="965"/>
            </a:xfrm>
            <a:prstGeom prst="rect">
              <a:avLst/>
            </a:prstGeom>
            <a:noFill/>
            <a:ln w="9525">
              <a:noFill/>
            </a:ln>
          </p:spPr>
        </p:pic>
        <p:pic>
          <p:nvPicPr>
            <p:cNvPr id="44039" name="Picture 6"/>
            <p:cNvPicPr>
              <a:picLocks noChangeAspect="1"/>
            </p:cNvPicPr>
            <p:nvPr/>
          </p:nvPicPr>
          <p:blipFill>
            <a:blip r:embed="rId3"/>
            <a:stretch>
              <a:fillRect/>
            </a:stretch>
          </p:blipFill>
          <p:spPr>
            <a:xfrm>
              <a:off x="2336" y="2205"/>
              <a:ext cx="1224" cy="977"/>
            </a:xfrm>
            <a:prstGeom prst="rect">
              <a:avLst/>
            </a:prstGeom>
            <a:noFill/>
            <a:ln w="9525">
              <a:noFill/>
            </a:ln>
          </p:spPr>
        </p:pic>
        <p:pic>
          <p:nvPicPr>
            <p:cNvPr id="44040" name="Picture 7"/>
            <p:cNvPicPr>
              <a:picLocks noChangeAspect="1"/>
            </p:cNvPicPr>
            <p:nvPr/>
          </p:nvPicPr>
          <p:blipFill>
            <a:blip r:embed="rId4"/>
            <a:stretch>
              <a:fillRect/>
            </a:stretch>
          </p:blipFill>
          <p:spPr>
            <a:xfrm>
              <a:off x="3923" y="1570"/>
              <a:ext cx="1023" cy="1043"/>
            </a:xfrm>
            <a:prstGeom prst="rect">
              <a:avLst/>
            </a:prstGeom>
            <a:noFill/>
            <a:ln w="9525">
              <a:noFill/>
            </a:ln>
          </p:spPr>
        </p:pic>
        <p:pic>
          <p:nvPicPr>
            <p:cNvPr id="44041" name="Picture 8"/>
            <p:cNvPicPr>
              <a:picLocks noChangeAspect="1"/>
            </p:cNvPicPr>
            <p:nvPr/>
          </p:nvPicPr>
          <p:blipFill>
            <a:blip r:embed="rId5"/>
            <a:stretch>
              <a:fillRect/>
            </a:stretch>
          </p:blipFill>
          <p:spPr>
            <a:xfrm>
              <a:off x="3696" y="2795"/>
              <a:ext cx="1451" cy="1141"/>
            </a:xfrm>
            <a:prstGeom prst="rect">
              <a:avLst/>
            </a:prstGeom>
            <a:noFill/>
            <a:ln w="9525">
              <a:noFill/>
            </a:ln>
          </p:spPr>
        </p:pic>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Rectangle 10"/>
          <p:cNvSpPr>
            <a:spLocks noGrp="1"/>
          </p:cNvSpPr>
          <p:nvPr>
            <p:ph type="sldNum" sz="quarter" idx="4"/>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latin typeface="Verdana" panose="020B0604030504040204" pitchFamily="-112" charset="0"/>
              </a:rPr>
            </a:fld>
            <a:endParaRPr lang="en-US" altLang="zh-CN" sz="1200" b="0" dirty="0">
              <a:latin typeface="Verdana" panose="020B0604030504040204" pitchFamily="-112" charset="0"/>
            </a:endParaRPr>
          </a:p>
        </p:txBody>
      </p:sp>
      <p:sp>
        <p:nvSpPr>
          <p:cNvPr id="39938" name="Rectangle 2"/>
          <p:cNvSpPr>
            <a:spLocks noGrp="1"/>
          </p:cNvSpPr>
          <p:nvPr>
            <p:ph type="subTitle" idx="1"/>
          </p:nvPr>
        </p:nvSpPr>
        <p:spPr>
          <a:xfrm>
            <a:off x="1116013" y="908050"/>
            <a:ext cx="7342188" cy="5265738"/>
          </a:xfrm>
        </p:spPr>
        <p:txBody>
          <a:bodyPr vert="horz" wrap="square" lIns="91440" tIns="45720" rIns="91440" bIns="45720" anchor="t" anchorCtr="0"/>
          <a:p>
            <a: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9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rPr>
              <a:t>(2)</a:t>
            </a:r>
            <a:r>
              <a:rPr kumimoji="0" lang="zh-CN" altLang="en-US" sz="29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rPr>
              <a:t>指数扩展</a:t>
            </a:r>
            <a:r>
              <a:rPr kumimoji="0" lang="en-US" altLang="zh-CN" sz="29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rPr>
              <a:t>:</a:t>
            </a:r>
            <a:endParaRPr kumimoji="0" lang="en-US" altLang="zh-CN" sz="29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endParaRPr kumimoji="0" lang="en-US" altLang="zh-CN" sz="29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r>
              <a:rPr kumimoji="0" lang="zh-CN" altLang="en-US" sz="2900" b="0" i="0" u="none" strike="noStrike" kern="0" cap="none" spc="0" normalizeH="0" baseline="0" noProof="1" dirty="0">
                <a:solidFill>
                  <a:schemeClr val="tx1"/>
                </a:solidFill>
                <a:latin typeface="+mn-lt"/>
                <a:ea typeface="+mn-ea"/>
                <a:cs typeface="+mn-cs"/>
              </a:rPr>
              <a:t>基本形式</a:t>
            </a:r>
            <a:r>
              <a:rPr kumimoji="0" lang="en-US" altLang="zh-CN" sz="2900" b="0" i="0" u="none" strike="noStrike" kern="0" cap="none" spc="0" normalizeH="0" baseline="0" noProof="1" dirty="0">
                <a:solidFill>
                  <a:schemeClr val="tx1"/>
                </a:solidFill>
                <a:latin typeface="+mn-lt"/>
                <a:ea typeface="+mn-ea"/>
                <a:cs typeface="+mn-cs"/>
              </a:rPr>
              <a:t>:  g(x,y)=a</a:t>
            </a:r>
            <a:r>
              <a:rPr kumimoji="0" lang="en-US" altLang="zh-CN" sz="2900" b="0" i="0" u="none" strike="noStrike" kern="0" cap="none" spc="0" normalizeH="0" baseline="30000" noProof="1" dirty="0">
                <a:solidFill>
                  <a:schemeClr val="tx1"/>
                </a:solidFill>
                <a:latin typeface="+mn-lt"/>
                <a:ea typeface="+mn-ea"/>
                <a:cs typeface="+mn-cs"/>
              </a:rPr>
              <a:t>f(x,y) </a:t>
            </a:r>
            <a:endParaRPr kumimoji="0" lang="en-US" altLang="zh-CN" sz="29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r>
              <a:rPr kumimoji="0" lang="zh-CN" altLang="en-US" sz="2900" b="0" i="0" u="none" strike="noStrike" kern="0" cap="none" spc="0" normalizeH="0" baseline="0" noProof="1" dirty="0">
                <a:solidFill>
                  <a:schemeClr val="tx1"/>
                </a:solidFill>
                <a:latin typeface="+mn-lt"/>
                <a:ea typeface="+mn-ea"/>
                <a:cs typeface="+mn-cs"/>
              </a:rPr>
              <a:t>实际应用中，为了增加变换的动态范围，一般需要加入一些调制参数。具体形式如下：</a:t>
            </a:r>
            <a:endParaRPr kumimoji="0" lang="zh-CN" altLang="en-US" sz="29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r>
              <a:rPr kumimoji="0" lang="zh-CN" altLang="en-US" sz="2900" b="0" i="0" u="none" strike="noStrike" kern="0" cap="none" spc="0" normalizeH="0" baseline="0" noProof="1" dirty="0">
                <a:solidFill>
                  <a:schemeClr val="tx1"/>
                </a:solidFill>
                <a:latin typeface="+mn-lt"/>
                <a:ea typeface="+mn-ea"/>
                <a:cs typeface="+mn-cs"/>
              </a:rPr>
              <a:t>             </a:t>
            </a:r>
            <a:r>
              <a:rPr kumimoji="0" lang="en-US" altLang="zh-CN" sz="2900" b="0" i="0" u="none" strike="noStrike" kern="0" cap="none" spc="0" normalizeH="0" baseline="0" noProof="1" dirty="0">
                <a:solidFill>
                  <a:schemeClr val="tx1"/>
                </a:solidFill>
                <a:latin typeface="+mn-lt"/>
                <a:ea typeface="+mn-ea"/>
                <a:cs typeface="+mn-cs"/>
              </a:rPr>
              <a:t>g(x,y)=a</a:t>
            </a:r>
            <a:r>
              <a:rPr kumimoji="0" lang="en-US" altLang="zh-CN" sz="2900" b="0" i="0" u="none" strike="noStrike" kern="0" cap="none" spc="0" normalizeH="0" baseline="30000" noProof="1" dirty="0">
                <a:solidFill>
                  <a:schemeClr val="tx1"/>
                </a:solidFill>
                <a:latin typeface="+mn-lt"/>
                <a:ea typeface="+mn-ea"/>
                <a:cs typeface="+mn-cs"/>
              </a:rPr>
              <a:t>c[f(x,y)-b]</a:t>
            </a:r>
            <a:r>
              <a:rPr kumimoji="0" lang="en-US" altLang="zh-CN" sz="2900" b="0" i="0" u="none" strike="noStrike" kern="0" cap="none" spc="0" normalizeH="0" baseline="0" noProof="1" dirty="0">
                <a:solidFill>
                  <a:schemeClr val="tx1"/>
                </a:solidFill>
                <a:latin typeface="+mn-lt"/>
                <a:ea typeface="+mn-ea"/>
                <a:cs typeface="+mn-cs"/>
              </a:rPr>
              <a:t>-1 </a:t>
            </a:r>
            <a:endParaRPr kumimoji="0" lang="en-US" altLang="zh-CN" sz="29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r>
              <a:rPr kumimoji="0" lang="en-US" altLang="zh-CN" sz="2900" b="0" i="0" u="none" strike="noStrike" kern="0" cap="none" spc="0" normalizeH="0" baseline="0" noProof="1" dirty="0">
                <a:solidFill>
                  <a:schemeClr val="tx1"/>
                </a:solidFill>
                <a:latin typeface="+mn-lt"/>
                <a:ea typeface="+mn-ea"/>
                <a:cs typeface="+mn-cs"/>
              </a:rPr>
              <a:t>       </a:t>
            </a:r>
            <a:r>
              <a:rPr kumimoji="0" lang="zh-CN" altLang="en-US" sz="2900" b="0" i="0" u="none" strike="noStrike" kern="0" cap="none" spc="0" normalizeH="0" baseline="0" noProof="1" dirty="0">
                <a:solidFill>
                  <a:schemeClr val="tx1"/>
                </a:solidFill>
                <a:latin typeface="+mn-lt"/>
                <a:ea typeface="+mn-ea"/>
                <a:cs typeface="+mn-cs"/>
              </a:rPr>
              <a:t>参数</a:t>
            </a:r>
            <a:r>
              <a:rPr kumimoji="0" lang="en-US" altLang="zh-CN" sz="2900" b="0" i="0" u="none" strike="noStrike" kern="0" cap="none" spc="0" normalizeH="0" baseline="0" noProof="1" dirty="0">
                <a:solidFill>
                  <a:schemeClr val="tx1"/>
                </a:solidFill>
                <a:latin typeface="+mn-lt"/>
                <a:ea typeface="+mn-ea"/>
                <a:cs typeface="+mn-cs"/>
              </a:rPr>
              <a:t>b</a:t>
            </a:r>
            <a:r>
              <a:rPr kumimoji="0" lang="zh-CN" altLang="en-US" sz="2900" b="0" i="0" u="none" strike="noStrike" kern="0" cap="none" spc="0" normalizeH="0" baseline="0" noProof="1" dirty="0">
                <a:solidFill>
                  <a:schemeClr val="tx1"/>
                </a:solidFill>
                <a:latin typeface="+mn-lt"/>
                <a:ea typeface="+mn-ea"/>
                <a:cs typeface="+mn-cs"/>
              </a:rPr>
              <a:t>可以改变曲线的起始位置</a:t>
            </a:r>
            <a:r>
              <a:rPr kumimoji="0" lang="en-US" altLang="zh-CN" sz="2900" b="0" i="0" u="none" strike="noStrike" kern="0" cap="none" spc="0" normalizeH="0" baseline="0" noProof="1" dirty="0">
                <a:solidFill>
                  <a:schemeClr val="tx1"/>
                </a:solidFill>
                <a:latin typeface="+mn-lt"/>
                <a:ea typeface="+mn-ea"/>
                <a:cs typeface="+mn-cs"/>
              </a:rPr>
              <a:t>.</a:t>
            </a:r>
            <a:endParaRPr kumimoji="0" lang="en-US" altLang="zh-CN" sz="29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r>
              <a:rPr kumimoji="0" lang="en-US" altLang="zh-CN" sz="2900" b="0" i="0" u="none" strike="noStrike" kern="0" cap="none" spc="0" normalizeH="0" baseline="0" noProof="1" dirty="0">
                <a:solidFill>
                  <a:schemeClr val="tx1"/>
                </a:solidFill>
                <a:latin typeface="+mn-lt"/>
                <a:ea typeface="+mn-ea"/>
                <a:cs typeface="+mn-cs"/>
              </a:rPr>
              <a:t>        </a:t>
            </a:r>
            <a:r>
              <a:rPr kumimoji="0" lang="zh-CN" altLang="en-US" sz="2900" b="0" i="0" u="none" strike="noStrike" kern="0" cap="none" spc="0" normalizeH="0" baseline="0" noProof="1" dirty="0">
                <a:solidFill>
                  <a:schemeClr val="tx1"/>
                </a:solidFill>
                <a:latin typeface="+mn-lt"/>
                <a:ea typeface="+mn-ea"/>
                <a:cs typeface="+mn-cs"/>
              </a:rPr>
              <a:t>参数</a:t>
            </a:r>
            <a:r>
              <a:rPr kumimoji="0" lang="en-US" altLang="zh-CN" sz="2900" b="0" i="0" u="none" strike="noStrike" kern="0" cap="none" spc="0" normalizeH="0" baseline="0" noProof="1" dirty="0">
                <a:solidFill>
                  <a:schemeClr val="tx1"/>
                </a:solidFill>
                <a:latin typeface="+mn-lt"/>
                <a:ea typeface="+mn-ea"/>
                <a:cs typeface="+mn-cs"/>
              </a:rPr>
              <a:t>c</a:t>
            </a:r>
            <a:r>
              <a:rPr kumimoji="0" lang="zh-CN" altLang="en-US" sz="2900" b="0" i="0" u="none" strike="noStrike" kern="0" cap="none" spc="0" normalizeH="0" baseline="0" noProof="1" dirty="0">
                <a:solidFill>
                  <a:schemeClr val="tx1"/>
                </a:solidFill>
                <a:latin typeface="+mn-lt"/>
                <a:ea typeface="+mn-ea"/>
                <a:cs typeface="+mn-cs"/>
              </a:rPr>
              <a:t>可以改变曲线的变化速率</a:t>
            </a:r>
            <a:r>
              <a:rPr kumimoji="0" lang="en-US" altLang="zh-CN" sz="2900" b="0" i="0" u="none" strike="noStrike" kern="0" cap="none" spc="0" normalizeH="0" baseline="0" noProof="1" dirty="0">
                <a:solidFill>
                  <a:schemeClr val="tx1"/>
                </a:solidFill>
                <a:latin typeface="+mn-lt"/>
                <a:ea typeface="+mn-ea"/>
                <a:cs typeface="+mn-cs"/>
              </a:rPr>
              <a:t>.</a:t>
            </a:r>
            <a:endParaRPr kumimoji="0" lang="en-US" altLang="zh-CN" sz="29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r>
              <a:rPr kumimoji="0" lang="en-US" altLang="zh-CN" sz="2900" b="0" i="0" u="none" strike="noStrike" kern="0" cap="none" spc="0" normalizeH="0" baseline="0" noProof="1" dirty="0">
                <a:solidFill>
                  <a:schemeClr val="tx1"/>
                </a:solidFill>
                <a:latin typeface="+mn-lt"/>
                <a:ea typeface="+mn-ea"/>
                <a:cs typeface="+mn-cs"/>
              </a:rPr>
              <a:t>        </a:t>
            </a:r>
            <a:r>
              <a:rPr kumimoji="0" lang="zh-CN" altLang="en-US" sz="2900" b="0" i="0" u="none" strike="noStrike" kern="0" cap="none" spc="0" normalizeH="0" baseline="0" noProof="1" dirty="0">
                <a:solidFill>
                  <a:schemeClr val="tx1"/>
                </a:solidFill>
                <a:latin typeface="+mn-lt"/>
                <a:ea typeface="+mn-ea"/>
                <a:cs typeface="+mn-cs"/>
              </a:rPr>
              <a:t>指数扩展可以对图像的高亮度区进行大幅扩展</a:t>
            </a:r>
            <a:r>
              <a:rPr kumimoji="0" lang="en-US" altLang="zh-CN" sz="2900" b="0" i="0" u="none" strike="noStrike" kern="0" cap="none" spc="0" normalizeH="0" baseline="0" noProof="1" dirty="0">
                <a:solidFill>
                  <a:schemeClr val="tx1"/>
                </a:solidFill>
                <a:latin typeface="+mn-lt"/>
                <a:ea typeface="+mn-ea"/>
                <a:cs typeface="+mn-cs"/>
              </a:rPr>
              <a:t>. </a:t>
            </a:r>
            <a:endParaRPr kumimoji="0" lang="en-US" altLang="zh-CN" sz="2900" b="0" i="0" u="none" strike="noStrike" kern="0" cap="none" spc="0" normalizeH="0" baseline="0" noProof="1" dirty="0">
              <a:solidFill>
                <a:schemeClr val="tx1"/>
              </a:solidFill>
              <a:latin typeface="+mn-lt"/>
              <a:ea typeface="+mn-ea"/>
              <a:cs typeface="+mn-c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46081" name="标题 1"/>
          <p:cNvSpPr>
            <a:spLocks noGrp="1"/>
          </p:cNvSpPr>
          <p:nvPr>
            <p:ph type="title"/>
          </p:nvPr>
        </p:nvSpPr>
        <p:spPr/>
        <p:txBody>
          <a:bodyPr vert="horz" wrap="square" lIns="91440" tIns="45720" rIns="91440" bIns="45720" anchor="b" anchorCtr="0"/>
          <a:p>
            <a:pPr eaLnBrk="1" hangingPunct="1"/>
            <a:r>
              <a:rPr lang="zh-CN" altLang="en-US" dirty="0"/>
              <a:t>指数函数图形</a:t>
            </a:r>
            <a:endParaRPr lang="zh-CN" altLang="en-US" dirty="0"/>
          </a:p>
        </p:txBody>
      </p:sp>
      <p:sp>
        <p:nvSpPr>
          <p:cNvPr id="46082" name="内容占位符 2"/>
          <p:cNvSpPr>
            <a:spLocks noGrp="1"/>
          </p:cNvSpPr>
          <p:nvPr>
            <p:ph idx="1"/>
          </p:nvPr>
        </p:nvSpPr>
        <p:spPr/>
        <p:txBody>
          <a:bodyPr vert="horz" wrap="square" lIns="91440" tIns="45720" rIns="91440" bIns="45720" anchor="t" anchorCtr="0"/>
          <a:p>
            <a:pPr eaLnBrk="1" hangingPunct="1"/>
            <a:endParaRPr lang="zh-CN" altLang="en-US" dirty="0"/>
          </a:p>
        </p:txBody>
      </p:sp>
      <p:sp>
        <p:nvSpPr>
          <p:cNvPr id="46083" name="灯片编号占位符 4"/>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pic>
        <p:nvPicPr>
          <p:cNvPr id="46084" name="Picture 2" descr="2"/>
          <p:cNvPicPr>
            <a:picLocks noChangeAspect="1"/>
          </p:cNvPicPr>
          <p:nvPr/>
        </p:nvPicPr>
        <p:blipFill>
          <a:blip r:embed="rId1"/>
          <a:stretch>
            <a:fillRect/>
          </a:stretch>
        </p:blipFill>
        <p:spPr>
          <a:xfrm>
            <a:off x="1428750" y="2571750"/>
            <a:ext cx="3200400" cy="2214563"/>
          </a:xfrm>
          <a:prstGeom prst="rect">
            <a:avLst/>
          </a:prstGeom>
          <a:noFill/>
          <a:ln w="9525">
            <a:noFill/>
          </a:ln>
        </p:spPr>
      </p:pic>
      <p:pic>
        <p:nvPicPr>
          <p:cNvPr id="46085" name="Picture 3" descr="3"/>
          <p:cNvPicPr>
            <a:picLocks noChangeAspect="1"/>
          </p:cNvPicPr>
          <p:nvPr/>
        </p:nvPicPr>
        <p:blipFill>
          <a:blip r:embed="rId2"/>
          <a:stretch>
            <a:fillRect/>
          </a:stretch>
        </p:blipFill>
        <p:spPr>
          <a:xfrm>
            <a:off x="4787900" y="2500313"/>
            <a:ext cx="2992438" cy="2214562"/>
          </a:xfrm>
          <a:prstGeom prst="rect">
            <a:avLst/>
          </a:prstGeom>
          <a:noFill/>
          <a:ln w="9525">
            <a:noFill/>
          </a:ln>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Rectangle 10"/>
          <p:cNvSpPr>
            <a:spLocks noGrp="1"/>
          </p:cNvSpPr>
          <p:nvPr>
            <p:ph type="sldNum" sz="quarter" idx="4"/>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latin typeface="Verdana" panose="020B0604030504040204" pitchFamily="-112" charset="0"/>
              </a:rPr>
            </a:fld>
            <a:endParaRPr lang="en-US" altLang="zh-CN" sz="1200" b="0" dirty="0">
              <a:latin typeface="Verdana" panose="020B0604030504040204" pitchFamily="-112" charset="0"/>
            </a:endParaRPr>
          </a:p>
        </p:txBody>
      </p:sp>
      <p:sp>
        <p:nvSpPr>
          <p:cNvPr id="41986" name="Rectangle 2"/>
          <p:cNvSpPr>
            <a:spLocks noGrp="1"/>
          </p:cNvSpPr>
          <p:nvPr>
            <p:ph type="subTitle" idx="1"/>
          </p:nvPr>
        </p:nvSpPr>
        <p:spPr>
          <a:xfrm>
            <a:off x="1116013" y="908050"/>
            <a:ext cx="7342188" cy="5265738"/>
          </a:xfrm>
        </p:spPr>
        <p:txBody>
          <a:bodyPr vert="horz" wrap="square" lIns="91440" tIns="45720" rIns="91440" bIns="45720" anchor="t" anchorCtr="0"/>
          <a:p>
            <a: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9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rPr>
              <a:t>(3)</a:t>
            </a:r>
            <a:r>
              <a:rPr kumimoji="0" lang="zh-CN" altLang="en-US" sz="29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rPr>
              <a:t>伽</a:t>
            </a:r>
            <a:r>
              <a:rPr kumimoji="0" lang="zh-CN" altLang="en-US" sz="3200" b="0" i="0" u="none" strike="noStrike" kern="0" cap="none" spc="0" normalizeH="0" baseline="0" noProof="1" dirty="0">
                <a:solidFill>
                  <a:schemeClr val="tx1"/>
                </a:solidFill>
                <a:latin typeface="+mn-lt"/>
                <a:ea typeface="+mn-ea"/>
                <a:cs typeface="+mn-cs"/>
              </a:rPr>
              <a:t>玛</a:t>
            </a:r>
            <a:r>
              <a:rPr kumimoji="0" lang="zh-CN" altLang="en-US" sz="29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rPr>
              <a:t>变换</a:t>
            </a:r>
            <a:r>
              <a:rPr kumimoji="0" lang="en-US" altLang="zh-CN" sz="29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rPr>
              <a:t>:</a:t>
            </a:r>
            <a:endParaRPr kumimoji="0" lang="en-US" altLang="zh-CN" sz="2900" b="0" i="0" u="none" strike="noStrike" kern="0" cap="none" spc="0" normalizeH="0" baseline="0" noProof="1" dirty="0">
              <a:solidFill>
                <a:schemeClr val="tx1"/>
              </a:solidFill>
              <a:latin typeface="黑体" panose="02010609060101010101" pitchFamily="2" charset="-122"/>
              <a:ea typeface="黑体" panose="02010609060101010101" pitchFamily="2" charset="-122"/>
              <a:cs typeface="+mn-cs"/>
            </a:endParaRPr>
          </a:p>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endParaRPr kumimoji="0" lang="en-US" altLang="zh-CN" sz="29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r>
              <a:rPr kumimoji="0" lang="zh-CN" altLang="en-US" sz="2900" b="0" i="0" u="none" strike="noStrike" kern="0" cap="none" spc="0" normalizeH="0" baseline="0" noProof="1" dirty="0">
                <a:solidFill>
                  <a:schemeClr val="tx1"/>
                </a:solidFill>
                <a:latin typeface="+mn-lt"/>
                <a:ea typeface="+mn-ea"/>
                <a:cs typeface="+mn-cs"/>
              </a:rPr>
              <a:t>基本形式</a:t>
            </a:r>
            <a:r>
              <a:rPr kumimoji="0" lang="en-US" altLang="zh-CN" sz="2900" b="0" i="0" u="none" strike="noStrike" kern="0" cap="none" spc="0" normalizeH="0" baseline="0" noProof="1" dirty="0">
                <a:solidFill>
                  <a:schemeClr val="tx1"/>
                </a:solidFill>
                <a:latin typeface="+mn-lt"/>
                <a:ea typeface="+mn-ea"/>
                <a:cs typeface="+mn-cs"/>
              </a:rPr>
              <a:t>:  g(x,y)=(f(x,y)+esp)</a:t>
            </a:r>
            <a:r>
              <a:rPr kumimoji="0" lang="en-US" altLang="zh-CN" sz="2900" b="0" i="0" u="none" strike="noStrike" kern="0" cap="none" spc="0" normalizeH="0" baseline="30000" noProof="1" dirty="0">
                <a:solidFill>
                  <a:schemeClr val="tx1"/>
                </a:solidFill>
                <a:latin typeface="+mn-lt"/>
                <a:ea typeface="+mn-ea"/>
                <a:cs typeface="+mn-cs"/>
              </a:rPr>
              <a:t>r </a:t>
            </a:r>
            <a:endParaRPr kumimoji="0" lang="en-US" altLang="zh-CN" sz="29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r>
              <a:rPr kumimoji="0" lang="zh-CN" altLang="en-US" sz="2900" b="0" i="0" u="none" strike="noStrike" kern="0" cap="none" spc="0" normalizeH="0" baseline="0" noProof="1" dirty="0">
                <a:solidFill>
                  <a:schemeClr val="tx1"/>
                </a:solidFill>
                <a:latin typeface="+mn-lt"/>
                <a:ea typeface="+mn-ea"/>
                <a:cs typeface="+mn-cs"/>
              </a:rPr>
              <a:t>其中：</a:t>
            </a:r>
            <a:r>
              <a:rPr kumimoji="0" lang="en-US" altLang="zh-CN" sz="2900" b="0" i="0" u="none" strike="noStrike" kern="0" cap="none" spc="0" normalizeH="0" baseline="0" noProof="1" dirty="0">
                <a:solidFill>
                  <a:schemeClr val="tx1"/>
                </a:solidFill>
                <a:latin typeface="+mn-lt"/>
                <a:ea typeface="+mn-ea"/>
                <a:cs typeface="+mn-cs"/>
              </a:rPr>
              <a:t>f,g </a:t>
            </a:r>
            <a:r>
              <a:rPr kumimoji="0" lang="zh-CN" altLang="en-US" sz="2900" b="0" i="0" u="none" strike="noStrike" kern="0" cap="none" spc="0" normalizeH="0" baseline="0" noProof="1" dirty="0">
                <a:solidFill>
                  <a:schemeClr val="tx1"/>
                </a:solidFill>
                <a:latin typeface="+mn-lt"/>
                <a:ea typeface="+mn-ea"/>
                <a:cs typeface="+mn-cs"/>
              </a:rPr>
              <a:t>在</a:t>
            </a:r>
            <a:r>
              <a:rPr kumimoji="0" lang="en-US" altLang="zh-CN" sz="2900" b="0" i="0" u="none" strike="noStrike" kern="0" cap="none" spc="0" normalizeH="0" baseline="0" noProof="1" dirty="0">
                <a:solidFill>
                  <a:schemeClr val="tx1"/>
                </a:solidFill>
                <a:latin typeface="+mn-lt"/>
                <a:ea typeface="+mn-ea"/>
                <a:cs typeface="+mn-cs"/>
              </a:rPr>
              <a:t>[0</a:t>
            </a:r>
            <a:r>
              <a:rPr kumimoji="0" lang="zh-CN" altLang="en-US" sz="2900" b="0" i="0" u="none" strike="noStrike" kern="0" cap="none" spc="0" normalizeH="0" baseline="0" noProof="1" dirty="0">
                <a:solidFill>
                  <a:schemeClr val="tx1"/>
                </a:solidFill>
                <a:latin typeface="+mn-lt"/>
                <a:ea typeface="+mn-ea"/>
                <a:cs typeface="+mn-cs"/>
              </a:rPr>
              <a:t>，</a:t>
            </a:r>
            <a:r>
              <a:rPr kumimoji="0" lang="en-US" altLang="zh-CN" sz="2900" b="0" i="0" u="none" strike="noStrike" kern="0" cap="none" spc="0" normalizeH="0" baseline="0" noProof="1" dirty="0">
                <a:solidFill>
                  <a:schemeClr val="tx1"/>
                </a:solidFill>
                <a:latin typeface="+mn-lt"/>
                <a:ea typeface="+mn-ea"/>
                <a:cs typeface="+mn-cs"/>
              </a:rPr>
              <a:t>1]</a:t>
            </a:r>
            <a:r>
              <a:rPr kumimoji="0" lang="zh-CN" altLang="en-US" sz="2900" b="0" i="0" u="none" strike="noStrike" kern="0" cap="none" spc="0" normalizeH="0" baseline="0" noProof="1" dirty="0">
                <a:solidFill>
                  <a:schemeClr val="tx1"/>
                </a:solidFill>
                <a:latin typeface="+mn-lt"/>
                <a:ea typeface="+mn-ea"/>
                <a:cs typeface="+mn-cs"/>
              </a:rPr>
              <a:t>范围；</a:t>
            </a:r>
            <a:endParaRPr kumimoji="0" lang="en-US" altLang="zh-CN" sz="29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r>
              <a:rPr kumimoji="0" lang="en-US" altLang="zh-CN" sz="2900" b="0" i="0" u="none" strike="noStrike" kern="0" cap="none" spc="0" normalizeH="0" baseline="0" noProof="1" dirty="0">
                <a:solidFill>
                  <a:schemeClr val="tx1"/>
                </a:solidFill>
                <a:latin typeface="+mn-lt"/>
                <a:ea typeface="+mn-ea"/>
                <a:cs typeface="+mn-cs"/>
              </a:rPr>
              <a:t>       </a:t>
            </a:r>
            <a:r>
              <a:rPr kumimoji="0" lang="zh-CN" altLang="en-US" sz="2900" b="0" i="0" u="none" strike="noStrike" kern="0" cap="none" spc="0" normalizeH="0" baseline="0" noProof="1" dirty="0">
                <a:solidFill>
                  <a:schemeClr val="tx1"/>
                </a:solidFill>
                <a:latin typeface="+mn-lt"/>
                <a:ea typeface="+mn-ea"/>
                <a:cs typeface="+mn-cs"/>
              </a:rPr>
              <a:t>参数</a:t>
            </a:r>
            <a:r>
              <a:rPr kumimoji="0" lang="en-US" altLang="zh-CN" sz="2900" b="0" i="0" u="none" strike="noStrike" kern="0" cap="none" spc="0" normalizeH="0" baseline="0" noProof="1" dirty="0">
                <a:solidFill>
                  <a:schemeClr val="tx1"/>
                </a:solidFill>
                <a:latin typeface="+mn-lt"/>
                <a:ea typeface="+mn-ea"/>
                <a:cs typeface="+mn-cs"/>
              </a:rPr>
              <a:t>esp</a:t>
            </a:r>
            <a:r>
              <a:rPr kumimoji="0" lang="zh-CN" altLang="en-US" sz="2900" b="0" i="0" u="none" strike="noStrike" kern="0" cap="none" spc="0" normalizeH="0" baseline="0" noProof="1" dirty="0">
                <a:solidFill>
                  <a:schemeClr val="tx1"/>
                </a:solidFill>
                <a:latin typeface="+mn-lt"/>
                <a:ea typeface="+mn-ea"/>
                <a:cs typeface="+mn-cs"/>
              </a:rPr>
              <a:t>为补偿系数</a:t>
            </a:r>
            <a:r>
              <a:rPr kumimoji="0" lang="en-US" altLang="zh-CN" sz="2900" b="0" i="0" u="none" strike="noStrike" kern="0" cap="none" spc="0" normalizeH="0" baseline="0" noProof="1" dirty="0">
                <a:solidFill>
                  <a:schemeClr val="tx1"/>
                </a:solidFill>
                <a:latin typeface="+mn-lt"/>
                <a:ea typeface="+mn-ea"/>
                <a:cs typeface="+mn-cs"/>
              </a:rPr>
              <a:t>.</a:t>
            </a:r>
            <a:endParaRPr kumimoji="0" lang="en-US" altLang="zh-CN" sz="29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r>
              <a:rPr kumimoji="0" lang="en-US" altLang="zh-CN" sz="2900" b="0" i="0" u="none" strike="noStrike" kern="0" cap="none" spc="0" normalizeH="0" baseline="0" noProof="1" dirty="0">
                <a:solidFill>
                  <a:schemeClr val="tx1"/>
                </a:solidFill>
                <a:latin typeface="+mn-lt"/>
                <a:ea typeface="+mn-ea"/>
                <a:cs typeface="+mn-cs"/>
              </a:rPr>
              <a:t>        </a:t>
            </a:r>
            <a:r>
              <a:rPr kumimoji="0" lang="zh-CN" altLang="en-US" sz="2900" b="0" i="0" u="none" strike="noStrike" kern="0" cap="none" spc="0" normalizeH="0" baseline="0" noProof="1" dirty="0">
                <a:solidFill>
                  <a:schemeClr val="tx1"/>
                </a:solidFill>
                <a:latin typeface="+mn-lt"/>
                <a:ea typeface="+mn-ea"/>
                <a:cs typeface="+mn-cs"/>
              </a:rPr>
              <a:t>参数</a:t>
            </a:r>
            <a:r>
              <a:rPr kumimoji="0" lang="en-US" altLang="zh-CN" sz="2900" b="0" i="0" u="none" strike="noStrike" kern="0" cap="none" spc="0" normalizeH="0" baseline="0" noProof="1" dirty="0">
                <a:solidFill>
                  <a:schemeClr val="tx1"/>
                </a:solidFill>
                <a:latin typeface="+mn-lt"/>
                <a:ea typeface="+mn-ea"/>
                <a:cs typeface="+mn-cs"/>
              </a:rPr>
              <a:t>r</a:t>
            </a:r>
            <a:r>
              <a:rPr kumimoji="0" lang="zh-CN" altLang="en-US" sz="2900" b="0" i="0" u="none" strike="noStrike" kern="0" cap="none" spc="0" normalizeH="0" baseline="0" noProof="1" dirty="0">
                <a:solidFill>
                  <a:schemeClr val="tx1"/>
                </a:solidFill>
                <a:latin typeface="+mn-lt"/>
                <a:ea typeface="+mn-ea"/>
                <a:cs typeface="+mn-cs"/>
              </a:rPr>
              <a:t>则为伽码系数</a:t>
            </a:r>
            <a:r>
              <a:rPr kumimoji="0" lang="en-US" altLang="zh-CN" sz="2900" b="0" i="0" u="none" strike="noStrike" kern="0" cap="none" spc="0" normalizeH="0" baseline="0" noProof="1" dirty="0">
                <a:solidFill>
                  <a:schemeClr val="tx1"/>
                </a:solidFill>
                <a:latin typeface="+mn-lt"/>
                <a:ea typeface="+mn-ea"/>
                <a:cs typeface="+mn-cs"/>
              </a:rPr>
              <a:t>.</a:t>
            </a:r>
            <a:endParaRPr kumimoji="0" lang="en-US" altLang="zh-CN" sz="29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endParaRPr kumimoji="0" lang="en-US" altLang="zh-CN" sz="29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r>
              <a:rPr kumimoji="0" lang="en-US" altLang="zh-CN" sz="2900" b="0" i="0" u="none" strike="noStrike" kern="0" cap="none" spc="0" normalizeH="0" baseline="0" noProof="1" dirty="0">
                <a:solidFill>
                  <a:schemeClr val="tx1"/>
                </a:solidFill>
                <a:latin typeface="+mn-lt"/>
                <a:ea typeface="+mn-ea"/>
                <a:cs typeface="+mn-cs"/>
              </a:rPr>
              <a:t>  </a:t>
            </a:r>
            <a:r>
              <a:rPr kumimoji="0" lang="zh-CN" altLang="en-US" sz="2400" b="0" i="0" u="none" strike="noStrike" kern="0" cap="none" spc="0" normalizeH="0" baseline="0" noProof="1" dirty="0">
                <a:solidFill>
                  <a:schemeClr val="tx1"/>
                </a:solidFill>
                <a:latin typeface="+mn-lt"/>
                <a:ea typeface="+mn-ea"/>
                <a:cs typeface="+mn-cs"/>
              </a:rPr>
              <a:t>与对数不同，伽玛变换可以根据</a:t>
            </a:r>
            <a:r>
              <a:rPr kumimoji="0" lang="en-US" altLang="zh-CN" sz="2400" b="0" i="0" u="none" strike="noStrike" kern="0" cap="none" spc="0" normalizeH="0" baseline="0" noProof="1" dirty="0">
                <a:solidFill>
                  <a:schemeClr val="tx1"/>
                </a:solidFill>
                <a:latin typeface="+mn-lt"/>
                <a:ea typeface="+mn-ea"/>
                <a:cs typeface="+mn-cs"/>
              </a:rPr>
              <a:t>r</a:t>
            </a:r>
            <a:r>
              <a:rPr kumimoji="0" lang="zh-CN" altLang="en-US" sz="2400" b="0" i="0" u="none" strike="noStrike" kern="0" cap="none" spc="0" normalizeH="0" baseline="0" noProof="1" dirty="0">
                <a:solidFill>
                  <a:schemeClr val="tx1"/>
                </a:solidFill>
                <a:latin typeface="+mn-lt"/>
                <a:ea typeface="+mn-ea"/>
                <a:cs typeface="+mn-cs"/>
              </a:rPr>
              <a:t>的不同取值选择性地增强低灰度区域的对比度或者高灰度区域的对比度。</a:t>
            </a:r>
            <a:r>
              <a:rPr kumimoji="0" lang="en-US" altLang="zh-CN" sz="2900" b="0" i="0" u="none" strike="noStrike" kern="0" cap="none" spc="0" normalizeH="0" baseline="0" noProof="1" dirty="0">
                <a:solidFill>
                  <a:schemeClr val="tx1"/>
                </a:solidFill>
                <a:latin typeface="+mn-lt"/>
                <a:ea typeface="+mn-ea"/>
                <a:cs typeface="+mn-cs"/>
              </a:rPr>
              <a:t> </a:t>
            </a:r>
            <a:endParaRPr kumimoji="0" lang="en-US" altLang="zh-CN" sz="2900" b="0" i="0" u="none" strike="noStrike" kern="0" cap="none" spc="0" normalizeH="0" baseline="0" noProof="1" dirty="0">
              <a:solidFill>
                <a:schemeClr val="tx1"/>
              </a:solidFill>
              <a:latin typeface="+mn-lt"/>
              <a:ea typeface="+mn-ea"/>
              <a:cs typeface="+mn-c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标题 1"/>
          <p:cNvSpPr>
            <a:spLocks noGrp="1"/>
          </p:cNvSpPr>
          <p:nvPr>
            <p:ph type="title"/>
          </p:nvPr>
        </p:nvSpPr>
        <p:spPr/>
        <p:txBody>
          <a:bodyPr vert="horz" wrap="square" lIns="91440" tIns="45720" rIns="91440" bIns="45720" anchor="b" anchorCtr="0"/>
          <a:p>
            <a:r>
              <a:rPr lang="zh-CN" altLang="en-US" dirty="0"/>
              <a:t>伽玛变换</a:t>
            </a:r>
            <a:endParaRPr lang="zh-CN" altLang="en-US" dirty="0"/>
          </a:p>
        </p:txBody>
      </p:sp>
      <p:sp>
        <p:nvSpPr>
          <p:cNvPr id="48130" name="内容占位符 2"/>
          <p:cNvSpPr>
            <a:spLocks noGrp="1"/>
          </p:cNvSpPr>
          <p:nvPr>
            <p:ph idx="1"/>
          </p:nvPr>
        </p:nvSpPr>
        <p:spPr>
          <a:xfrm>
            <a:off x="323850" y="1916113"/>
            <a:ext cx="4176713" cy="4114800"/>
          </a:xfrm>
        </p:spPr>
        <p:txBody>
          <a:bodyPr vert="horz" wrap="square" lIns="91440" tIns="45720" rIns="91440" bIns="45720" anchor="t" anchorCtr="0"/>
          <a:p>
            <a:pPr>
              <a:buFont typeface="Wingdings" panose="05000000000000000000" pitchFamily="2" charset="2"/>
              <a:buChar char="l"/>
            </a:pPr>
            <a:endParaRPr lang="en-US" altLang="zh-CN" sz="2000" dirty="0"/>
          </a:p>
          <a:p>
            <a:pPr>
              <a:buFont typeface="Wingdings" panose="05000000000000000000" pitchFamily="2" charset="2"/>
              <a:buChar char="l"/>
            </a:pPr>
            <a:endParaRPr lang="en-US" altLang="zh-CN" sz="2000" dirty="0"/>
          </a:p>
          <a:p>
            <a:pPr>
              <a:buFont typeface="Wingdings" panose="05000000000000000000" pitchFamily="2" charset="2"/>
              <a:buChar char="l"/>
            </a:pPr>
            <a:endParaRPr lang="en-US" altLang="zh-CN" sz="2000" dirty="0"/>
          </a:p>
          <a:p>
            <a:pPr>
              <a:buFont typeface="Wingdings" panose="05000000000000000000" pitchFamily="2" charset="2"/>
              <a:buChar char="l"/>
            </a:pPr>
            <a:r>
              <a:rPr lang="en-US" altLang="zh-CN" sz="2000" dirty="0"/>
              <a:t>r&gt;1</a:t>
            </a:r>
            <a:r>
              <a:rPr lang="zh-CN" altLang="en-US" sz="2000" dirty="0"/>
              <a:t>时，图像的</a:t>
            </a:r>
            <a:r>
              <a:rPr lang="zh-CN" altLang="en-US" sz="2000" dirty="0">
                <a:solidFill>
                  <a:srgbClr val="FF0000"/>
                </a:solidFill>
              </a:rPr>
              <a:t>高</a:t>
            </a:r>
            <a:r>
              <a:rPr lang="zh-CN" altLang="en-US" sz="2000" dirty="0"/>
              <a:t>灰度区域对比度得到增强。</a:t>
            </a:r>
            <a:endParaRPr lang="en-US" altLang="zh-CN" sz="2000" dirty="0"/>
          </a:p>
          <a:p>
            <a:pPr>
              <a:buFont typeface="Wingdings" panose="05000000000000000000" pitchFamily="2" charset="2"/>
              <a:buChar char="l"/>
            </a:pPr>
            <a:r>
              <a:rPr lang="en-US" altLang="zh-CN" sz="2000" dirty="0"/>
              <a:t>r&lt;1</a:t>
            </a:r>
            <a:r>
              <a:rPr lang="zh-CN" altLang="en-US" sz="2000" dirty="0"/>
              <a:t>时，图像的</a:t>
            </a:r>
            <a:r>
              <a:rPr lang="zh-CN" altLang="en-US" sz="2000" dirty="0">
                <a:solidFill>
                  <a:srgbClr val="FF0000"/>
                </a:solidFill>
              </a:rPr>
              <a:t>低</a:t>
            </a:r>
            <a:r>
              <a:rPr lang="zh-CN" altLang="en-US" sz="2000" dirty="0"/>
              <a:t>灰度区域对比度得到增强。</a:t>
            </a:r>
            <a:endParaRPr lang="en-US" altLang="zh-CN" sz="2000" dirty="0"/>
          </a:p>
          <a:p>
            <a:pPr>
              <a:buFont typeface="Wingdings" panose="05000000000000000000" pitchFamily="2" charset="2"/>
              <a:buChar char="l"/>
            </a:pPr>
            <a:r>
              <a:rPr lang="en-US" altLang="zh-CN" sz="2000" dirty="0"/>
              <a:t>r=1</a:t>
            </a:r>
            <a:r>
              <a:rPr lang="zh-CN" altLang="en-US" sz="2000" dirty="0"/>
              <a:t>时，变换时线性的，不改变图像。</a:t>
            </a:r>
            <a:endParaRPr lang="en-US" altLang="zh-CN" sz="2000" dirty="0"/>
          </a:p>
          <a:p>
            <a:pPr>
              <a:buFont typeface="Wingdings" panose="05000000000000000000" pitchFamily="2" charset="2"/>
              <a:buChar char="l"/>
            </a:pPr>
            <a:endParaRPr lang="en-US" altLang="zh-CN" sz="2000" dirty="0"/>
          </a:p>
          <a:p>
            <a:pPr>
              <a:buFont typeface="Wingdings" panose="05000000000000000000" pitchFamily="2" charset="2"/>
              <a:buChar char="l"/>
            </a:pPr>
            <a:endParaRPr lang="en-US" altLang="zh-CN" sz="2000" dirty="0"/>
          </a:p>
          <a:p>
            <a:pPr>
              <a:buFont typeface="Wingdings" panose="05000000000000000000" pitchFamily="2" charset="2"/>
              <a:buChar char="l"/>
            </a:pPr>
            <a:endParaRPr lang="en-US" altLang="zh-CN" sz="2000" dirty="0"/>
          </a:p>
          <a:p>
            <a:pPr>
              <a:buFont typeface="Wingdings" panose="05000000000000000000" pitchFamily="2" charset="2"/>
              <a:buChar char="l"/>
            </a:pPr>
            <a:endParaRPr lang="zh-CN" altLang="en-US" sz="2000" dirty="0"/>
          </a:p>
        </p:txBody>
      </p:sp>
      <p:sp>
        <p:nvSpPr>
          <p:cNvPr id="48131" name="灯片编号占位符 3"/>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pic>
        <p:nvPicPr>
          <p:cNvPr id="48132" name="Picture 4"/>
          <p:cNvPicPr>
            <a:picLocks noChangeAspect="1"/>
          </p:cNvPicPr>
          <p:nvPr/>
        </p:nvPicPr>
        <p:blipFill>
          <a:blip r:embed="rId1">
            <a:lum bright="-35999" contrast="54000"/>
          </a:blip>
          <a:srcRect r="27046"/>
          <a:stretch>
            <a:fillRect/>
          </a:stretch>
        </p:blipFill>
        <p:spPr>
          <a:xfrm>
            <a:off x="4643438" y="1751013"/>
            <a:ext cx="4230687" cy="4122737"/>
          </a:xfrm>
          <a:prstGeom prst="rect">
            <a:avLst/>
          </a:prstGeom>
          <a:noFill/>
          <a:ln w="9525">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标题 1"/>
          <p:cNvSpPr>
            <a:spLocks noGrp="1"/>
          </p:cNvSpPr>
          <p:nvPr>
            <p:ph type="title"/>
          </p:nvPr>
        </p:nvSpPr>
        <p:spPr/>
        <p:txBody>
          <a:bodyPr vert="horz" wrap="square" lIns="91440" tIns="45720" rIns="91440" bIns="45720" anchor="b" anchorCtr="0"/>
          <a:p>
            <a:r>
              <a:rPr lang="zh-CN" altLang="en-US" dirty="0"/>
              <a:t>灰度映射其他示例</a:t>
            </a:r>
            <a:endParaRPr lang="zh-CN" altLang="en-US" dirty="0"/>
          </a:p>
        </p:txBody>
      </p:sp>
      <p:sp>
        <p:nvSpPr>
          <p:cNvPr id="49154" name="内容占位符 2"/>
          <p:cNvSpPr>
            <a:spLocks noGrp="1"/>
          </p:cNvSpPr>
          <p:nvPr>
            <p:ph idx="1"/>
          </p:nvPr>
        </p:nvSpPr>
        <p:spPr>
          <a:xfrm>
            <a:off x="1370013" y="3643313"/>
            <a:ext cx="7313612" cy="2298700"/>
          </a:xfrm>
        </p:spPr>
        <p:txBody>
          <a:bodyPr vert="horz" wrap="square" lIns="91440" tIns="45720" rIns="91440" bIns="45720" anchor="t" anchorCtr="0"/>
          <a:p>
            <a:r>
              <a:rPr lang="en-US" altLang="zh-CN" dirty="0"/>
              <a:t>1.</a:t>
            </a:r>
            <a:r>
              <a:rPr lang="zh-CN" altLang="en-US" dirty="0"/>
              <a:t>图像求反</a:t>
            </a:r>
            <a:r>
              <a:rPr lang="en-US" altLang="zh-CN" dirty="0"/>
              <a:t>.(a). </a:t>
            </a:r>
            <a:r>
              <a:rPr lang="zh-CN" altLang="en-US" dirty="0"/>
              <a:t>黑变白</a:t>
            </a:r>
            <a:r>
              <a:rPr lang="en-US" altLang="zh-CN" dirty="0"/>
              <a:t>,</a:t>
            </a:r>
            <a:r>
              <a:rPr lang="zh-CN" altLang="en-US" dirty="0"/>
              <a:t>白变黑</a:t>
            </a:r>
            <a:r>
              <a:rPr lang="en-US" altLang="zh-CN" dirty="0"/>
              <a:t>.</a:t>
            </a:r>
            <a:r>
              <a:rPr lang="zh-CN" altLang="en-US" dirty="0"/>
              <a:t>如黑白底片与照片的关系</a:t>
            </a:r>
            <a:r>
              <a:rPr lang="en-US" altLang="zh-CN" dirty="0"/>
              <a:t>.  T=(L-1)-s=255-s</a:t>
            </a:r>
            <a:endParaRPr lang="en-US" altLang="zh-CN" dirty="0"/>
          </a:p>
          <a:p>
            <a:r>
              <a:rPr lang="en-US" altLang="zh-CN" dirty="0"/>
              <a:t>2.</a:t>
            </a:r>
            <a:r>
              <a:rPr lang="zh-CN" altLang="en-US" dirty="0"/>
              <a:t>动态范围压缩</a:t>
            </a:r>
            <a:r>
              <a:rPr lang="en-US" altLang="zh-CN" dirty="0"/>
              <a:t>.(b).</a:t>
            </a:r>
            <a:r>
              <a:rPr lang="zh-CN" altLang="en-US" dirty="0"/>
              <a:t>与增强对比度相反</a:t>
            </a:r>
            <a:r>
              <a:rPr lang="en-US" altLang="zh-CN" dirty="0"/>
              <a:t>.</a:t>
            </a:r>
            <a:r>
              <a:rPr lang="zh-CN" altLang="en-US" dirty="0"/>
              <a:t>有时为了在动态范围较小 的设备上显示</a:t>
            </a:r>
            <a:r>
              <a:rPr lang="en-US" altLang="zh-CN" dirty="0"/>
              <a:t>.</a:t>
            </a:r>
            <a:r>
              <a:rPr lang="zh-CN" altLang="en-US" dirty="0"/>
              <a:t>常用</a:t>
            </a:r>
            <a:r>
              <a:rPr lang="en-US" altLang="zh-CN" dirty="0"/>
              <a:t>:t=Clog(1+|s|)</a:t>
            </a:r>
            <a:endParaRPr lang="en-US" altLang="zh-CN" dirty="0"/>
          </a:p>
          <a:p>
            <a:endParaRPr lang="en-US" altLang="zh-CN" dirty="0"/>
          </a:p>
          <a:p>
            <a:endParaRPr lang="zh-CN" altLang="en-US" dirty="0"/>
          </a:p>
        </p:txBody>
      </p:sp>
      <p:sp>
        <p:nvSpPr>
          <p:cNvPr id="49155" name="灯片编号占位符 4"/>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pic>
        <p:nvPicPr>
          <p:cNvPr id="49156" name="Picture 6"/>
          <p:cNvPicPr>
            <a:picLocks noChangeAspect="1"/>
          </p:cNvPicPr>
          <p:nvPr/>
        </p:nvPicPr>
        <p:blipFill>
          <a:blip r:embed="rId1"/>
          <a:stretch>
            <a:fillRect/>
          </a:stretch>
        </p:blipFill>
        <p:spPr>
          <a:xfrm>
            <a:off x="1428750" y="1643063"/>
            <a:ext cx="5303838" cy="1819275"/>
          </a:xfrm>
          <a:prstGeom prst="rect">
            <a:avLst/>
          </a:prstGeom>
          <a:noFill/>
          <a:ln w="9525">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标题 1"/>
          <p:cNvSpPr>
            <a:spLocks noGrp="1"/>
          </p:cNvSpPr>
          <p:nvPr>
            <p:ph type="title"/>
          </p:nvPr>
        </p:nvSpPr>
        <p:spPr/>
        <p:txBody>
          <a:bodyPr vert="horz" wrap="square" lIns="91440" tIns="45720" rIns="91440" bIns="45720" anchor="b" anchorCtr="0"/>
          <a:p>
            <a:r>
              <a:rPr lang="zh-CN" altLang="en-US" dirty="0"/>
              <a:t>灰度映射其他示例</a:t>
            </a:r>
            <a:endParaRPr lang="zh-CN" altLang="en-US" dirty="0"/>
          </a:p>
        </p:txBody>
      </p:sp>
      <p:sp>
        <p:nvSpPr>
          <p:cNvPr id="51202" name="内容占位符 2"/>
          <p:cNvSpPr>
            <a:spLocks noGrp="1"/>
          </p:cNvSpPr>
          <p:nvPr>
            <p:ph idx="1"/>
          </p:nvPr>
        </p:nvSpPr>
        <p:spPr>
          <a:xfrm>
            <a:off x="1370013" y="1643063"/>
            <a:ext cx="7313612" cy="4298950"/>
          </a:xfrm>
        </p:spPr>
        <p:txBody>
          <a:bodyPr vert="horz" wrap="square" lIns="91440" tIns="45720" rIns="91440" bIns="45720" anchor="t" anchorCtr="0"/>
          <a:p>
            <a:r>
              <a:rPr lang="en-US" altLang="zh-CN" dirty="0"/>
              <a:t>3.</a:t>
            </a:r>
            <a:r>
              <a:rPr lang="zh-CN" altLang="en-US" dirty="0"/>
              <a:t>阶梯量化</a:t>
            </a:r>
            <a:r>
              <a:rPr lang="en-US" altLang="zh-CN" dirty="0"/>
              <a:t>(c). </a:t>
            </a:r>
            <a:r>
              <a:rPr lang="zh-CN" altLang="en-US" dirty="0"/>
              <a:t>将图像灰度分阶段量化为较小的级数</a:t>
            </a:r>
            <a:r>
              <a:rPr lang="en-US" altLang="zh-CN" dirty="0"/>
              <a:t>,</a:t>
            </a:r>
            <a:r>
              <a:rPr lang="zh-CN" altLang="en-US" dirty="0"/>
              <a:t>可在保持原图动态范围的基础上</a:t>
            </a:r>
            <a:r>
              <a:rPr lang="en-US" altLang="zh-CN" dirty="0"/>
              <a:t>,</a:t>
            </a:r>
            <a:r>
              <a:rPr lang="zh-CN" altLang="en-US" dirty="0"/>
              <a:t>减少灰度级数</a:t>
            </a:r>
            <a:r>
              <a:rPr lang="en-US" altLang="zh-CN" dirty="0"/>
              <a:t>,</a:t>
            </a:r>
            <a:r>
              <a:rPr lang="zh-CN" altLang="en-US" dirty="0"/>
              <a:t>减少比特数</a:t>
            </a:r>
            <a:r>
              <a:rPr lang="en-US" altLang="zh-CN" dirty="0"/>
              <a:t>,</a:t>
            </a:r>
            <a:r>
              <a:rPr lang="zh-CN" altLang="en-US" dirty="0"/>
              <a:t>可以压缩图像</a:t>
            </a:r>
            <a:r>
              <a:rPr lang="en-US" altLang="zh-CN" dirty="0"/>
              <a:t>.</a:t>
            </a:r>
            <a:r>
              <a:rPr lang="zh-CN" altLang="en-US" dirty="0"/>
              <a:t>映射是多对一的</a:t>
            </a:r>
            <a:r>
              <a:rPr lang="en-US" altLang="zh-CN" dirty="0"/>
              <a:t>.</a:t>
            </a:r>
            <a:endParaRPr lang="en-US" altLang="zh-CN" dirty="0"/>
          </a:p>
          <a:p>
            <a:r>
              <a:rPr lang="en-US" altLang="zh-CN" dirty="0"/>
              <a:t>4.</a:t>
            </a:r>
            <a:r>
              <a:rPr lang="zh-CN" altLang="en-US" dirty="0"/>
              <a:t>阈值切分</a:t>
            </a:r>
            <a:r>
              <a:rPr lang="en-US" altLang="zh-CN" dirty="0"/>
              <a:t>. (d). </a:t>
            </a:r>
            <a:r>
              <a:rPr lang="zh-CN" altLang="en-US" dirty="0"/>
              <a:t>将图像分成两部分</a:t>
            </a:r>
            <a:r>
              <a:rPr lang="en-US" altLang="zh-CN" dirty="0"/>
              <a:t>(0~s;s+1~L-1),</a:t>
            </a:r>
            <a:r>
              <a:rPr lang="zh-CN" altLang="en-US" dirty="0"/>
              <a:t>灰度只剩下</a:t>
            </a:r>
            <a:r>
              <a:rPr lang="en-US" altLang="zh-CN" dirty="0"/>
              <a:t>2</a:t>
            </a:r>
            <a:r>
              <a:rPr lang="zh-CN" altLang="en-US" dirty="0"/>
              <a:t>个灰度级了</a:t>
            </a:r>
            <a:r>
              <a:rPr lang="en-US" altLang="zh-CN" dirty="0"/>
              <a:t>(0</a:t>
            </a:r>
            <a:r>
              <a:rPr lang="zh-CN" altLang="en-US" dirty="0"/>
              <a:t>和</a:t>
            </a:r>
            <a:r>
              <a:rPr lang="en-US" altLang="zh-CN" dirty="0"/>
              <a:t>L-1),</a:t>
            </a:r>
            <a:r>
              <a:rPr lang="zh-CN" altLang="en-US" dirty="0"/>
              <a:t>对比度最大但细节丢失了</a:t>
            </a:r>
            <a:r>
              <a:rPr lang="en-US" altLang="zh-CN" dirty="0"/>
              <a:t>.</a:t>
            </a:r>
            <a:endParaRPr lang="zh-CN" altLang="en-US" dirty="0"/>
          </a:p>
        </p:txBody>
      </p:sp>
      <p:sp>
        <p:nvSpPr>
          <p:cNvPr id="51203" name="灯片编号占位符 4"/>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标题 1"/>
          <p:cNvSpPr>
            <a:spLocks noGrp="1"/>
          </p:cNvSpPr>
          <p:nvPr>
            <p:ph type="title"/>
          </p:nvPr>
        </p:nvSpPr>
        <p:spPr/>
        <p:txBody>
          <a:bodyPr vert="horz" wrap="square" lIns="91440" tIns="45720" rIns="91440" bIns="45720" anchor="b" anchorCtr="0"/>
          <a:p>
            <a:r>
              <a:rPr lang="zh-CN" altLang="en-US" dirty="0"/>
              <a:t>举例</a:t>
            </a:r>
            <a:endParaRPr lang="zh-CN" altLang="en-US" dirty="0"/>
          </a:p>
        </p:txBody>
      </p:sp>
      <p:sp>
        <p:nvSpPr>
          <p:cNvPr id="52226" name="内容占位符 2"/>
          <p:cNvSpPr>
            <a:spLocks noGrp="1"/>
          </p:cNvSpPr>
          <p:nvPr>
            <p:ph idx="1"/>
          </p:nvPr>
        </p:nvSpPr>
        <p:spPr/>
        <p:txBody>
          <a:bodyPr vert="horz" wrap="square" lIns="91440" tIns="45720" rIns="91440" bIns="45720" anchor="t" anchorCtr="0"/>
          <a:p>
            <a:endParaRPr lang="zh-CN" altLang="en-US" dirty="0"/>
          </a:p>
        </p:txBody>
      </p:sp>
      <p:sp>
        <p:nvSpPr>
          <p:cNvPr id="52227" name="灯片编号占位符 4"/>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pic>
        <p:nvPicPr>
          <p:cNvPr id="52228" name="Picture 2"/>
          <p:cNvPicPr>
            <a:picLocks noChangeAspect="1"/>
          </p:cNvPicPr>
          <p:nvPr/>
        </p:nvPicPr>
        <p:blipFill>
          <a:blip r:embed="rId1"/>
          <a:stretch>
            <a:fillRect/>
          </a:stretch>
        </p:blipFill>
        <p:spPr>
          <a:xfrm>
            <a:off x="1500188" y="1571625"/>
            <a:ext cx="6257925" cy="4467225"/>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AutoShape 28"/>
          <p:cNvSpPr>
            <a:spLocks noChangeArrowheads="1"/>
          </p:cNvSpPr>
          <p:nvPr/>
        </p:nvSpPr>
        <p:spPr bwMode="auto">
          <a:xfrm>
            <a:off x="4421981" y="3563542"/>
            <a:ext cx="300038" cy="310753"/>
          </a:xfrm>
          <a:prstGeom prst="rightArrow">
            <a:avLst>
              <a:gd name="adj1" fmla="val 50000"/>
              <a:gd name="adj2" fmla="val 25000"/>
            </a:avLst>
          </a:prstGeom>
          <a:solidFill>
            <a:schemeClr val="accent1"/>
          </a:solidFill>
          <a:ln w="12700">
            <a:solidFill>
              <a:schemeClr val="tx1"/>
            </a:solidFill>
            <a:miter lim="800000"/>
          </a:ln>
        </p:spPr>
        <p:txBody>
          <a:bodyPr wrap="none" anchor="ctr"/>
          <a:lstStyle>
            <a:lvl1pPr>
              <a:spcBef>
                <a:spcPct val="20000"/>
              </a:spcBef>
              <a:buClr>
                <a:schemeClr val="tx2"/>
              </a:buClr>
              <a:buFont typeface="Wingdings" panose="05000000000000000000" pitchFamily="2" charset="2"/>
              <a:buChar char="l"/>
              <a:defRPr sz="2900">
                <a:solidFill>
                  <a:schemeClr val="tx1"/>
                </a:solidFill>
                <a:latin typeface="Verdana" panose="020B0604030504040204" pitchFamily="-112" charset="0"/>
                <a:ea typeface="宋体" panose="02010600030101010101" pitchFamily="2" charset="-122"/>
              </a:defRPr>
            </a:lvl1pPr>
            <a:lvl2pPr marL="37931725" indent="-37474525">
              <a:spcBef>
                <a:spcPct val="20000"/>
              </a:spcBef>
              <a:buClr>
                <a:schemeClr val="accent2"/>
              </a:buClr>
              <a:buFont typeface="Wingdings" panose="05000000000000000000" pitchFamily="2" charset="2"/>
              <a:buChar char="l"/>
              <a:defRPr sz="2500">
                <a:solidFill>
                  <a:schemeClr val="tx1"/>
                </a:solidFill>
                <a:latin typeface="Verdana" panose="020B0604030504040204" pitchFamily="-112" charset="0"/>
                <a:ea typeface="宋体" panose="02010600030101010101" pitchFamily="2" charset="-122"/>
              </a:defRPr>
            </a:lvl2pPr>
            <a:lvl3pPr marL="1235075" indent="-228600">
              <a:spcBef>
                <a:spcPct val="20000"/>
              </a:spcBef>
              <a:buClr>
                <a:schemeClr val="tx2"/>
              </a:buClr>
              <a:buFont typeface="Wingdings" panose="05000000000000000000" pitchFamily="2" charset="2"/>
              <a:buChar char="l"/>
              <a:defRPr sz="2200">
                <a:solidFill>
                  <a:schemeClr val="tx1"/>
                </a:solidFill>
                <a:latin typeface="Verdana" panose="020B0604030504040204" pitchFamily="-112" charset="0"/>
                <a:ea typeface="宋体" panose="02010600030101010101" pitchFamily="2" charset="-122"/>
              </a:defRPr>
            </a:lvl3pPr>
            <a:lvl4pPr marL="1643380" indent="-228600">
              <a:spcBef>
                <a:spcPct val="20000"/>
              </a:spcBef>
              <a:buClr>
                <a:schemeClr val="accent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9pPr>
          </a:lstStyle>
          <a:p>
            <a:pPr eaLnBrk="1" hangingPunct="1">
              <a:spcBef>
                <a:spcPct val="0"/>
              </a:spcBef>
              <a:buClrTx/>
              <a:buFontTx/>
              <a:buNone/>
            </a:pPr>
            <a:endParaRPr lang="en-GB" altLang="zh-CN" sz="1350">
              <a:latin typeface="Arial" panose="020B0604020202020204" pitchFamily="34" charset="0"/>
              <a:ea typeface="MS PGothic" panose="020B0600070205080204" pitchFamily="-110" charset="-128"/>
            </a:endParaRPr>
          </a:p>
        </p:txBody>
      </p:sp>
      <p:sp>
        <p:nvSpPr>
          <p:cNvPr id="124931" name="Rectangle 2"/>
          <p:cNvSpPr>
            <a:spLocks noGrp="1" noChangeArrowheads="1"/>
          </p:cNvSpPr>
          <p:nvPr>
            <p:ph type="title"/>
          </p:nvPr>
        </p:nvSpPr>
        <p:spPr/>
        <p:txBody>
          <a:bodyPr/>
          <a:lstStyle/>
          <a:p>
            <a:pPr eaLnBrk="1" hangingPunct="1"/>
            <a:r>
              <a:rPr lang="en-IE" altLang="zh-CN" sz="2400" smtClean="0">
                <a:ea typeface="MS PGothic" panose="020B0600070205080204" pitchFamily="-110" charset="-128"/>
              </a:rPr>
              <a:t>Key Stages in Digital Image Processing:</a:t>
            </a:r>
            <a:br>
              <a:rPr lang="en-IE" altLang="zh-CN" sz="2400" smtClean="0">
                <a:ea typeface="MS PGothic" panose="020B0600070205080204" pitchFamily="-110" charset="-128"/>
              </a:rPr>
            </a:br>
            <a:r>
              <a:rPr lang="en-IE" altLang="zh-CN" sz="2400" smtClean="0">
                <a:ea typeface="MS PGothic" panose="020B0600070205080204" pitchFamily="-110" charset="-128"/>
              </a:rPr>
              <a:t>Image Enhancement</a:t>
            </a:r>
            <a:r>
              <a:rPr lang="zh-CN" altLang="en-US" sz="2400" smtClean="0">
                <a:ea typeface="MS PGothic" panose="020B0600070205080204" pitchFamily="-110" charset="-128"/>
              </a:rPr>
              <a:t>图像增强</a:t>
            </a:r>
            <a:endParaRPr lang="en-US" altLang="zh-CN" sz="2400" smtClean="0">
              <a:ea typeface="MS PGothic" panose="020B0600070205080204" pitchFamily="-110" charset="-128"/>
            </a:endParaRPr>
          </a:p>
        </p:txBody>
      </p:sp>
      <p:sp>
        <p:nvSpPr>
          <p:cNvPr id="124932" name="Rectangle 3"/>
          <p:cNvSpPr>
            <a:spLocks noGrp="1" noChangeArrowheads="1"/>
          </p:cNvSpPr>
          <p:nvPr>
            <p:ph type="body" idx="1"/>
          </p:nvPr>
        </p:nvSpPr>
        <p:spPr/>
        <p:txBody>
          <a:bodyPr/>
          <a:lstStyle/>
          <a:p>
            <a:pPr marL="0" indent="0"/>
            <a:endParaRPr lang="en-GB" altLang="zh-CN" smtClean="0">
              <a:ea typeface="MS PGothic" panose="020B0600070205080204" pitchFamily="-110" charset="-128"/>
            </a:endParaRPr>
          </a:p>
        </p:txBody>
      </p:sp>
      <p:sp>
        <p:nvSpPr>
          <p:cNvPr id="124933" name="Rectangle 4"/>
          <p:cNvSpPr>
            <a:spLocks noChangeArrowheads="1"/>
          </p:cNvSpPr>
          <p:nvPr/>
        </p:nvSpPr>
        <p:spPr bwMode="auto">
          <a:xfrm>
            <a:off x="1556147" y="3869532"/>
            <a:ext cx="1271588" cy="622697"/>
          </a:xfrm>
          <a:prstGeom prst="rect">
            <a:avLst/>
          </a:prstGeom>
          <a:solidFill>
            <a:schemeClr val="bg1"/>
          </a:solidFill>
          <a:ln w="12700">
            <a:solidFill>
              <a:schemeClr val="tx1"/>
            </a:solidFill>
            <a:miter lim="800000"/>
          </a:ln>
        </p:spPr>
        <p:txBody>
          <a:bodyPr anchor="ctr"/>
          <a:lstStyle>
            <a:lvl1pPr>
              <a:spcBef>
                <a:spcPct val="20000"/>
              </a:spcBef>
              <a:buClr>
                <a:schemeClr val="tx2"/>
              </a:buClr>
              <a:buFont typeface="Wingdings" panose="05000000000000000000" pitchFamily="2" charset="2"/>
              <a:buChar char="l"/>
              <a:defRPr sz="2900">
                <a:solidFill>
                  <a:schemeClr val="tx1"/>
                </a:solidFill>
                <a:latin typeface="Verdana" panose="020B0604030504040204" pitchFamily="-112" charset="0"/>
                <a:ea typeface="宋体" panose="02010600030101010101" pitchFamily="2" charset="-122"/>
              </a:defRPr>
            </a:lvl1pPr>
            <a:lvl2pPr marL="37931725" indent="-37474525">
              <a:spcBef>
                <a:spcPct val="20000"/>
              </a:spcBef>
              <a:buClr>
                <a:schemeClr val="accent2"/>
              </a:buClr>
              <a:buFont typeface="Wingdings" panose="05000000000000000000" pitchFamily="2" charset="2"/>
              <a:buChar char="l"/>
              <a:defRPr sz="2500">
                <a:solidFill>
                  <a:schemeClr val="tx1"/>
                </a:solidFill>
                <a:latin typeface="Verdana" panose="020B0604030504040204" pitchFamily="-112" charset="0"/>
                <a:ea typeface="宋体" panose="02010600030101010101" pitchFamily="2" charset="-122"/>
              </a:defRPr>
            </a:lvl2pPr>
            <a:lvl3pPr marL="1235075" indent="-228600">
              <a:spcBef>
                <a:spcPct val="20000"/>
              </a:spcBef>
              <a:buClr>
                <a:schemeClr val="tx2"/>
              </a:buClr>
              <a:buFont typeface="Wingdings" panose="05000000000000000000" pitchFamily="2" charset="2"/>
              <a:buChar char="l"/>
              <a:defRPr sz="2200">
                <a:solidFill>
                  <a:schemeClr val="tx1"/>
                </a:solidFill>
                <a:latin typeface="Verdana" panose="020B0604030504040204" pitchFamily="-112" charset="0"/>
                <a:ea typeface="宋体" panose="02010600030101010101" pitchFamily="2" charset="-122"/>
              </a:defRPr>
            </a:lvl3pPr>
            <a:lvl4pPr marL="1643380" indent="-228600">
              <a:spcBef>
                <a:spcPct val="20000"/>
              </a:spcBef>
              <a:buClr>
                <a:schemeClr val="accent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9pPr>
          </a:lstStyle>
          <a:p>
            <a:pPr algn="ctr" eaLnBrk="1" hangingPunct="1">
              <a:spcBef>
                <a:spcPct val="0"/>
              </a:spcBef>
              <a:buClrTx/>
              <a:buFontTx/>
              <a:buNone/>
            </a:pPr>
            <a:r>
              <a:rPr lang="en-IE" altLang="zh-CN" sz="1350">
                <a:latin typeface="Arial" panose="020B0604020202020204" pitchFamily="34" charset="0"/>
                <a:ea typeface="MS PGothic" panose="020B0600070205080204" pitchFamily="-110" charset="-128"/>
              </a:rPr>
              <a:t>Image Acquisition</a:t>
            </a:r>
            <a:endParaRPr lang="en-US" altLang="zh-CN" sz="1350">
              <a:latin typeface="Arial" panose="020B0604020202020204" pitchFamily="34" charset="0"/>
              <a:ea typeface="MS PGothic" panose="020B0600070205080204" pitchFamily="-110" charset="-128"/>
            </a:endParaRPr>
          </a:p>
        </p:txBody>
      </p:sp>
      <p:sp>
        <p:nvSpPr>
          <p:cNvPr id="124934" name="Rectangle 5"/>
          <p:cNvSpPr>
            <a:spLocks noChangeArrowheads="1"/>
          </p:cNvSpPr>
          <p:nvPr/>
        </p:nvSpPr>
        <p:spPr bwMode="auto">
          <a:xfrm>
            <a:off x="3042047" y="2116932"/>
            <a:ext cx="1271588" cy="622697"/>
          </a:xfrm>
          <a:prstGeom prst="rect">
            <a:avLst/>
          </a:prstGeom>
          <a:solidFill>
            <a:schemeClr val="bg1"/>
          </a:solidFill>
          <a:ln w="12700">
            <a:solidFill>
              <a:schemeClr val="tx1"/>
            </a:solidFill>
            <a:miter lim="800000"/>
          </a:ln>
        </p:spPr>
        <p:txBody>
          <a:bodyPr anchor="ctr"/>
          <a:lstStyle>
            <a:lvl1pPr>
              <a:spcBef>
                <a:spcPct val="20000"/>
              </a:spcBef>
              <a:buClr>
                <a:schemeClr val="tx2"/>
              </a:buClr>
              <a:buFont typeface="Wingdings" panose="05000000000000000000" pitchFamily="2" charset="2"/>
              <a:buChar char="l"/>
              <a:defRPr sz="2900">
                <a:solidFill>
                  <a:schemeClr val="tx1"/>
                </a:solidFill>
                <a:latin typeface="Verdana" panose="020B0604030504040204" pitchFamily="-112" charset="0"/>
                <a:ea typeface="宋体" panose="02010600030101010101" pitchFamily="2" charset="-122"/>
              </a:defRPr>
            </a:lvl1pPr>
            <a:lvl2pPr marL="37931725" indent="-37474525">
              <a:spcBef>
                <a:spcPct val="20000"/>
              </a:spcBef>
              <a:buClr>
                <a:schemeClr val="accent2"/>
              </a:buClr>
              <a:buFont typeface="Wingdings" panose="05000000000000000000" pitchFamily="2" charset="2"/>
              <a:buChar char="l"/>
              <a:defRPr sz="2500">
                <a:solidFill>
                  <a:schemeClr val="tx1"/>
                </a:solidFill>
                <a:latin typeface="Verdana" panose="020B0604030504040204" pitchFamily="-112" charset="0"/>
                <a:ea typeface="宋体" panose="02010600030101010101" pitchFamily="2" charset="-122"/>
              </a:defRPr>
            </a:lvl2pPr>
            <a:lvl3pPr marL="1235075" indent="-228600">
              <a:spcBef>
                <a:spcPct val="20000"/>
              </a:spcBef>
              <a:buClr>
                <a:schemeClr val="tx2"/>
              </a:buClr>
              <a:buFont typeface="Wingdings" panose="05000000000000000000" pitchFamily="2" charset="2"/>
              <a:buChar char="l"/>
              <a:defRPr sz="2200">
                <a:solidFill>
                  <a:schemeClr val="tx1"/>
                </a:solidFill>
                <a:latin typeface="Verdana" panose="020B0604030504040204" pitchFamily="-112" charset="0"/>
                <a:ea typeface="宋体" panose="02010600030101010101" pitchFamily="2" charset="-122"/>
              </a:defRPr>
            </a:lvl3pPr>
            <a:lvl4pPr marL="1643380" indent="-228600">
              <a:spcBef>
                <a:spcPct val="20000"/>
              </a:spcBef>
              <a:buClr>
                <a:schemeClr val="accent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9pPr>
          </a:lstStyle>
          <a:p>
            <a:pPr algn="ctr" eaLnBrk="1" hangingPunct="1">
              <a:spcBef>
                <a:spcPct val="0"/>
              </a:spcBef>
              <a:buClrTx/>
              <a:buFontTx/>
              <a:buNone/>
            </a:pPr>
            <a:r>
              <a:rPr lang="en-IE" altLang="zh-CN" sz="1350">
                <a:latin typeface="Arial" panose="020B0604020202020204" pitchFamily="34" charset="0"/>
                <a:ea typeface="MS PGothic" panose="020B0600070205080204" pitchFamily="-110" charset="-128"/>
              </a:rPr>
              <a:t>Image Restoration</a:t>
            </a:r>
            <a:endParaRPr lang="en-US" altLang="zh-CN" sz="1350">
              <a:latin typeface="Arial" panose="020B0604020202020204" pitchFamily="34" charset="0"/>
              <a:ea typeface="MS PGothic" panose="020B0600070205080204" pitchFamily="-110" charset="-128"/>
            </a:endParaRPr>
          </a:p>
        </p:txBody>
      </p:sp>
      <p:sp>
        <p:nvSpPr>
          <p:cNvPr id="124935" name="Rectangle 6"/>
          <p:cNvSpPr>
            <a:spLocks noChangeArrowheads="1"/>
          </p:cNvSpPr>
          <p:nvPr/>
        </p:nvSpPr>
        <p:spPr bwMode="auto">
          <a:xfrm>
            <a:off x="4825604" y="2116932"/>
            <a:ext cx="1271588" cy="622697"/>
          </a:xfrm>
          <a:prstGeom prst="rect">
            <a:avLst/>
          </a:prstGeom>
          <a:solidFill>
            <a:schemeClr val="bg1"/>
          </a:solidFill>
          <a:ln w="12700">
            <a:solidFill>
              <a:schemeClr val="tx1"/>
            </a:solidFill>
            <a:miter lim="800000"/>
          </a:ln>
        </p:spPr>
        <p:txBody>
          <a:bodyPr anchor="ctr"/>
          <a:lstStyle>
            <a:lvl1pPr>
              <a:spcBef>
                <a:spcPct val="20000"/>
              </a:spcBef>
              <a:buClr>
                <a:schemeClr val="tx2"/>
              </a:buClr>
              <a:buFont typeface="Wingdings" panose="05000000000000000000" pitchFamily="2" charset="2"/>
              <a:buChar char="l"/>
              <a:defRPr sz="2900">
                <a:solidFill>
                  <a:schemeClr val="tx1"/>
                </a:solidFill>
                <a:latin typeface="Verdana" panose="020B0604030504040204" pitchFamily="-112" charset="0"/>
                <a:ea typeface="宋体" panose="02010600030101010101" pitchFamily="2" charset="-122"/>
              </a:defRPr>
            </a:lvl1pPr>
            <a:lvl2pPr marL="37931725" indent="-37474525">
              <a:spcBef>
                <a:spcPct val="20000"/>
              </a:spcBef>
              <a:buClr>
                <a:schemeClr val="accent2"/>
              </a:buClr>
              <a:buFont typeface="Wingdings" panose="05000000000000000000" pitchFamily="2" charset="2"/>
              <a:buChar char="l"/>
              <a:defRPr sz="2500">
                <a:solidFill>
                  <a:schemeClr val="tx1"/>
                </a:solidFill>
                <a:latin typeface="Verdana" panose="020B0604030504040204" pitchFamily="-112" charset="0"/>
                <a:ea typeface="宋体" panose="02010600030101010101" pitchFamily="2" charset="-122"/>
              </a:defRPr>
            </a:lvl2pPr>
            <a:lvl3pPr marL="1235075" indent="-228600">
              <a:spcBef>
                <a:spcPct val="20000"/>
              </a:spcBef>
              <a:buClr>
                <a:schemeClr val="tx2"/>
              </a:buClr>
              <a:buFont typeface="Wingdings" panose="05000000000000000000" pitchFamily="2" charset="2"/>
              <a:buChar char="l"/>
              <a:defRPr sz="2200">
                <a:solidFill>
                  <a:schemeClr val="tx1"/>
                </a:solidFill>
                <a:latin typeface="Verdana" panose="020B0604030504040204" pitchFamily="-112" charset="0"/>
                <a:ea typeface="宋体" panose="02010600030101010101" pitchFamily="2" charset="-122"/>
              </a:defRPr>
            </a:lvl3pPr>
            <a:lvl4pPr marL="1643380" indent="-228600">
              <a:spcBef>
                <a:spcPct val="20000"/>
              </a:spcBef>
              <a:buClr>
                <a:schemeClr val="accent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9pPr>
          </a:lstStyle>
          <a:p>
            <a:pPr algn="ctr" eaLnBrk="1" hangingPunct="1">
              <a:spcBef>
                <a:spcPct val="0"/>
              </a:spcBef>
              <a:buClrTx/>
              <a:buFontTx/>
              <a:buNone/>
            </a:pPr>
            <a:r>
              <a:rPr lang="en-IE" altLang="zh-CN" sz="1350">
                <a:latin typeface="Arial" panose="020B0604020202020204" pitchFamily="34" charset="0"/>
                <a:ea typeface="MS PGothic" panose="020B0600070205080204" pitchFamily="-110" charset="-128"/>
              </a:rPr>
              <a:t>Morphological Processing</a:t>
            </a:r>
            <a:endParaRPr lang="en-US" altLang="zh-CN" sz="1350">
              <a:latin typeface="Arial" panose="020B0604020202020204" pitchFamily="34" charset="0"/>
              <a:ea typeface="MS PGothic" panose="020B0600070205080204" pitchFamily="-110" charset="-128"/>
            </a:endParaRPr>
          </a:p>
        </p:txBody>
      </p:sp>
      <p:sp>
        <p:nvSpPr>
          <p:cNvPr id="124936" name="Rectangle 7"/>
          <p:cNvSpPr>
            <a:spLocks noChangeArrowheads="1"/>
          </p:cNvSpPr>
          <p:nvPr/>
        </p:nvSpPr>
        <p:spPr bwMode="auto">
          <a:xfrm>
            <a:off x="6300788" y="3026570"/>
            <a:ext cx="1271588" cy="622697"/>
          </a:xfrm>
          <a:prstGeom prst="rect">
            <a:avLst/>
          </a:prstGeom>
          <a:solidFill>
            <a:schemeClr val="bg1"/>
          </a:solidFill>
          <a:ln w="12700">
            <a:solidFill>
              <a:schemeClr val="tx1"/>
            </a:solidFill>
            <a:miter lim="800000"/>
          </a:ln>
        </p:spPr>
        <p:txBody>
          <a:bodyPr anchor="ctr"/>
          <a:lstStyle>
            <a:lvl1pPr>
              <a:spcBef>
                <a:spcPct val="20000"/>
              </a:spcBef>
              <a:buClr>
                <a:schemeClr val="tx2"/>
              </a:buClr>
              <a:buFont typeface="Wingdings" panose="05000000000000000000" pitchFamily="2" charset="2"/>
              <a:buChar char="l"/>
              <a:defRPr sz="2900">
                <a:solidFill>
                  <a:schemeClr val="tx1"/>
                </a:solidFill>
                <a:latin typeface="Verdana" panose="020B0604030504040204" pitchFamily="-112" charset="0"/>
                <a:ea typeface="宋体" panose="02010600030101010101" pitchFamily="2" charset="-122"/>
              </a:defRPr>
            </a:lvl1pPr>
            <a:lvl2pPr marL="37931725" indent="-37474525">
              <a:spcBef>
                <a:spcPct val="20000"/>
              </a:spcBef>
              <a:buClr>
                <a:schemeClr val="accent2"/>
              </a:buClr>
              <a:buFont typeface="Wingdings" panose="05000000000000000000" pitchFamily="2" charset="2"/>
              <a:buChar char="l"/>
              <a:defRPr sz="2500">
                <a:solidFill>
                  <a:schemeClr val="tx1"/>
                </a:solidFill>
                <a:latin typeface="Verdana" panose="020B0604030504040204" pitchFamily="-112" charset="0"/>
                <a:ea typeface="宋体" panose="02010600030101010101" pitchFamily="2" charset="-122"/>
              </a:defRPr>
            </a:lvl2pPr>
            <a:lvl3pPr marL="1235075" indent="-228600">
              <a:spcBef>
                <a:spcPct val="20000"/>
              </a:spcBef>
              <a:buClr>
                <a:schemeClr val="tx2"/>
              </a:buClr>
              <a:buFont typeface="Wingdings" panose="05000000000000000000" pitchFamily="2" charset="2"/>
              <a:buChar char="l"/>
              <a:defRPr sz="2200">
                <a:solidFill>
                  <a:schemeClr val="tx1"/>
                </a:solidFill>
                <a:latin typeface="Verdana" panose="020B0604030504040204" pitchFamily="-112" charset="0"/>
                <a:ea typeface="宋体" panose="02010600030101010101" pitchFamily="2" charset="-122"/>
              </a:defRPr>
            </a:lvl3pPr>
            <a:lvl4pPr marL="1643380" indent="-228600">
              <a:spcBef>
                <a:spcPct val="20000"/>
              </a:spcBef>
              <a:buClr>
                <a:schemeClr val="accent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9pPr>
          </a:lstStyle>
          <a:p>
            <a:pPr algn="ctr" eaLnBrk="1" hangingPunct="1">
              <a:spcBef>
                <a:spcPct val="0"/>
              </a:spcBef>
              <a:buClrTx/>
              <a:buFontTx/>
              <a:buNone/>
            </a:pPr>
            <a:r>
              <a:rPr lang="en-IE" altLang="zh-CN" sz="1350">
                <a:latin typeface="Arial" panose="020B0604020202020204" pitchFamily="34" charset="0"/>
                <a:ea typeface="MS PGothic" panose="020B0600070205080204" pitchFamily="-110" charset="-128"/>
              </a:rPr>
              <a:t>Segmentation</a:t>
            </a:r>
            <a:endParaRPr lang="en-US" altLang="zh-CN" sz="1350">
              <a:latin typeface="Arial" panose="020B0604020202020204" pitchFamily="34" charset="0"/>
              <a:ea typeface="MS PGothic" panose="020B0600070205080204" pitchFamily="-110" charset="-128"/>
            </a:endParaRPr>
          </a:p>
        </p:txBody>
      </p:sp>
      <p:sp>
        <p:nvSpPr>
          <p:cNvPr id="124937" name="Rectangle 8"/>
          <p:cNvSpPr>
            <a:spLocks noChangeArrowheads="1"/>
          </p:cNvSpPr>
          <p:nvPr/>
        </p:nvSpPr>
        <p:spPr bwMode="auto">
          <a:xfrm>
            <a:off x="6300788" y="4712495"/>
            <a:ext cx="1271588" cy="622697"/>
          </a:xfrm>
          <a:prstGeom prst="rect">
            <a:avLst/>
          </a:prstGeom>
          <a:solidFill>
            <a:schemeClr val="bg1"/>
          </a:solidFill>
          <a:ln w="12700">
            <a:solidFill>
              <a:schemeClr val="tx1"/>
            </a:solidFill>
            <a:miter lim="800000"/>
          </a:ln>
        </p:spPr>
        <p:txBody>
          <a:bodyPr anchor="ctr"/>
          <a:lstStyle>
            <a:lvl1pPr>
              <a:spcBef>
                <a:spcPct val="20000"/>
              </a:spcBef>
              <a:buClr>
                <a:schemeClr val="tx2"/>
              </a:buClr>
              <a:buFont typeface="Wingdings" panose="05000000000000000000" pitchFamily="2" charset="2"/>
              <a:buChar char="l"/>
              <a:defRPr sz="2900">
                <a:solidFill>
                  <a:schemeClr val="tx1"/>
                </a:solidFill>
                <a:latin typeface="Verdana" panose="020B0604030504040204" pitchFamily="-112" charset="0"/>
                <a:ea typeface="宋体" panose="02010600030101010101" pitchFamily="2" charset="-122"/>
              </a:defRPr>
            </a:lvl1pPr>
            <a:lvl2pPr marL="37931725" indent="-37474525">
              <a:spcBef>
                <a:spcPct val="20000"/>
              </a:spcBef>
              <a:buClr>
                <a:schemeClr val="accent2"/>
              </a:buClr>
              <a:buFont typeface="Wingdings" panose="05000000000000000000" pitchFamily="2" charset="2"/>
              <a:buChar char="l"/>
              <a:defRPr sz="2500">
                <a:solidFill>
                  <a:schemeClr val="tx1"/>
                </a:solidFill>
                <a:latin typeface="Verdana" panose="020B0604030504040204" pitchFamily="-112" charset="0"/>
                <a:ea typeface="宋体" panose="02010600030101010101" pitchFamily="2" charset="-122"/>
              </a:defRPr>
            </a:lvl2pPr>
            <a:lvl3pPr marL="1235075" indent="-228600">
              <a:spcBef>
                <a:spcPct val="20000"/>
              </a:spcBef>
              <a:buClr>
                <a:schemeClr val="tx2"/>
              </a:buClr>
              <a:buFont typeface="Wingdings" panose="05000000000000000000" pitchFamily="2" charset="2"/>
              <a:buChar char="l"/>
              <a:defRPr sz="2200">
                <a:solidFill>
                  <a:schemeClr val="tx1"/>
                </a:solidFill>
                <a:latin typeface="Verdana" panose="020B0604030504040204" pitchFamily="-112" charset="0"/>
                <a:ea typeface="宋体" panose="02010600030101010101" pitchFamily="2" charset="-122"/>
              </a:defRPr>
            </a:lvl3pPr>
            <a:lvl4pPr marL="1643380" indent="-228600">
              <a:spcBef>
                <a:spcPct val="20000"/>
              </a:spcBef>
              <a:buClr>
                <a:schemeClr val="accent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9pPr>
          </a:lstStyle>
          <a:p>
            <a:pPr algn="ctr" eaLnBrk="1" hangingPunct="1">
              <a:spcBef>
                <a:spcPct val="0"/>
              </a:spcBef>
              <a:buClrTx/>
              <a:buFontTx/>
              <a:buNone/>
            </a:pPr>
            <a:r>
              <a:rPr lang="en-IE" altLang="zh-CN" sz="1275">
                <a:latin typeface="Arial" panose="020B0604020202020204" pitchFamily="34" charset="0"/>
                <a:ea typeface="MS PGothic" panose="020B0600070205080204" pitchFamily="-110" charset="-128"/>
              </a:rPr>
              <a:t>Representation &amp; Description</a:t>
            </a:r>
            <a:endParaRPr lang="en-US" altLang="zh-CN" sz="1275">
              <a:latin typeface="Arial" panose="020B0604020202020204" pitchFamily="34" charset="0"/>
              <a:ea typeface="MS PGothic" panose="020B0600070205080204" pitchFamily="-110" charset="-128"/>
            </a:endParaRPr>
          </a:p>
        </p:txBody>
      </p:sp>
      <p:sp>
        <p:nvSpPr>
          <p:cNvPr id="124938" name="Rectangle 9"/>
          <p:cNvSpPr>
            <a:spLocks noChangeArrowheads="1"/>
          </p:cNvSpPr>
          <p:nvPr/>
        </p:nvSpPr>
        <p:spPr bwMode="auto">
          <a:xfrm>
            <a:off x="1556147" y="3026570"/>
            <a:ext cx="1271588" cy="622697"/>
          </a:xfrm>
          <a:prstGeom prst="rect">
            <a:avLst/>
          </a:prstGeom>
          <a:solidFill>
            <a:schemeClr val="accent1"/>
          </a:solidFill>
          <a:ln w="38100">
            <a:solidFill>
              <a:schemeClr val="tx1"/>
            </a:solidFill>
            <a:miter lim="800000"/>
          </a:ln>
        </p:spPr>
        <p:txBody>
          <a:bodyPr anchor="ctr"/>
          <a:lstStyle>
            <a:lvl1pPr>
              <a:spcBef>
                <a:spcPct val="20000"/>
              </a:spcBef>
              <a:buClr>
                <a:schemeClr val="tx2"/>
              </a:buClr>
              <a:buFont typeface="Wingdings" panose="05000000000000000000" pitchFamily="2" charset="2"/>
              <a:buChar char="l"/>
              <a:defRPr sz="2900">
                <a:solidFill>
                  <a:schemeClr val="tx1"/>
                </a:solidFill>
                <a:latin typeface="Verdana" panose="020B0604030504040204" pitchFamily="-112" charset="0"/>
                <a:ea typeface="宋体" panose="02010600030101010101" pitchFamily="2" charset="-122"/>
              </a:defRPr>
            </a:lvl1pPr>
            <a:lvl2pPr marL="37931725" indent="-37474525">
              <a:spcBef>
                <a:spcPct val="20000"/>
              </a:spcBef>
              <a:buClr>
                <a:schemeClr val="accent2"/>
              </a:buClr>
              <a:buFont typeface="Wingdings" panose="05000000000000000000" pitchFamily="2" charset="2"/>
              <a:buChar char="l"/>
              <a:defRPr sz="2500">
                <a:solidFill>
                  <a:schemeClr val="tx1"/>
                </a:solidFill>
                <a:latin typeface="Verdana" panose="020B0604030504040204" pitchFamily="-112" charset="0"/>
                <a:ea typeface="宋体" panose="02010600030101010101" pitchFamily="2" charset="-122"/>
              </a:defRPr>
            </a:lvl2pPr>
            <a:lvl3pPr marL="1235075" indent="-228600">
              <a:spcBef>
                <a:spcPct val="20000"/>
              </a:spcBef>
              <a:buClr>
                <a:schemeClr val="tx2"/>
              </a:buClr>
              <a:buFont typeface="Wingdings" panose="05000000000000000000" pitchFamily="2" charset="2"/>
              <a:buChar char="l"/>
              <a:defRPr sz="2200">
                <a:solidFill>
                  <a:schemeClr val="tx1"/>
                </a:solidFill>
                <a:latin typeface="Verdana" panose="020B0604030504040204" pitchFamily="-112" charset="0"/>
                <a:ea typeface="宋体" panose="02010600030101010101" pitchFamily="2" charset="-122"/>
              </a:defRPr>
            </a:lvl3pPr>
            <a:lvl4pPr marL="1643380" indent="-228600">
              <a:spcBef>
                <a:spcPct val="20000"/>
              </a:spcBef>
              <a:buClr>
                <a:schemeClr val="accent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9pPr>
          </a:lstStyle>
          <a:p>
            <a:pPr algn="ctr" eaLnBrk="1" hangingPunct="1">
              <a:spcBef>
                <a:spcPct val="0"/>
              </a:spcBef>
              <a:buClrTx/>
              <a:buFontTx/>
              <a:buNone/>
            </a:pPr>
            <a:r>
              <a:rPr lang="en-IE" altLang="zh-CN" sz="1350">
                <a:latin typeface="Arial" panose="020B0604020202020204" pitchFamily="34" charset="0"/>
                <a:ea typeface="MS PGothic" panose="020B0600070205080204" pitchFamily="-110" charset="-128"/>
              </a:rPr>
              <a:t>Image Enhancement</a:t>
            </a:r>
            <a:endParaRPr lang="en-US" altLang="zh-CN" sz="1350">
              <a:latin typeface="Arial" panose="020B0604020202020204" pitchFamily="34" charset="0"/>
              <a:ea typeface="MS PGothic" panose="020B0600070205080204" pitchFamily="-110" charset="-128"/>
            </a:endParaRPr>
          </a:p>
        </p:txBody>
      </p:sp>
      <p:sp>
        <p:nvSpPr>
          <p:cNvPr id="124939" name="Rectangle 10"/>
          <p:cNvSpPr>
            <a:spLocks noChangeArrowheads="1"/>
          </p:cNvSpPr>
          <p:nvPr/>
        </p:nvSpPr>
        <p:spPr bwMode="auto">
          <a:xfrm>
            <a:off x="6300788" y="3869532"/>
            <a:ext cx="1271588" cy="622697"/>
          </a:xfrm>
          <a:prstGeom prst="rect">
            <a:avLst/>
          </a:prstGeom>
          <a:solidFill>
            <a:schemeClr val="bg1"/>
          </a:solidFill>
          <a:ln w="12700">
            <a:solidFill>
              <a:schemeClr val="tx1"/>
            </a:solidFill>
            <a:miter lim="800000"/>
          </a:ln>
        </p:spPr>
        <p:txBody>
          <a:bodyPr anchor="ctr"/>
          <a:lstStyle>
            <a:lvl1pPr>
              <a:spcBef>
                <a:spcPct val="20000"/>
              </a:spcBef>
              <a:buClr>
                <a:schemeClr val="tx2"/>
              </a:buClr>
              <a:buFont typeface="Wingdings" panose="05000000000000000000" pitchFamily="2" charset="2"/>
              <a:buChar char="l"/>
              <a:defRPr sz="2900">
                <a:solidFill>
                  <a:schemeClr val="tx1"/>
                </a:solidFill>
                <a:latin typeface="Verdana" panose="020B0604030504040204" pitchFamily="-112" charset="0"/>
                <a:ea typeface="宋体" panose="02010600030101010101" pitchFamily="2" charset="-122"/>
              </a:defRPr>
            </a:lvl1pPr>
            <a:lvl2pPr marL="37931725" indent="-37474525">
              <a:spcBef>
                <a:spcPct val="20000"/>
              </a:spcBef>
              <a:buClr>
                <a:schemeClr val="accent2"/>
              </a:buClr>
              <a:buFont typeface="Wingdings" panose="05000000000000000000" pitchFamily="2" charset="2"/>
              <a:buChar char="l"/>
              <a:defRPr sz="2500">
                <a:solidFill>
                  <a:schemeClr val="tx1"/>
                </a:solidFill>
                <a:latin typeface="Verdana" panose="020B0604030504040204" pitchFamily="-112" charset="0"/>
                <a:ea typeface="宋体" panose="02010600030101010101" pitchFamily="2" charset="-122"/>
              </a:defRPr>
            </a:lvl2pPr>
            <a:lvl3pPr marL="1235075" indent="-228600">
              <a:spcBef>
                <a:spcPct val="20000"/>
              </a:spcBef>
              <a:buClr>
                <a:schemeClr val="tx2"/>
              </a:buClr>
              <a:buFont typeface="Wingdings" panose="05000000000000000000" pitchFamily="2" charset="2"/>
              <a:buChar char="l"/>
              <a:defRPr sz="2200">
                <a:solidFill>
                  <a:schemeClr val="tx1"/>
                </a:solidFill>
                <a:latin typeface="Verdana" panose="020B0604030504040204" pitchFamily="-112" charset="0"/>
                <a:ea typeface="宋体" panose="02010600030101010101" pitchFamily="2" charset="-122"/>
              </a:defRPr>
            </a:lvl3pPr>
            <a:lvl4pPr marL="1643380" indent="-228600">
              <a:spcBef>
                <a:spcPct val="20000"/>
              </a:spcBef>
              <a:buClr>
                <a:schemeClr val="accent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9pPr>
          </a:lstStyle>
          <a:p>
            <a:pPr algn="ctr" eaLnBrk="1" hangingPunct="1">
              <a:spcBef>
                <a:spcPct val="0"/>
              </a:spcBef>
              <a:buClrTx/>
              <a:buFontTx/>
              <a:buNone/>
            </a:pPr>
            <a:r>
              <a:rPr lang="en-IE" altLang="zh-CN" sz="1275">
                <a:latin typeface="Arial" panose="020B0604020202020204" pitchFamily="34" charset="0"/>
                <a:ea typeface="MS PGothic" panose="020B0600070205080204" pitchFamily="-110" charset="-128"/>
              </a:rPr>
              <a:t>Object Recognition</a:t>
            </a:r>
            <a:endParaRPr lang="en-US" altLang="zh-CN" sz="1275">
              <a:latin typeface="Arial" panose="020B0604020202020204" pitchFamily="34" charset="0"/>
              <a:ea typeface="MS PGothic" panose="020B0600070205080204" pitchFamily="-110" charset="-128"/>
            </a:endParaRPr>
          </a:p>
        </p:txBody>
      </p:sp>
      <p:sp>
        <p:nvSpPr>
          <p:cNvPr id="124940" name="Text Box 11"/>
          <p:cNvSpPr txBox="1">
            <a:spLocks noChangeArrowheads="1"/>
          </p:cNvSpPr>
          <p:nvPr/>
        </p:nvSpPr>
        <p:spPr bwMode="auto">
          <a:xfrm>
            <a:off x="1484710" y="4886326"/>
            <a:ext cx="1544955" cy="299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tx2"/>
              </a:buClr>
              <a:buFont typeface="Wingdings" panose="05000000000000000000" pitchFamily="2" charset="2"/>
              <a:buChar char="l"/>
              <a:defRPr sz="2900">
                <a:solidFill>
                  <a:schemeClr val="tx1"/>
                </a:solidFill>
                <a:latin typeface="Verdana" panose="020B0604030504040204" pitchFamily="-112" charset="0"/>
                <a:ea typeface="宋体" panose="02010600030101010101" pitchFamily="2" charset="-122"/>
              </a:defRPr>
            </a:lvl1pPr>
            <a:lvl2pPr marL="37931725" indent="-37474525">
              <a:spcBef>
                <a:spcPct val="20000"/>
              </a:spcBef>
              <a:buClr>
                <a:schemeClr val="accent2"/>
              </a:buClr>
              <a:buFont typeface="Wingdings" panose="05000000000000000000" pitchFamily="2" charset="2"/>
              <a:buChar char="l"/>
              <a:defRPr sz="2500">
                <a:solidFill>
                  <a:schemeClr val="tx1"/>
                </a:solidFill>
                <a:latin typeface="Verdana" panose="020B0604030504040204" pitchFamily="-112" charset="0"/>
                <a:ea typeface="宋体" panose="02010600030101010101" pitchFamily="2" charset="-122"/>
              </a:defRPr>
            </a:lvl2pPr>
            <a:lvl3pPr marL="1235075" indent="-228600">
              <a:spcBef>
                <a:spcPct val="20000"/>
              </a:spcBef>
              <a:buClr>
                <a:schemeClr val="tx2"/>
              </a:buClr>
              <a:buFont typeface="Wingdings" panose="05000000000000000000" pitchFamily="2" charset="2"/>
              <a:buChar char="l"/>
              <a:defRPr sz="2200">
                <a:solidFill>
                  <a:schemeClr val="tx1"/>
                </a:solidFill>
                <a:latin typeface="Verdana" panose="020B0604030504040204" pitchFamily="-112" charset="0"/>
                <a:ea typeface="宋体" panose="02010600030101010101" pitchFamily="2" charset="-122"/>
              </a:defRPr>
            </a:lvl3pPr>
            <a:lvl4pPr marL="1643380" indent="-228600">
              <a:spcBef>
                <a:spcPct val="20000"/>
              </a:spcBef>
              <a:buClr>
                <a:schemeClr val="accent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9pPr>
          </a:lstStyle>
          <a:p>
            <a:pPr eaLnBrk="1" hangingPunct="1">
              <a:spcBef>
                <a:spcPct val="0"/>
              </a:spcBef>
              <a:buClrTx/>
              <a:buFontTx/>
              <a:buNone/>
            </a:pPr>
            <a:r>
              <a:rPr lang="en-IE" altLang="zh-CN" sz="1350">
                <a:latin typeface="Arial" panose="020B0604020202020204" pitchFamily="34" charset="0"/>
                <a:ea typeface="MS PGothic" panose="020B0600070205080204" pitchFamily="-110" charset="-128"/>
              </a:rPr>
              <a:t>Problem Domain</a:t>
            </a:r>
            <a:endParaRPr lang="en-US" altLang="zh-CN" sz="1350">
              <a:latin typeface="Arial" panose="020B0604020202020204" pitchFamily="34" charset="0"/>
              <a:ea typeface="MS PGothic" panose="020B0600070205080204" pitchFamily="-110" charset="-128"/>
            </a:endParaRPr>
          </a:p>
        </p:txBody>
      </p:sp>
      <p:cxnSp>
        <p:nvCxnSpPr>
          <p:cNvPr id="124941" name="AutoShape 12"/>
          <p:cNvCxnSpPr>
            <a:cxnSpLocks noChangeShapeType="1"/>
            <a:stCxn id="124940" idx="0"/>
            <a:endCxn id="124933" idx="2"/>
          </p:cNvCxnSpPr>
          <p:nvPr/>
        </p:nvCxnSpPr>
        <p:spPr bwMode="auto">
          <a:xfrm flipH="1" flipV="1">
            <a:off x="1644254" y="4226719"/>
            <a:ext cx="48578" cy="295275"/>
          </a:xfrm>
          <a:prstGeom prst="straightConnector1">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cxnSp>
      <p:cxnSp>
        <p:nvCxnSpPr>
          <p:cNvPr id="124942" name="AutoShape 13"/>
          <p:cNvCxnSpPr>
            <a:cxnSpLocks noChangeShapeType="1"/>
            <a:stCxn id="124933" idx="0"/>
            <a:endCxn id="124938" idx="2"/>
          </p:cNvCxnSpPr>
          <p:nvPr/>
        </p:nvCxnSpPr>
        <p:spPr bwMode="auto">
          <a:xfrm rot="16200000">
            <a:off x="2088953" y="3766543"/>
            <a:ext cx="205978" cy="0"/>
          </a:xfrm>
          <a:prstGeom prst="straightConnector1">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cxnSp>
      <p:cxnSp>
        <p:nvCxnSpPr>
          <p:cNvPr id="124943" name="AutoShape 14"/>
          <p:cNvCxnSpPr>
            <a:cxnSpLocks noChangeShapeType="1"/>
            <a:stCxn id="124939" idx="2"/>
            <a:endCxn id="124937" idx="0"/>
          </p:cNvCxnSpPr>
          <p:nvPr/>
        </p:nvCxnSpPr>
        <p:spPr bwMode="auto">
          <a:xfrm rot="5400000">
            <a:off x="6826449" y="4602362"/>
            <a:ext cx="220265" cy="0"/>
          </a:xfrm>
          <a:prstGeom prst="straightConnector1">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cxnSp>
      <p:cxnSp>
        <p:nvCxnSpPr>
          <p:cNvPr id="124944" name="AutoShape 15"/>
          <p:cNvCxnSpPr>
            <a:cxnSpLocks noChangeShapeType="1"/>
            <a:stCxn id="124936" idx="2"/>
            <a:endCxn id="124939" idx="0"/>
          </p:cNvCxnSpPr>
          <p:nvPr/>
        </p:nvCxnSpPr>
        <p:spPr bwMode="auto">
          <a:xfrm rot="5400000">
            <a:off x="6826449" y="3759399"/>
            <a:ext cx="220265" cy="0"/>
          </a:xfrm>
          <a:prstGeom prst="straightConnector1">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cxnSp>
      <p:cxnSp>
        <p:nvCxnSpPr>
          <p:cNvPr id="124945" name="AutoShape 16"/>
          <p:cNvCxnSpPr>
            <a:cxnSpLocks noChangeShapeType="1"/>
            <a:stCxn id="124935" idx="3"/>
            <a:endCxn id="124936" idx="0"/>
          </p:cNvCxnSpPr>
          <p:nvPr/>
        </p:nvCxnSpPr>
        <p:spPr bwMode="auto">
          <a:xfrm>
            <a:off x="6097192" y="2428876"/>
            <a:ext cx="839390" cy="597694"/>
          </a:xfrm>
          <a:prstGeom prst="bentConnector2">
            <a:avLst/>
          </a:prstGeom>
          <a:noFill/>
          <a:ln w="12700">
            <a:solidFill>
              <a:schemeClr val="tx1"/>
            </a:solidFill>
            <a:miter lim="800000"/>
            <a:tailEnd type="triangle" w="med" len="med"/>
          </a:ln>
          <a:extLst>
            <a:ext uri="{909E8E84-426E-40DD-AFC4-6F175D3DCCD1}">
              <a14:hiddenFill xmlns:a14="http://schemas.microsoft.com/office/drawing/2010/main">
                <a:noFill/>
              </a14:hiddenFill>
            </a:ext>
          </a:extLst>
        </p:spPr>
      </p:cxnSp>
      <p:cxnSp>
        <p:nvCxnSpPr>
          <p:cNvPr id="124946" name="AutoShape 17"/>
          <p:cNvCxnSpPr>
            <a:cxnSpLocks noChangeShapeType="1"/>
            <a:stCxn id="124934" idx="3"/>
            <a:endCxn id="124935" idx="1"/>
          </p:cNvCxnSpPr>
          <p:nvPr/>
        </p:nvCxnSpPr>
        <p:spPr bwMode="auto">
          <a:xfrm>
            <a:off x="4313636" y="2428875"/>
            <a:ext cx="511969" cy="0"/>
          </a:xfrm>
          <a:prstGeom prst="straightConnector1">
            <a:avLst/>
          </a:prstGeom>
          <a:noFill/>
          <a:ln w="12700">
            <a:solidFill>
              <a:schemeClr val="tx1"/>
            </a:solidFill>
            <a:round/>
            <a:tailEnd type="triangle" w="med" len="med"/>
          </a:ln>
          <a:extLst>
            <a:ext uri="{909E8E84-426E-40DD-AFC4-6F175D3DCCD1}">
              <a14:hiddenFill xmlns:a14="http://schemas.microsoft.com/office/drawing/2010/main">
                <a:noFill/>
              </a14:hiddenFill>
            </a:ext>
          </a:extLst>
        </p:spPr>
      </p:cxnSp>
      <p:cxnSp>
        <p:nvCxnSpPr>
          <p:cNvPr id="124947" name="AutoShape 18"/>
          <p:cNvCxnSpPr>
            <a:cxnSpLocks noChangeShapeType="1"/>
            <a:stCxn id="124938" idx="0"/>
            <a:endCxn id="124934" idx="1"/>
          </p:cNvCxnSpPr>
          <p:nvPr/>
        </p:nvCxnSpPr>
        <p:spPr bwMode="auto">
          <a:xfrm rot="16200000">
            <a:off x="2325292" y="2295526"/>
            <a:ext cx="583406" cy="850106"/>
          </a:xfrm>
          <a:prstGeom prst="bentConnector2">
            <a:avLst/>
          </a:prstGeom>
          <a:noFill/>
          <a:ln w="12700">
            <a:solidFill>
              <a:schemeClr val="tx1"/>
            </a:solidFill>
            <a:miter lim="800000"/>
            <a:tailEnd type="triangle" w="med" len="med"/>
          </a:ln>
          <a:extLst>
            <a:ext uri="{909E8E84-426E-40DD-AFC4-6F175D3DCCD1}">
              <a14:hiddenFill xmlns:a14="http://schemas.microsoft.com/office/drawing/2010/main">
                <a:noFill/>
              </a14:hiddenFill>
            </a:ext>
          </a:extLst>
        </p:spPr>
      </p:cxnSp>
      <p:sp>
        <p:nvSpPr>
          <p:cNvPr id="124948" name="Rectangle 20"/>
          <p:cNvSpPr>
            <a:spLocks noChangeArrowheads="1"/>
          </p:cNvSpPr>
          <p:nvPr/>
        </p:nvSpPr>
        <p:spPr bwMode="auto">
          <a:xfrm>
            <a:off x="3067050" y="5201841"/>
            <a:ext cx="1271588" cy="622697"/>
          </a:xfrm>
          <a:prstGeom prst="rect">
            <a:avLst/>
          </a:prstGeom>
          <a:solidFill>
            <a:schemeClr val="bg1"/>
          </a:solidFill>
          <a:ln w="25400">
            <a:solidFill>
              <a:schemeClr val="tx1"/>
            </a:solidFill>
            <a:prstDash val="dash"/>
            <a:miter lim="800000"/>
          </a:ln>
        </p:spPr>
        <p:txBody>
          <a:bodyPr anchor="ctr"/>
          <a:lstStyle>
            <a:lvl1pPr>
              <a:spcBef>
                <a:spcPct val="20000"/>
              </a:spcBef>
              <a:buClr>
                <a:schemeClr val="tx2"/>
              </a:buClr>
              <a:buFont typeface="Wingdings" panose="05000000000000000000" pitchFamily="2" charset="2"/>
              <a:buChar char="l"/>
              <a:defRPr sz="2900">
                <a:solidFill>
                  <a:schemeClr val="tx1"/>
                </a:solidFill>
                <a:latin typeface="Verdana" panose="020B0604030504040204" pitchFamily="-112" charset="0"/>
                <a:ea typeface="宋体" panose="02010600030101010101" pitchFamily="2" charset="-122"/>
              </a:defRPr>
            </a:lvl1pPr>
            <a:lvl2pPr marL="37931725" indent="-37474525">
              <a:spcBef>
                <a:spcPct val="20000"/>
              </a:spcBef>
              <a:buClr>
                <a:schemeClr val="accent2"/>
              </a:buClr>
              <a:buFont typeface="Wingdings" panose="05000000000000000000" pitchFamily="2" charset="2"/>
              <a:buChar char="l"/>
              <a:defRPr sz="2500">
                <a:solidFill>
                  <a:schemeClr val="tx1"/>
                </a:solidFill>
                <a:latin typeface="Verdana" panose="020B0604030504040204" pitchFamily="-112" charset="0"/>
                <a:ea typeface="宋体" panose="02010600030101010101" pitchFamily="2" charset="-122"/>
              </a:defRPr>
            </a:lvl2pPr>
            <a:lvl3pPr marL="1235075" indent="-228600">
              <a:spcBef>
                <a:spcPct val="20000"/>
              </a:spcBef>
              <a:buClr>
                <a:schemeClr val="tx2"/>
              </a:buClr>
              <a:buFont typeface="Wingdings" panose="05000000000000000000" pitchFamily="2" charset="2"/>
              <a:buChar char="l"/>
              <a:defRPr sz="2200">
                <a:solidFill>
                  <a:schemeClr val="tx1"/>
                </a:solidFill>
                <a:latin typeface="Verdana" panose="020B0604030504040204" pitchFamily="-112" charset="0"/>
                <a:ea typeface="宋体" panose="02010600030101010101" pitchFamily="2" charset="-122"/>
              </a:defRPr>
            </a:lvl3pPr>
            <a:lvl4pPr marL="1643380" indent="-228600">
              <a:spcBef>
                <a:spcPct val="20000"/>
              </a:spcBef>
              <a:buClr>
                <a:schemeClr val="accent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9pPr>
          </a:lstStyle>
          <a:p>
            <a:pPr algn="ctr" eaLnBrk="1" hangingPunct="1">
              <a:spcBef>
                <a:spcPct val="0"/>
              </a:spcBef>
              <a:buClrTx/>
              <a:buFontTx/>
              <a:buNone/>
            </a:pPr>
            <a:r>
              <a:rPr lang="en-IE" altLang="zh-CN" sz="1350">
                <a:latin typeface="Arial" panose="020B0604020202020204" pitchFamily="34" charset="0"/>
                <a:ea typeface="MS PGothic" panose="020B0600070205080204" pitchFamily="-110" charset="-128"/>
              </a:rPr>
              <a:t>Colour Image Processing</a:t>
            </a:r>
            <a:endParaRPr lang="en-US" altLang="zh-CN" sz="1350">
              <a:latin typeface="Arial" panose="020B0604020202020204" pitchFamily="34" charset="0"/>
              <a:ea typeface="MS PGothic" panose="020B0600070205080204" pitchFamily="-110" charset="-128"/>
            </a:endParaRPr>
          </a:p>
        </p:txBody>
      </p:sp>
      <p:sp>
        <p:nvSpPr>
          <p:cNvPr id="124949" name="Rectangle 21"/>
          <p:cNvSpPr>
            <a:spLocks noChangeArrowheads="1"/>
          </p:cNvSpPr>
          <p:nvPr/>
        </p:nvSpPr>
        <p:spPr bwMode="auto">
          <a:xfrm>
            <a:off x="4749404" y="5201841"/>
            <a:ext cx="1271588" cy="622697"/>
          </a:xfrm>
          <a:prstGeom prst="rect">
            <a:avLst/>
          </a:prstGeom>
          <a:solidFill>
            <a:schemeClr val="bg1"/>
          </a:solidFill>
          <a:ln w="25400">
            <a:solidFill>
              <a:schemeClr val="tx1"/>
            </a:solidFill>
            <a:prstDash val="dash"/>
            <a:miter lim="800000"/>
          </a:ln>
        </p:spPr>
        <p:txBody>
          <a:bodyPr anchor="ctr"/>
          <a:lstStyle>
            <a:lvl1pPr>
              <a:spcBef>
                <a:spcPct val="20000"/>
              </a:spcBef>
              <a:buClr>
                <a:schemeClr val="tx2"/>
              </a:buClr>
              <a:buFont typeface="Wingdings" panose="05000000000000000000" pitchFamily="2" charset="2"/>
              <a:buChar char="l"/>
              <a:defRPr sz="2900">
                <a:solidFill>
                  <a:schemeClr val="tx1"/>
                </a:solidFill>
                <a:latin typeface="Verdana" panose="020B0604030504040204" pitchFamily="-112" charset="0"/>
                <a:ea typeface="宋体" panose="02010600030101010101" pitchFamily="2" charset="-122"/>
              </a:defRPr>
            </a:lvl1pPr>
            <a:lvl2pPr marL="37931725" indent="-37474525">
              <a:spcBef>
                <a:spcPct val="20000"/>
              </a:spcBef>
              <a:buClr>
                <a:schemeClr val="accent2"/>
              </a:buClr>
              <a:buFont typeface="Wingdings" panose="05000000000000000000" pitchFamily="2" charset="2"/>
              <a:buChar char="l"/>
              <a:defRPr sz="2500">
                <a:solidFill>
                  <a:schemeClr val="tx1"/>
                </a:solidFill>
                <a:latin typeface="Verdana" panose="020B0604030504040204" pitchFamily="-112" charset="0"/>
                <a:ea typeface="宋体" panose="02010600030101010101" pitchFamily="2" charset="-122"/>
              </a:defRPr>
            </a:lvl2pPr>
            <a:lvl3pPr marL="1235075" indent="-228600">
              <a:spcBef>
                <a:spcPct val="20000"/>
              </a:spcBef>
              <a:buClr>
                <a:schemeClr val="tx2"/>
              </a:buClr>
              <a:buFont typeface="Wingdings" panose="05000000000000000000" pitchFamily="2" charset="2"/>
              <a:buChar char="l"/>
              <a:defRPr sz="2200">
                <a:solidFill>
                  <a:schemeClr val="tx1"/>
                </a:solidFill>
                <a:latin typeface="Verdana" panose="020B0604030504040204" pitchFamily="-112" charset="0"/>
                <a:ea typeface="宋体" panose="02010600030101010101" pitchFamily="2" charset="-122"/>
              </a:defRPr>
            </a:lvl3pPr>
            <a:lvl4pPr marL="1643380" indent="-228600">
              <a:spcBef>
                <a:spcPct val="20000"/>
              </a:spcBef>
              <a:buClr>
                <a:schemeClr val="accent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9pPr>
          </a:lstStyle>
          <a:p>
            <a:pPr algn="ctr" eaLnBrk="1" hangingPunct="1">
              <a:spcBef>
                <a:spcPct val="0"/>
              </a:spcBef>
              <a:buClrTx/>
              <a:buFontTx/>
              <a:buNone/>
            </a:pPr>
            <a:r>
              <a:rPr lang="en-IE" altLang="zh-CN" sz="1350">
                <a:latin typeface="Arial" panose="020B0604020202020204" pitchFamily="34" charset="0"/>
                <a:ea typeface="MS PGothic" panose="020B0600070205080204" pitchFamily="-110" charset="-128"/>
              </a:rPr>
              <a:t>Image Compression</a:t>
            </a:r>
            <a:endParaRPr lang="en-US" altLang="zh-CN" sz="1350">
              <a:latin typeface="Arial" panose="020B0604020202020204" pitchFamily="34" charset="0"/>
              <a:ea typeface="MS PGothic" panose="020B0600070205080204" pitchFamily="-110" charset="-128"/>
            </a:endParaRPr>
          </a:p>
        </p:txBody>
      </p:sp>
      <p:pic>
        <p:nvPicPr>
          <p:cNvPr id="124950" name="Picture 24"/>
          <p:cNvPicPr>
            <a:picLocks noChangeAspect="1" noChangeArrowheads="1"/>
          </p:cNvPicPr>
          <p:nvPr/>
        </p:nvPicPr>
        <p:blipFill>
          <a:blip r:embed="rId1">
            <a:extLst>
              <a:ext uri="{28A0092B-C50C-407E-A947-70E740481C1C}">
                <a14:useLocalDpi xmlns:a14="http://schemas.microsoft.com/office/drawing/2010/main" val="0"/>
              </a:ext>
            </a:extLst>
          </a:blip>
          <a:srcRect l="40881" t="1314" r="19798" b="50453"/>
          <a:stretch>
            <a:fillRect/>
          </a:stretch>
        </p:blipFill>
        <p:spPr bwMode="auto">
          <a:xfrm>
            <a:off x="2940844" y="3002757"/>
            <a:ext cx="1501379" cy="148351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24951" name="Picture 27"/>
          <p:cNvPicPr>
            <a:picLocks noChangeAspect="1" noChangeArrowheads="1"/>
          </p:cNvPicPr>
          <p:nvPr/>
        </p:nvPicPr>
        <p:blipFill>
          <a:blip r:embed="rId1">
            <a:extLst>
              <a:ext uri="{28A0092B-C50C-407E-A947-70E740481C1C}">
                <a14:useLocalDpi xmlns:a14="http://schemas.microsoft.com/office/drawing/2010/main" val="0"/>
              </a:ext>
            </a:extLst>
          </a:blip>
          <a:srcRect l="1335" t="50766" r="59975"/>
          <a:stretch>
            <a:fillRect/>
          </a:stretch>
        </p:blipFill>
        <p:spPr bwMode="auto">
          <a:xfrm>
            <a:off x="4719638" y="3024188"/>
            <a:ext cx="1476375" cy="151328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124952" name="Group 29"/>
          <p:cNvGrpSpPr/>
          <p:nvPr/>
        </p:nvGrpSpPr>
        <p:grpSpPr bwMode="auto">
          <a:xfrm>
            <a:off x="262493" y="2022555"/>
            <a:ext cx="977504" cy="4146947"/>
            <a:chOff x="-659" y="845"/>
            <a:chExt cx="821" cy="3483"/>
          </a:xfrm>
        </p:grpSpPr>
        <p:pic>
          <p:nvPicPr>
            <p:cNvPr id="124953" name="Picture 30" descr="boo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17" y="4184"/>
              <a:ext cx="125" cy="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54" name="Rectangle 31"/>
            <p:cNvSpPr>
              <a:spLocks noChangeArrowheads="1"/>
            </p:cNvSpPr>
            <p:nvPr/>
          </p:nvSpPr>
          <p:spPr bwMode="auto">
            <a:xfrm rot="16200000">
              <a:off x="-2165" y="2351"/>
              <a:ext cx="3172" cy="159"/>
            </a:xfrm>
            <a:prstGeom prst="rect">
              <a:avLst/>
            </a:prstGeom>
            <a:solidFill>
              <a:schemeClr val="accent2"/>
            </a:solidFill>
            <a:ln w="12700">
              <a:solidFill>
                <a:schemeClr val="tx1"/>
              </a:solidFill>
              <a:miter lim="800000"/>
            </a:ln>
          </p:spPr>
          <p:txBody>
            <a:bodyPr wrap="none" anchor="ctr"/>
            <a:lstStyle>
              <a:lvl1pPr>
                <a:spcBef>
                  <a:spcPct val="20000"/>
                </a:spcBef>
                <a:buClr>
                  <a:schemeClr val="tx2"/>
                </a:buClr>
                <a:buFont typeface="Wingdings" panose="05000000000000000000" pitchFamily="2" charset="2"/>
                <a:buChar char="l"/>
                <a:defRPr sz="2900">
                  <a:solidFill>
                    <a:schemeClr val="tx1"/>
                  </a:solidFill>
                  <a:latin typeface="Verdana" panose="020B0604030504040204" pitchFamily="-112" charset="0"/>
                  <a:ea typeface="宋体" panose="02010600030101010101" pitchFamily="2" charset="-122"/>
                </a:defRPr>
              </a:lvl1pPr>
              <a:lvl2pPr marL="37931725" indent="-37474525">
                <a:spcBef>
                  <a:spcPct val="20000"/>
                </a:spcBef>
                <a:buClr>
                  <a:schemeClr val="accent2"/>
                </a:buClr>
                <a:buFont typeface="Wingdings" panose="05000000000000000000" pitchFamily="2" charset="2"/>
                <a:buChar char="l"/>
                <a:defRPr sz="2500">
                  <a:solidFill>
                    <a:schemeClr val="tx1"/>
                  </a:solidFill>
                  <a:latin typeface="Verdana" panose="020B0604030504040204" pitchFamily="-112" charset="0"/>
                  <a:ea typeface="宋体" panose="02010600030101010101" pitchFamily="2" charset="-122"/>
                </a:defRPr>
              </a:lvl2pPr>
              <a:lvl3pPr marL="1235075" indent="-228600">
                <a:spcBef>
                  <a:spcPct val="20000"/>
                </a:spcBef>
                <a:buClr>
                  <a:schemeClr val="tx2"/>
                </a:buClr>
                <a:buFont typeface="Wingdings" panose="05000000000000000000" pitchFamily="2" charset="2"/>
                <a:buChar char="l"/>
                <a:defRPr sz="2200">
                  <a:solidFill>
                    <a:schemeClr val="tx1"/>
                  </a:solidFill>
                  <a:latin typeface="Verdana" panose="020B0604030504040204" pitchFamily="-112" charset="0"/>
                  <a:ea typeface="宋体" panose="02010600030101010101" pitchFamily="2" charset="-122"/>
                </a:defRPr>
              </a:lvl3pPr>
              <a:lvl4pPr marL="1643380" indent="-228600">
                <a:spcBef>
                  <a:spcPct val="20000"/>
                </a:spcBef>
                <a:buClr>
                  <a:schemeClr val="accent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Font typeface="Wingdings" panose="05000000000000000000" pitchFamily="2" charset="2"/>
                <a:buChar char="l"/>
                <a:defRPr sz="1900">
                  <a:solidFill>
                    <a:schemeClr val="tx1"/>
                  </a:solidFill>
                  <a:latin typeface="Verdana" panose="020B0604030504040204" pitchFamily="-112" charset="0"/>
                  <a:ea typeface="宋体" panose="02010600030101010101" pitchFamily="2" charset="-122"/>
                </a:defRPr>
              </a:lvl9pPr>
            </a:lstStyle>
            <a:p>
              <a:pPr algn="r" eaLnBrk="1" hangingPunct="1">
                <a:spcBef>
                  <a:spcPct val="0"/>
                </a:spcBef>
                <a:buClrTx/>
                <a:buFontTx/>
                <a:buNone/>
              </a:pPr>
              <a:r>
                <a:rPr lang="en-IE" altLang="zh-CN" sz="900" dirty="0">
                  <a:solidFill>
                    <a:schemeClr val="bg1"/>
                  </a:solidFill>
                  <a:latin typeface="Arial" panose="020B0604020202020204" pitchFamily="34" charset="0"/>
                  <a:ea typeface="MS PGothic" panose="020B0600070205080204" pitchFamily="-110" charset="-128"/>
                </a:rPr>
                <a:t>Images taken from Gonzalez &amp; Woods, Digital Image Processing (2002)</a:t>
              </a:r>
              <a:endParaRPr lang="en-US" altLang="zh-CN" sz="900" dirty="0">
                <a:solidFill>
                  <a:schemeClr val="bg1"/>
                </a:solidFill>
                <a:latin typeface="Arial" panose="020B0604020202020204" pitchFamily="34" charset="0"/>
                <a:ea typeface="MS PGothic" panose="020B0600070205080204" pitchFamily="-110" charset="-128"/>
              </a:endParaRPr>
            </a:p>
          </p:txBody>
        </p:sp>
      </p:grpSp>
      <p:sp>
        <p:nvSpPr>
          <p:cNvPr id="29" name="云形标注 28"/>
          <p:cNvSpPr/>
          <p:nvPr/>
        </p:nvSpPr>
        <p:spPr>
          <a:xfrm>
            <a:off x="7677309" y="2739575"/>
            <a:ext cx="981075" cy="1010264"/>
          </a:xfrm>
          <a:prstGeom prst="cloudCallout">
            <a:avLst>
              <a:gd name="adj1" fmla="val -241816"/>
              <a:gd name="adj2" fmla="val -1221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t>主观过程</a:t>
            </a:r>
            <a:endParaRPr lang="zh-CN" altLang="en-US" sz="10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Rectangle 2"/>
          <p:cNvSpPr>
            <a:spLocks noGrp="1"/>
          </p:cNvSpPr>
          <p:nvPr>
            <p:ph type="ctrTitle"/>
          </p:nvPr>
        </p:nvSpPr>
        <p:spPr>
          <a:xfrm>
            <a:off x="942975" y="301625"/>
            <a:ext cx="7740650" cy="1412875"/>
          </a:xfrm>
        </p:spPr>
        <p:txBody>
          <a:bodyPr vert="horz" wrap="square" lIns="91440" tIns="45720" rIns="91440" bIns="45720" anchor="b" anchorCtr="0"/>
          <a:p>
            <a:pPr>
              <a:buClrTx/>
              <a:buSzTx/>
              <a:buFontTx/>
            </a:pPr>
            <a:r>
              <a:rPr lang="zh-CN" altLang="en-US" sz="2400" dirty="0">
                <a:latin typeface="+mj-lt"/>
                <a:ea typeface="+mj-ea"/>
                <a:cs typeface="+mj-cs"/>
              </a:rPr>
              <a:t>课堂练习</a:t>
            </a:r>
            <a:r>
              <a:rPr lang="zh-CN" altLang="en-US" sz="2400" dirty="0">
                <a:latin typeface="+mj-lt"/>
                <a:ea typeface="+mj-ea"/>
                <a:cs typeface="+mj-cs"/>
                <a:sym typeface="Wingdings" panose="05000000000000000000" pitchFamily="2" charset="2"/>
              </a:rPr>
              <a:t>（</a:t>
            </a:r>
            <a:r>
              <a:rPr lang="en-US" altLang="zh-CN" sz="2400" dirty="0">
                <a:latin typeface="+mj-lt"/>
                <a:ea typeface="+mj-ea"/>
                <a:cs typeface="+mj-cs"/>
                <a:sym typeface="Wingdings" panose="05000000000000000000" pitchFamily="2" charset="2"/>
              </a:rPr>
              <a:t>1</a:t>
            </a:r>
            <a:r>
              <a:rPr lang="zh-CN" altLang="en-US" sz="2400" dirty="0">
                <a:latin typeface="+mj-lt"/>
                <a:ea typeface="+mj-ea"/>
                <a:cs typeface="+mj-cs"/>
                <a:sym typeface="Wingdings" panose="05000000000000000000" pitchFamily="2" charset="2"/>
              </a:rPr>
              <a:t>）求出线性变换的函数；（</a:t>
            </a:r>
            <a:r>
              <a:rPr lang="en-US" altLang="zh-CN" sz="2400" dirty="0">
                <a:latin typeface="+mj-lt"/>
                <a:ea typeface="+mj-ea"/>
                <a:cs typeface="+mj-cs"/>
                <a:sym typeface="Wingdings" panose="05000000000000000000" pitchFamily="2" charset="2"/>
              </a:rPr>
              <a:t>2</a:t>
            </a:r>
            <a:r>
              <a:rPr lang="zh-CN" altLang="en-US" sz="2400" dirty="0">
                <a:latin typeface="+mj-lt"/>
                <a:ea typeface="+mj-ea"/>
                <a:cs typeface="+mj-cs"/>
                <a:sym typeface="Wingdings" panose="05000000000000000000" pitchFamily="2" charset="2"/>
              </a:rPr>
              <a:t>）对图像进行线性变换；（</a:t>
            </a:r>
            <a:r>
              <a:rPr lang="zh-CN" altLang="en-US" sz="2400" dirty="0">
                <a:solidFill>
                  <a:srgbClr val="FF0000"/>
                </a:solidFill>
                <a:latin typeface="+mj-lt"/>
                <a:ea typeface="+mj-ea"/>
                <a:cs typeface="+mj-cs"/>
                <a:sym typeface="Wingdings" panose="05000000000000000000" pitchFamily="2" charset="2"/>
              </a:rPr>
              <a:t>注意范围</a:t>
            </a:r>
            <a:r>
              <a:rPr lang="zh-CN" altLang="en-US" sz="2400" dirty="0">
                <a:latin typeface="+mj-lt"/>
                <a:ea typeface="+mj-ea"/>
                <a:cs typeface="+mj-cs"/>
                <a:sym typeface="Wingdings" panose="05000000000000000000" pitchFamily="2" charset="2"/>
              </a:rPr>
              <a:t>！）</a:t>
            </a:r>
            <a:endParaRPr lang="en-US" altLang="zh-CN" sz="2400" dirty="0">
              <a:latin typeface="+mj-lt"/>
              <a:ea typeface="+mj-ea"/>
              <a:cs typeface="+mj-cs"/>
            </a:endParaRPr>
          </a:p>
        </p:txBody>
      </p:sp>
      <p:sp>
        <p:nvSpPr>
          <p:cNvPr id="53250" name="Rectangle 3"/>
          <p:cNvSpPr>
            <a:spLocks noGrp="1"/>
          </p:cNvSpPr>
          <p:nvPr>
            <p:ph type="body" sz="half" idx="4294967295"/>
          </p:nvPr>
        </p:nvSpPr>
        <p:spPr>
          <a:xfrm>
            <a:off x="1116013" y="1827213"/>
            <a:ext cx="4751387" cy="4338637"/>
          </a:xfrm>
        </p:spPr>
        <p:txBody>
          <a:bodyPr vert="horz" wrap="square" lIns="91440" tIns="45720" rIns="91440" bIns="45720" anchor="t" anchorCtr="0"/>
          <a:lstStyle>
            <a:lvl1pPr lvl="0">
              <a:buClr>
                <a:schemeClr val="tx2"/>
              </a:buClr>
              <a:buSzPct val="70000"/>
              <a:buFont typeface="Wingdings" panose="05000000000000000000" pitchFamily="2" charset="2"/>
              <a:defRPr sz="2800"/>
            </a:lvl1pPr>
            <a:lvl2pPr lvl="1">
              <a:buClr>
                <a:schemeClr val="accent2"/>
              </a:buClr>
              <a:buSzPct val="70000"/>
              <a:buFont typeface="Wingdings" panose="05000000000000000000" pitchFamily="2" charset="2"/>
              <a:defRPr sz="2400"/>
            </a:lvl2pPr>
            <a:lvl3pPr lvl="2">
              <a:buClr>
                <a:schemeClr val="tx2"/>
              </a:buClr>
              <a:buSzPct val="65000"/>
              <a:buFont typeface="Wingdings" panose="05000000000000000000" pitchFamily="2" charset="2"/>
              <a:defRPr sz="2000"/>
            </a:lvl3pPr>
            <a:lvl4pPr lvl="3">
              <a:buClr>
                <a:schemeClr val="accent2"/>
              </a:buClr>
              <a:buSzPct val="70000"/>
              <a:buFont typeface="Wingdings" panose="05000000000000000000" pitchFamily="2" charset="2"/>
              <a:defRPr sz="1800"/>
            </a:lvl4pPr>
            <a:lvl5pPr lvl="4">
              <a:buClr>
                <a:schemeClr val="tx2"/>
              </a:buClr>
              <a:buSzPct val="60000"/>
              <a:buFont typeface="Wingdings" panose="05000000000000000000" pitchFamily="2" charset="2"/>
              <a:defRPr sz="1800"/>
            </a:lvl5pPr>
          </a:lstStyle>
          <a:p>
            <a:pPr lvl="0"/>
            <a:r>
              <a:rPr lang="en-US" altLang="zh-CN" sz="2500" dirty="0"/>
              <a:t>a=5,b=10,a’=8,b’=20</a:t>
            </a:r>
            <a:endParaRPr lang="zh-CN" altLang="en-US" sz="2500" dirty="0"/>
          </a:p>
        </p:txBody>
      </p:sp>
      <p:pic>
        <p:nvPicPr>
          <p:cNvPr id="53251" name="Picture 4"/>
          <p:cNvPicPr>
            <a:picLocks noChangeAspect="1"/>
          </p:cNvPicPr>
          <p:nvPr/>
        </p:nvPicPr>
        <p:blipFill>
          <a:blip r:embed="rId1"/>
          <a:stretch>
            <a:fillRect/>
          </a:stretch>
        </p:blipFill>
        <p:spPr>
          <a:xfrm>
            <a:off x="1428750" y="2357438"/>
            <a:ext cx="3527425" cy="3028950"/>
          </a:xfrm>
          <a:prstGeom prst="rect">
            <a:avLst/>
          </a:prstGeom>
          <a:noFill/>
          <a:ln w="9525">
            <a:noFill/>
          </a:ln>
        </p:spPr>
      </p:pic>
      <p:graphicFrame>
        <p:nvGraphicFramePr>
          <p:cNvPr id="212997" name="Group 5"/>
          <p:cNvGraphicFramePr>
            <a:graphicFrameLocks noGrp="1"/>
          </p:cNvGraphicFramePr>
          <p:nvPr>
            <p:ph sz="half" idx="1"/>
          </p:nvPr>
        </p:nvGraphicFramePr>
        <p:xfrm>
          <a:off x="5786438" y="3143250"/>
          <a:ext cx="2711450" cy="3329306"/>
        </p:xfrm>
        <a:graphic>
          <a:graphicData uri="http://schemas.openxmlformats.org/drawingml/2006/table">
            <a:tbl>
              <a:tblPr/>
              <a:tblGrid>
                <a:gridCol w="542925"/>
                <a:gridCol w="541337"/>
                <a:gridCol w="542925"/>
                <a:gridCol w="541338"/>
                <a:gridCol w="542925"/>
              </a:tblGrid>
              <a:tr h="665480">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pPr>
                      <a:r>
                        <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5</a:t>
                      </a:r>
                      <a:endPar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pPr>
                      <a:r>
                        <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a:t>
                      </a:r>
                      <a:endPar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pPr>
                      <a:r>
                        <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3</a:t>
                      </a:r>
                      <a:endPar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pPr>
                      <a:r>
                        <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2</a:t>
                      </a:r>
                      <a:endPar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pPr>
                      <a:r>
                        <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1</a:t>
                      </a:r>
                      <a:endPar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66750">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pPr>
                      <a:r>
                        <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7</a:t>
                      </a:r>
                      <a:endPar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pPr>
                      <a:r>
                        <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2</a:t>
                      </a:r>
                      <a:endPar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pPr>
                      <a:r>
                        <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5</a:t>
                      </a:r>
                      <a:endPar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pPr>
                      <a:r>
                        <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4</a:t>
                      </a:r>
                      <a:endPar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pPr>
                      <a:r>
                        <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6</a:t>
                      </a:r>
                      <a:endPar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65163">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pPr>
                      <a:r>
                        <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a:t>
                      </a:r>
                      <a:endPar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pPr>
                      <a:r>
                        <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a:t>
                      </a:r>
                      <a:endPar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pPr>
                      <a:r>
                        <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a:t>
                      </a:r>
                      <a:endPar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pPr>
                      <a:r>
                        <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1</a:t>
                      </a:r>
                      <a:endPar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pPr>
                      <a:r>
                        <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1</a:t>
                      </a:r>
                      <a:endPar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66750">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pPr>
                      <a:r>
                        <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2</a:t>
                      </a:r>
                      <a:endPar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pPr>
                      <a:r>
                        <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2</a:t>
                      </a:r>
                      <a:endPar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pPr>
                      <a:r>
                        <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a:t>
                      </a:r>
                      <a:endPar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pPr>
                      <a:r>
                        <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1</a:t>
                      </a:r>
                      <a:endPar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pPr>
                      <a:r>
                        <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1</a:t>
                      </a:r>
                      <a:endPar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65163">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pPr>
                      <a:r>
                        <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1</a:t>
                      </a:r>
                      <a:endPar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pPr>
                      <a:r>
                        <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1</a:t>
                      </a:r>
                      <a:endPar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pPr>
                      <a:r>
                        <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a:t>
                      </a:r>
                      <a:endPar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pPr>
                      <a:r>
                        <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a:t>
                      </a:r>
                      <a:endPar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pPr>
                      <a:r>
                        <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1</a:t>
                      </a:r>
                      <a:endPar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3290" name="灯片编号占位符 5"/>
          <p:cNvSpPr>
            <a:spLocks noGrp="1"/>
          </p:cNvSpPr>
          <p:nvPr>
            <p:ph type="sldNum" sz="quarter" idx="4"/>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latin typeface="Verdana" panose="020B0604030504040204" pitchFamily="-112" charset="0"/>
              </a:rPr>
            </a:fld>
            <a:endParaRPr lang="en-US" altLang="zh-CN" sz="1200" b="0" dirty="0">
              <a:latin typeface="Verdana" panose="020B0604030504040204" pitchFamily="-112" charset="0"/>
            </a:endParaRPr>
          </a:p>
        </p:txBody>
      </p:sp>
      <p:sp>
        <p:nvSpPr>
          <p:cNvPr id="53291" name="矩形 6"/>
          <p:cNvSpPr/>
          <p:nvPr/>
        </p:nvSpPr>
        <p:spPr>
          <a:xfrm>
            <a:off x="5500688" y="2357438"/>
            <a:ext cx="3360737" cy="584200"/>
          </a:xfrm>
          <a:prstGeom prst="rect">
            <a:avLst/>
          </a:prstGeom>
          <a:noFill/>
          <a:ln w="9525">
            <a:noFill/>
          </a:ln>
        </p:spPr>
        <p:txBody>
          <a:bodyPr wrap="none" anchor="t" anchorCtr="0">
            <a:spAutoFit/>
          </a:bodyPr>
          <a:p>
            <a:pPr>
              <a:spcBef>
                <a:spcPct val="20000"/>
              </a:spcBef>
              <a:buClr>
                <a:schemeClr val="tx2"/>
              </a:buClr>
              <a:buSzPct val="70000"/>
            </a:pPr>
            <a:r>
              <a:rPr lang="zh-CN" altLang="en-US" sz="3200" dirty="0">
                <a:latin typeface="Verdana" panose="020B0604030504040204" pitchFamily="-112" charset="0"/>
                <a:ea typeface="宋体" panose="02010600030101010101" pitchFamily="2" charset="-122"/>
                <a:sym typeface="Wingdings" panose="05000000000000000000" pitchFamily="2" charset="2"/>
              </a:rPr>
              <a:t>图像的灰度级是</a:t>
            </a:r>
            <a:r>
              <a:rPr lang="en-US" altLang="zh-CN" sz="3200" dirty="0">
                <a:latin typeface="Verdana" panose="020B0604030504040204" pitchFamily="-112" charset="0"/>
                <a:ea typeface="宋体" panose="02010600030101010101" pitchFamily="2" charset="-122"/>
                <a:sym typeface="Wingdings" panose="05000000000000000000" pitchFamily="2" charset="2"/>
              </a:rPr>
              <a:t>8</a:t>
            </a:r>
            <a:endParaRPr lang="zh-CN" altLang="en-US" dirty="0">
              <a:latin typeface="Verdana" panose="020B0604030504040204" pitchFamily="-112" charset="0"/>
              <a:ea typeface="宋体" panose="02010600030101010101" pitchFamily="2" charset="-122"/>
            </a:endParaRPr>
          </a:p>
        </p:txBody>
      </p:sp>
      <p:sp>
        <p:nvSpPr>
          <p:cNvPr id="53292" name="文本框 1"/>
          <p:cNvSpPr txBox="1"/>
          <p:nvPr/>
        </p:nvSpPr>
        <p:spPr>
          <a:xfrm>
            <a:off x="392113" y="5641975"/>
            <a:ext cx="4164012" cy="1200150"/>
          </a:xfrm>
          <a:prstGeom prst="rect">
            <a:avLst/>
          </a:prstGeom>
          <a:noFill/>
          <a:ln w="9525">
            <a:noFill/>
          </a:ln>
        </p:spPr>
        <p:txBody>
          <a:bodyPr wrap="square" anchor="t" anchorCtr="0">
            <a:spAutoFit/>
          </a:bodyPr>
          <a:p>
            <a:r>
              <a:rPr lang="zh-CN" altLang="en-US" sz="2400" dirty="0">
                <a:latin typeface="Verdana" panose="020B0604030504040204" pitchFamily="-112" charset="0"/>
                <a:ea typeface="宋体" panose="02010600030101010101" pitchFamily="2" charset="-122"/>
              </a:rPr>
              <a:t>不是分段线性变换，整个图像用一个变换函数处理。</a:t>
            </a:r>
            <a:endParaRPr lang="zh-CN" altLang="en-US" sz="2400" dirty="0">
              <a:solidFill>
                <a:srgbClr val="FF0000"/>
              </a:solidFill>
              <a:latin typeface="Verdana" panose="020B0604030504040204" pitchFamily="-112" charset="0"/>
              <a:ea typeface="宋体" panose="02010600030101010101" pitchFamily="2" charset="-122"/>
            </a:endParaRPr>
          </a:p>
          <a:p>
            <a:r>
              <a:rPr lang="zh-CN" altLang="en-US" sz="2400" dirty="0">
                <a:solidFill>
                  <a:srgbClr val="FF0000"/>
                </a:solidFill>
                <a:latin typeface="Verdana" panose="020B0604030504040204" pitchFamily="-112" charset="0"/>
                <a:ea typeface="宋体" panose="02010600030101010101" pitchFamily="2" charset="-122"/>
              </a:rPr>
              <a:t>求出斜率和截距</a:t>
            </a:r>
            <a:endParaRPr lang="zh-CN" altLang="en-US" sz="2400" dirty="0">
              <a:solidFill>
                <a:srgbClr val="FF0000"/>
              </a:solidFill>
              <a:latin typeface="Verdana" panose="020B0604030504040204" pitchFamily="-112" charset="0"/>
              <a:ea typeface="宋体" panose="02010600030101010101" pitchFamily="2" charset="-122"/>
            </a:endParaRPr>
          </a:p>
        </p:txBody>
      </p:sp>
      <p:sp>
        <p:nvSpPr>
          <p:cNvPr id="2" name="文本框 1"/>
          <p:cNvSpPr txBox="1"/>
          <p:nvPr/>
        </p:nvSpPr>
        <p:spPr>
          <a:xfrm>
            <a:off x="1763713" y="188913"/>
            <a:ext cx="6078537" cy="536575"/>
          </a:xfrm>
          <a:prstGeom prst="rect">
            <a:avLst/>
          </a:prstGeom>
          <a:solidFill>
            <a:schemeClr val="accent1"/>
          </a:solidFill>
          <a:ln w="9525">
            <a:noFill/>
          </a:ln>
        </p:spPr>
        <p:txBody>
          <a:bodyPr wrap="none" anchor="t" anchorCtr="0">
            <a:spAutoFit/>
          </a:bodyPr>
          <a:p>
            <a:r>
              <a:rPr lang="zh-CN" altLang="en-US" dirty="0">
                <a:solidFill>
                  <a:srgbClr val="FF0000"/>
                </a:solidFill>
                <a:latin typeface="Arial" panose="020B0604020202020204" pitchFamily="34" charset="0"/>
                <a:ea typeface="宋体" panose="02010600030101010101" pitchFamily="2" charset="-122"/>
                <a:sym typeface="Wingdings" panose="05000000000000000000" pitchFamily="2" charset="2"/>
              </a:rPr>
              <a:t>拍照后上传到服务器！（</a:t>
            </a:r>
            <a:r>
              <a:rPr lang="zh-CN" altLang="en-US" sz="1600" dirty="0">
                <a:solidFill>
                  <a:srgbClr val="FF0000"/>
                </a:solidFill>
                <a:latin typeface="Arial" panose="020B0604020202020204" pitchFamily="34" charset="0"/>
                <a:ea typeface="宋体" panose="02010600030101010101" pitchFamily="2" charset="-122"/>
                <a:sym typeface="Wingdings" panose="05000000000000000000" pitchFamily="2" charset="2"/>
              </a:rPr>
              <a:t>第</a:t>
            </a:r>
            <a:r>
              <a:rPr lang="en-US" altLang="zh-CN" sz="1600" dirty="0">
                <a:solidFill>
                  <a:srgbClr val="FF0000"/>
                </a:solidFill>
                <a:latin typeface="Arial" panose="020B0604020202020204" pitchFamily="34" charset="0"/>
                <a:ea typeface="宋体" panose="02010600030101010101" pitchFamily="2" charset="-122"/>
                <a:sym typeface="Wingdings" panose="05000000000000000000" pitchFamily="2" charset="2"/>
              </a:rPr>
              <a:t>5</a:t>
            </a:r>
            <a:r>
              <a:rPr lang="zh-CN" altLang="en-US" sz="1600" dirty="0">
                <a:solidFill>
                  <a:srgbClr val="FF0000"/>
                </a:solidFill>
                <a:latin typeface="Arial" panose="020B0604020202020204" pitchFamily="34" charset="0"/>
                <a:ea typeface="宋体" panose="02010600030101010101" pitchFamily="2" charset="-122"/>
                <a:sym typeface="Wingdings" panose="05000000000000000000" pitchFamily="2" charset="2"/>
              </a:rPr>
              <a:t>章课堂练习</a:t>
            </a:r>
            <a:r>
              <a:rPr lang="en-US" altLang="zh-CN" sz="1600" dirty="0">
                <a:solidFill>
                  <a:srgbClr val="FF0000"/>
                </a:solidFill>
                <a:latin typeface="Arial" panose="020B0604020202020204" pitchFamily="34" charset="0"/>
                <a:ea typeface="宋体" panose="02010600030101010101" pitchFamily="2" charset="-122"/>
                <a:sym typeface="Wingdings" panose="05000000000000000000" pitchFamily="2" charset="2"/>
              </a:rPr>
              <a:t>1</a:t>
            </a:r>
            <a:r>
              <a:rPr lang="zh-CN" altLang="en-US" dirty="0">
                <a:solidFill>
                  <a:srgbClr val="FF0000"/>
                </a:solidFill>
                <a:latin typeface="Arial" panose="020B0604020202020204" pitchFamily="34" charset="0"/>
                <a:ea typeface="宋体" panose="02010600030101010101" pitchFamily="2" charset="-122"/>
                <a:sym typeface="Wingdings" panose="05000000000000000000" pitchFamily="2" charset="2"/>
              </a:rPr>
              <a:t>）</a:t>
            </a:r>
            <a:endParaRPr lang="zh-CN" altLang="en-US" dirty="0">
              <a:solidFill>
                <a:srgbClr val="FF0000"/>
              </a:solidFill>
              <a:latin typeface="Arial" panose="020B0604020202020204" pitchFamily="34" charset="0"/>
              <a:ea typeface="宋体" panose="02010600030101010101" pitchFamily="2" charset="-122"/>
              <a:sym typeface="Wingdings" panose="05000000000000000000" pitchFamily="2"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Rectangle 10"/>
          <p:cNvSpPr>
            <a:spLocks noGrp="1"/>
          </p:cNvSpPr>
          <p:nvPr>
            <p:ph type="sldNum" sz="quarter" idx="4"/>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latin typeface="Verdana" panose="020B0604030504040204" pitchFamily="-112" charset="0"/>
              </a:rPr>
            </a:fld>
            <a:endParaRPr lang="en-US" altLang="zh-CN" sz="1200" b="0" dirty="0">
              <a:latin typeface="Verdana" panose="020B0604030504040204" pitchFamily="-112" charset="0"/>
            </a:endParaRPr>
          </a:p>
        </p:txBody>
      </p:sp>
      <p:sp>
        <p:nvSpPr>
          <p:cNvPr id="55298" name="Rectangle 2"/>
          <p:cNvSpPr>
            <a:spLocks noGrp="1"/>
          </p:cNvSpPr>
          <p:nvPr>
            <p:ph type="ctrTitle"/>
          </p:nvPr>
        </p:nvSpPr>
        <p:spPr>
          <a:xfrm>
            <a:off x="533400" y="381000"/>
            <a:ext cx="8153400" cy="1090613"/>
          </a:xfrm>
        </p:spPr>
        <p:txBody>
          <a:bodyPr vert="horz" wrap="square" lIns="91440" tIns="45720" rIns="91440" bIns="45720" anchor="b" anchorCtr="0"/>
          <a:p>
            <a:pPr eaLnBrk="1" hangingPunct="1">
              <a:lnSpc>
                <a:spcPct val="150000"/>
              </a:lnSpc>
              <a:spcBef>
                <a:spcPct val="50000"/>
              </a:spcBef>
              <a:buClrTx/>
              <a:buSzTx/>
              <a:buFontTx/>
            </a:pPr>
            <a:r>
              <a:rPr lang="en-US" altLang="zh-CN" sz="3600" dirty="0">
                <a:latin typeface="+mj-lt"/>
                <a:ea typeface="黑体" panose="02010609060101010101" pitchFamily="2" charset="-122"/>
                <a:cs typeface="+mj-cs"/>
              </a:rPr>
              <a:t>5.2.2</a:t>
            </a:r>
            <a:r>
              <a:rPr lang="zh-CN" altLang="en-US" sz="3600" dirty="0">
                <a:latin typeface="+mj-lt"/>
                <a:ea typeface="+mj-ea"/>
                <a:cs typeface="+mj-cs"/>
              </a:rPr>
              <a:t>直方图变换增强</a:t>
            </a:r>
            <a:r>
              <a:rPr lang="zh-CN" altLang="en-US" dirty="0">
                <a:latin typeface="+mj-lt"/>
                <a:ea typeface="+mj-ea"/>
                <a:cs typeface="+mj-cs"/>
              </a:rPr>
              <a:t> </a:t>
            </a:r>
            <a:endParaRPr lang="zh-CN" altLang="en-US" dirty="0">
              <a:latin typeface="+mj-lt"/>
              <a:ea typeface="+mj-ea"/>
              <a:cs typeface="+mj-cs"/>
            </a:endParaRPr>
          </a:p>
        </p:txBody>
      </p:sp>
      <p:sp>
        <p:nvSpPr>
          <p:cNvPr id="50179" name="Rectangle 3"/>
          <p:cNvSpPr>
            <a:spLocks noGrp="1"/>
          </p:cNvSpPr>
          <p:nvPr>
            <p:ph type="subTitle" idx="1"/>
          </p:nvPr>
        </p:nvSpPr>
        <p:spPr>
          <a:xfrm>
            <a:off x="428625" y="1773238"/>
            <a:ext cx="8320088" cy="4679950"/>
          </a:xfrm>
        </p:spPr>
        <p:txBody>
          <a:bodyPr vert="horz" wrap="square" lIns="91440" tIns="45720" rIns="91440" bIns="45720" anchor="t" anchorCtr="0"/>
          <a:p>
            <a:pPr marL="287655" marR="0" indent="37782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400" b="0" i="0" u="none" strike="noStrike" kern="0" cap="none" spc="0" normalizeH="0" baseline="0" noProof="1" dirty="0">
                <a:solidFill>
                  <a:schemeClr val="tx1"/>
                </a:solidFill>
                <a:latin typeface="+mn-lt"/>
                <a:ea typeface="+mn-ea"/>
                <a:cs typeface="+mn-cs"/>
              </a:rPr>
              <a:t>直方图是多种空间域处理技术的基础。直方图操作能有效地用于图像增强。</a:t>
            </a:r>
            <a:endParaRPr kumimoji="0" lang="zh-CN" altLang="en-US" sz="2400" b="0" i="0" u="none" strike="noStrike" kern="0" cap="none" spc="0" normalizeH="0" baseline="0" noProof="1" dirty="0">
              <a:solidFill>
                <a:schemeClr val="tx1"/>
              </a:solidFill>
              <a:latin typeface="+mn-lt"/>
              <a:ea typeface="+mn-ea"/>
              <a:cs typeface="+mn-cs"/>
            </a:endParaRPr>
          </a:p>
          <a:p>
            <a:pPr marL="287655" marR="0" indent="37782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400" b="0" i="0" u="none" strike="noStrike" kern="0" cap="none" spc="0" normalizeH="0" baseline="0" noProof="1" dirty="0">
                <a:solidFill>
                  <a:srgbClr val="800000"/>
                </a:solidFill>
                <a:latin typeface="+mn-lt"/>
                <a:ea typeface="+mn-ea"/>
                <a:cs typeface="+mn-cs"/>
              </a:rPr>
              <a:t>1.</a:t>
            </a:r>
            <a:r>
              <a:rPr kumimoji="0" lang="zh-CN" altLang="en-US" sz="2400" b="0" i="0" u="none" strike="noStrike" kern="0" cap="none" spc="0" normalizeH="0" baseline="0" noProof="1" dirty="0">
                <a:solidFill>
                  <a:srgbClr val="800000"/>
                </a:solidFill>
                <a:latin typeface="+mn-lt"/>
                <a:ea typeface="+mn-ea"/>
                <a:cs typeface="+mn-cs"/>
              </a:rPr>
              <a:t>灰度直方图</a:t>
            </a:r>
            <a:endParaRPr kumimoji="0" lang="zh-CN" altLang="en-US" sz="2400" b="0" i="0" u="none" strike="noStrike" kern="0" cap="none" spc="0" normalizeH="0" baseline="0" noProof="1" dirty="0">
              <a:solidFill>
                <a:srgbClr val="800000"/>
              </a:solidFill>
              <a:latin typeface="+mn-lt"/>
              <a:ea typeface="+mn-ea"/>
              <a:cs typeface="+mn-cs"/>
            </a:endParaRPr>
          </a:p>
          <a:p>
            <a:pPr marL="287655" marR="0" indent="37782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400" b="0" i="0" u="none" strike="noStrike" kern="0" cap="none" spc="0" normalizeH="0" baseline="0" noProof="1" dirty="0">
                <a:solidFill>
                  <a:schemeClr val="tx1"/>
                </a:solidFill>
                <a:latin typeface="+mn-lt"/>
                <a:ea typeface="+mn-ea"/>
                <a:cs typeface="+mn-cs"/>
              </a:rPr>
              <a:t>灰度直方图是灰度值的函数，它描述了图像中各灰度值的像素个数。</a:t>
            </a:r>
            <a:endParaRPr kumimoji="0" lang="zh-CN" altLang="en-US" sz="2400" b="0" i="0" u="none" strike="noStrike" kern="0" cap="none" spc="0" normalizeH="0" baseline="0" noProof="1" dirty="0">
              <a:solidFill>
                <a:schemeClr val="tx1"/>
              </a:solidFill>
              <a:latin typeface="+mn-lt"/>
              <a:ea typeface="+mn-ea"/>
              <a:cs typeface="+mn-cs"/>
            </a:endParaRPr>
          </a:p>
          <a:p>
            <a:pPr marL="287655" marR="0" indent="37782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400" b="0" i="0" u="none" strike="noStrike" kern="0" cap="none" spc="0" normalizeH="0" baseline="0" noProof="1" dirty="0">
                <a:solidFill>
                  <a:schemeClr val="tx1"/>
                </a:solidFill>
                <a:latin typeface="+mn-lt"/>
                <a:ea typeface="+mn-ea"/>
                <a:cs typeface="+mn-cs"/>
              </a:rPr>
              <a:t>通常用横坐标表示像素的灰度级别，纵坐标表示对应的灰度级出现的像素数。公式为：  </a:t>
            </a:r>
            <a:endParaRPr kumimoji="0" lang="zh-CN" altLang="en-US" sz="2400" b="0" i="0" u="none" strike="noStrike" kern="0" cap="none" spc="0" normalizeH="0" baseline="0" noProof="1" dirty="0">
              <a:solidFill>
                <a:schemeClr val="tx1"/>
              </a:solidFill>
              <a:latin typeface="+mn-lt"/>
              <a:ea typeface="+mn-ea"/>
              <a:cs typeface="+mn-cs"/>
            </a:endParaRPr>
          </a:p>
          <a:p>
            <a:pPr marL="287655" marR="0" indent="37782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400" b="0" i="0" u="none" strike="noStrike" kern="0" cap="none" spc="0" normalizeH="0" baseline="0" noProof="1" dirty="0">
                <a:solidFill>
                  <a:schemeClr val="tx1"/>
                </a:solidFill>
                <a:latin typeface="+mn-lt"/>
                <a:ea typeface="+mn-ea"/>
                <a:cs typeface="+mn-cs"/>
              </a:rPr>
              <a:t>p(r)=n</a:t>
            </a:r>
            <a:r>
              <a:rPr kumimoji="0" lang="en-US" altLang="zh-CN" sz="2400" b="0" i="0" u="none" strike="noStrike" kern="0" cap="none" spc="0" normalizeH="0" baseline="-25000" noProof="1" dirty="0">
                <a:solidFill>
                  <a:schemeClr val="tx1"/>
                </a:solidFill>
                <a:latin typeface="+mn-lt"/>
                <a:ea typeface="+mn-ea"/>
                <a:cs typeface="+mn-cs"/>
              </a:rPr>
              <a:t>r ,</a:t>
            </a:r>
            <a:r>
              <a:rPr kumimoji="0" lang="en-US" altLang="zh-CN" sz="2400" b="0" i="0" u="none" strike="noStrike" kern="0" cap="none" spc="0" normalizeH="0" baseline="0" noProof="1" dirty="0">
                <a:solidFill>
                  <a:schemeClr val="tx1"/>
                </a:solidFill>
                <a:latin typeface="+mn-lt"/>
                <a:ea typeface="+mn-ea"/>
                <a:cs typeface="+mn-cs"/>
              </a:rPr>
              <a:t> n</a:t>
            </a:r>
            <a:r>
              <a:rPr kumimoji="0" lang="en-US" altLang="zh-CN" sz="2400" b="0" i="0" u="none" strike="noStrike" kern="0" cap="none" spc="0" normalizeH="0" baseline="-25000" noProof="1" dirty="0">
                <a:solidFill>
                  <a:schemeClr val="tx1"/>
                </a:solidFill>
                <a:latin typeface="+mn-lt"/>
                <a:ea typeface="+mn-ea"/>
                <a:cs typeface="+mn-cs"/>
              </a:rPr>
              <a:t>r</a:t>
            </a:r>
            <a:r>
              <a:rPr kumimoji="0" lang="zh-CN" altLang="en-US" sz="2400" b="0" i="0" u="none" strike="noStrike" kern="0" cap="none" spc="0" normalizeH="0" baseline="0" noProof="1" dirty="0">
                <a:solidFill>
                  <a:schemeClr val="tx1"/>
                </a:solidFill>
                <a:latin typeface="+mn-lt"/>
                <a:ea typeface="+mn-ea"/>
                <a:cs typeface="+mn-cs"/>
              </a:rPr>
              <a:t>是图像中灰度为</a:t>
            </a:r>
            <a:r>
              <a:rPr kumimoji="0" lang="en-US" altLang="zh-CN" sz="2400" b="0" i="0" u="none" strike="noStrike" kern="0" cap="none" spc="0" normalizeH="0" baseline="0" noProof="1" dirty="0">
                <a:solidFill>
                  <a:schemeClr val="tx1"/>
                </a:solidFill>
                <a:latin typeface="+mn-lt"/>
                <a:ea typeface="+mn-ea"/>
                <a:cs typeface="+mn-cs"/>
              </a:rPr>
              <a:t>r</a:t>
            </a:r>
            <a:r>
              <a:rPr kumimoji="0" lang="zh-CN" altLang="en-US" sz="2400" b="0" i="0" u="none" strike="noStrike" kern="0" cap="none" spc="0" normalizeH="0" baseline="0" noProof="1" dirty="0">
                <a:solidFill>
                  <a:schemeClr val="tx1"/>
                </a:solidFill>
                <a:latin typeface="+mn-lt"/>
                <a:ea typeface="+mn-ea"/>
                <a:cs typeface="+mn-cs"/>
              </a:rPr>
              <a:t>的像素数 。</a:t>
            </a:r>
            <a:endParaRPr kumimoji="0" lang="en-US" altLang="zh-CN" sz="2400" b="0" i="0" u="none" strike="noStrike" kern="0" cap="none" spc="0" normalizeH="0" baseline="0" noProof="1" dirty="0">
              <a:solidFill>
                <a:schemeClr val="tx1"/>
              </a:solidFill>
              <a:latin typeface="+mn-lt"/>
              <a:ea typeface="+mn-ea"/>
              <a:cs typeface="+mn-cs"/>
            </a:endParaRPr>
          </a:p>
          <a:p>
            <a:pPr marL="287655" marR="0" indent="37782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400" b="0" i="0" u="none" strike="noStrike" kern="0" cap="none" spc="0" normalizeH="0" baseline="0" noProof="1" dirty="0">
                <a:solidFill>
                  <a:schemeClr val="tx1"/>
                </a:solidFill>
                <a:latin typeface="+mn-lt"/>
                <a:ea typeface="+mn-ea"/>
                <a:cs typeface="+mn-cs"/>
              </a:rPr>
              <a:t>常用的直方图是</a:t>
            </a:r>
            <a:r>
              <a:rPr kumimoji="0" lang="zh-CN" altLang="en-US" sz="2400" b="0" i="0" u="none" strike="noStrike" kern="0" cap="none" spc="0" normalizeH="0" baseline="0" noProof="1" dirty="0">
                <a:solidFill>
                  <a:srgbClr val="FF0000"/>
                </a:solidFill>
                <a:latin typeface="+mn-lt"/>
                <a:ea typeface="+mn-ea"/>
                <a:cs typeface="+mn-cs"/>
              </a:rPr>
              <a:t>规格化和离散化</a:t>
            </a:r>
            <a:r>
              <a:rPr kumimoji="0" lang="zh-CN" altLang="en-US" sz="2400" b="0" i="0" u="none" strike="noStrike" kern="0" cap="none" spc="0" normalizeH="0" baseline="0" noProof="1" dirty="0">
                <a:solidFill>
                  <a:schemeClr val="tx1"/>
                </a:solidFill>
                <a:latin typeface="+mn-lt"/>
                <a:ea typeface="+mn-ea"/>
                <a:cs typeface="+mn-cs"/>
              </a:rPr>
              <a:t>的，即</a:t>
            </a:r>
            <a:r>
              <a:rPr kumimoji="0" lang="zh-CN" altLang="en-US" sz="2400" b="0" i="0" u="none" strike="noStrike" kern="0" cap="none" spc="0" normalizeH="0" baseline="0" noProof="1" dirty="0">
                <a:solidFill>
                  <a:srgbClr val="FF0000"/>
                </a:solidFill>
                <a:latin typeface="+mn-lt"/>
                <a:ea typeface="+mn-ea"/>
                <a:cs typeface="+mn-cs"/>
              </a:rPr>
              <a:t>纵坐标用相对值</a:t>
            </a:r>
            <a:r>
              <a:rPr kumimoji="0" lang="zh-CN" altLang="en-US" sz="2400" b="0" i="0" u="none" strike="noStrike" kern="0" cap="none" spc="0" normalizeH="0" baseline="0" noProof="1" dirty="0">
                <a:solidFill>
                  <a:schemeClr val="tx1"/>
                </a:solidFill>
                <a:latin typeface="+mn-lt"/>
                <a:ea typeface="+mn-ea"/>
                <a:cs typeface="+mn-cs"/>
              </a:rPr>
              <a:t>表示。</a:t>
            </a:r>
            <a:endParaRPr kumimoji="0" lang="en-US" altLang="zh-CN" sz="2400" b="0" i="0" u="none" strike="noStrike" kern="0" cap="none" spc="0" normalizeH="0" baseline="0" noProof="1" dirty="0">
              <a:solidFill>
                <a:schemeClr val="tx1"/>
              </a:solidFill>
              <a:latin typeface="+mn-lt"/>
              <a:ea typeface="+mn-ea"/>
              <a:cs typeface="+mn-cs"/>
            </a:endParaRPr>
          </a:p>
          <a:p>
            <a:pPr marL="287655" marR="0" indent="37782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400" b="0" i="0" u="none" strike="noStrike" kern="0" cap="none" spc="0" normalizeH="0" baseline="0" noProof="1" dirty="0">
                <a:solidFill>
                  <a:schemeClr val="tx1"/>
                </a:solidFill>
                <a:latin typeface="+mn-lt"/>
                <a:ea typeface="+mn-ea"/>
                <a:cs typeface="+mn-cs"/>
              </a:rPr>
              <a:t>设图像总像素为</a:t>
            </a:r>
            <a:r>
              <a:rPr kumimoji="0" lang="en-US" altLang="zh-CN" sz="2400" b="0" i="0" u="none" strike="noStrike" kern="0" cap="none" spc="0" normalizeH="0" baseline="0" noProof="1" dirty="0">
                <a:solidFill>
                  <a:schemeClr val="tx1"/>
                </a:solidFill>
                <a:latin typeface="+mn-lt"/>
                <a:ea typeface="+mn-ea"/>
                <a:cs typeface="+mn-cs"/>
              </a:rPr>
              <a:t>N</a:t>
            </a:r>
            <a:r>
              <a:rPr kumimoji="0" lang="zh-CN" altLang="en-US" sz="2400" b="0" i="0" u="none" strike="noStrike" kern="0" cap="none" spc="0" normalizeH="0" baseline="0" noProof="1" dirty="0">
                <a:solidFill>
                  <a:schemeClr val="tx1"/>
                </a:solidFill>
                <a:latin typeface="+mn-lt"/>
                <a:ea typeface="+mn-ea"/>
                <a:cs typeface="+mn-cs"/>
              </a:rPr>
              <a:t>，某一级灰度像素数为</a:t>
            </a:r>
            <a:r>
              <a:rPr kumimoji="0" lang="en-US" altLang="zh-CN" sz="2400" b="0" i="0" u="none" strike="noStrike" kern="0" cap="none" spc="0" normalizeH="0" baseline="0" noProof="1" dirty="0">
                <a:solidFill>
                  <a:schemeClr val="tx1"/>
                </a:solidFill>
                <a:latin typeface="+mn-lt"/>
                <a:ea typeface="+mn-ea"/>
                <a:cs typeface="+mn-cs"/>
              </a:rPr>
              <a:t>n</a:t>
            </a:r>
            <a:r>
              <a:rPr kumimoji="0" lang="en-US" altLang="zh-CN" sz="2400" b="0" i="0" u="none" strike="noStrike" kern="0" cap="none" spc="0" normalizeH="0" baseline="-25000" noProof="1" dirty="0">
                <a:solidFill>
                  <a:schemeClr val="tx1"/>
                </a:solidFill>
                <a:latin typeface="+mn-lt"/>
                <a:ea typeface="+mn-ea"/>
                <a:cs typeface="+mn-cs"/>
              </a:rPr>
              <a:t>r</a:t>
            </a:r>
            <a:r>
              <a:rPr kumimoji="0" lang="zh-CN" altLang="en-US" sz="2400" b="0" i="0" u="none" strike="noStrike" kern="0" cap="none" spc="0" normalizeH="0" baseline="0" noProof="1" dirty="0">
                <a:solidFill>
                  <a:schemeClr val="tx1"/>
                </a:solidFill>
                <a:latin typeface="+mn-lt"/>
                <a:ea typeface="+mn-ea"/>
                <a:cs typeface="+mn-cs"/>
              </a:rPr>
              <a:t>，则直方图表示为：     </a:t>
            </a:r>
            <a:r>
              <a:rPr kumimoji="0" lang="en-US" altLang="zh-CN" sz="2400" b="0" i="0" u="none" strike="noStrike" kern="0" cap="none" spc="0" normalizeH="0" baseline="0" noProof="1" dirty="0">
                <a:solidFill>
                  <a:schemeClr val="tx1"/>
                </a:solidFill>
                <a:latin typeface="+mn-lt"/>
                <a:ea typeface="+mn-ea"/>
                <a:cs typeface="+mn-cs"/>
              </a:rPr>
              <a:t>p(r)= n</a:t>
            </a:r>
            <a:r>
              <a:rPr kumimoji="0" lang="en-US" altLang="zh-CN" sz="2400" b="0" i="0" u="none" strike="noStrike" kern="0" cap="none" spc="0" normalizeH="0" baseline="-25000" noProof="1" dirty="0">
                <a:solidFill>
                  <a:schemeClr val="tx1"/>
                </a:solidFill>
                <a:latin typeface="+mn-lt"/>
                <a:ea typeface="+mn-ea"/>
                <a:cs typeface="+mn-cs"/>
              </a:rPr>
              <a:t>r </a:t>
            </a:r>
            <a:r>
              <a:rPr kumimoji="0" lang="en-US" altLang="zh-CN" sz="2400" b="0" i="0" u="none" strike="noStrike" kern="0" cap="none" spc="0" normalizeH="0" baseline="0" noProof="1" dirty="0">
                <a:solidFill>
                  <a:schemeClr val="tx1"/>
                </a:solidFill>
                <a:latin typeface="+mn-lt"/>
                <a:ea typeface="+mn-ea"/>
                <a:cs typeface="+mn-cs"/>
              </a:rPr>
              <a:t>/N </a:t>
            </a:r>
            <a:endParaRPr kumimoji="0" lang="en-US" altLang="zh-CN" sz="2400" b="0" i="0" u="none" strike="noStrike" kern="0" cap="none" spc="0" normalizeH="0" baseline="-25000" noProof="1" dirty="0">
              <a:solidFill>
                <a:schemeClr val="tx1"/>
              </a:solidFill>
              <a:latin typeface="+mn-lt"/>
              <a:ea typeface="+mn-ea"/>
              <a:cs typeface="+mn-cs"/>
            </a:endParaRPr>
          </a:p>
          <a:p>
            <a:pPr marL="287655" marR="0" indent="37782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2400" b="0" i="0" u="none" strike="noStrike" kern="0" cap="none" spc="0" normalizeH="0" baseline="0" noProof="1" dirty="0">
              <a:solidFill>
                <a:schemeClr val="tx1"/>
              </a:solidFill>
              <a:latin typeface="+mn-lt"/>
              <a:ea typeface="+mn-ea"/>
              <a:cs typeface="+mn-cs"/>
            </a:endParaRPr>
          </a:p>
          <a:p>
            <a:pPr marL="287655" marR="0" indent="37782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2400" b="0" i="0" u="none" strike="noStrike" kern="0" cap="none" spc="0" normalizeH="0" baseline="0" noProof="1" dirty="0">
              <a:solidFill>
                <a:srgbClr val="800000"/>
              </a:solidFill>
              <a:latin typeface="Arial" panose="020B0604020202020204" pitchFamily="34" charset="0"/>
              <a:ea typeface="黑体" panose="02010609060101010101" pitchFamily="2" charset="-122"/>
              <a:cs typeface="+mn-c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标题 1"/>
          <p:cNvSpPr>
            <a:spLocks noGrp="1"/>
          </p:cNvSpPr>
          <p:nvPr>
            <p:ph type="title"/>
          </p:nvPr>
        </p:nvSpPr>
        <p:spPr/>
        <p:txBody>
          <a:bodyPr vert="horz" wrap="square" lIns="91440" tIns="45720" rIns="91440" bIns="45720" anchor="b" anchorCtr="0"/>
          <a:p>
            <a:r>
              <a:rPr lang="zh-CN" altLang="en-US" dirty="0">
                <a:solidFill>
                  <a:srgbClr val="800000"/>
                </a:solidFill>
              </a:rPr>
              <a:t>灰度直方图</a:t>
            </a:r>
            <a:endParaRPr lang="zh-CN" altLang="en-US" dirty="0"/>
          </a:p>
        </p:txBody>
      </p:sp>
      <p:sp>
        <p:nvSpPr>
          <p:cNvPr id="57346" name="内容占位符 2"/>
          <p:cNvSpPr>
            <a:spLocks noGrp="1"/>
          </p:cNvSpPr>
          <p:nvPr>
            <p:ph idx="1"/>
          </p:nvPr>
        </p:nvSpPr>
        <p:spPr>
          <a:xfrm>
            <a:off x="642938" y="1571625"/>
            <a:ext cx="8040687" cy="4714875"/>
          </a:xfrm>
        </p:spPr>
        <p:txBody>
          <a:bodyPr vert="horz" wrap="square" lIns="91440" tIns="45720" rIns="91440" bIns="45720" anchor="t" anchorCtr="0"/>
          <a:p>
            <a:r>
              <a:rPr lang="zh-CN" altLang="en-US" dirty="0"/>
              <a:t>图像的灰度统计直方图是一个一维离散函数</a:t>
            </a:r>
            <a:r>
              <a:rPr lang="en-US" altLang="zh-CN" dirty="0"/>
              <a:t>:</a:t>
            </a:r>
            <a:endParaRPr lang="en-US" altLang="zh-CN" dirty="0"/>
          </a:p>
          <a:p>
            <a:r>
              <a:rPr lang="en-US" altLang="zh-CN" i="1" dirty="0"/>
              <a:t>p</a:t>
            </a:r>
            <a:r>
              <a:rPr lang="en-US" altLang="zh-CN" dirty="0"/>
              <a:t>(s</a:t>
            </a:r>
            <a:r>
              <a:rPr lang="en-US" altLang="zh-CN" sz="1600" dirty="0"/>
              <a:t>k</a:t>
            </a:r>
            <a:r>
              <a:rPr lang="en-US" altLang="zh-CN" dirty="0"/>
              <a:t>)=n</a:t>
            </a:r>
            <a:r>
              <a:rPr lang="en-US" altLang="zh-CN" sz="1600" dirty="0"/>
              <a:t>k</a:t>
            </a:r>
            <a:r>
              <a:rPr lang="en-US" altLang="zh-CN" dirty="0"/>
              <a:t>/n      k=0,1,2,…,L-1</a:t>
            </a:r>
            <a:endParaRPr lang="en-US" altLang="zh-CN" dirty="0"/>
          </a:p>
          <a:p>
            <a:r>
              <a:rPr lang="en-US" altLang="zh-CN" dirty="0"/>
              <a:t>Sk</a:t>
            </a:r>
            <a:r>
              <a:rPr lang="zh-CN" altLang="en-US" dirty="0"/>
              <a:t>是图像</a:t>
            </a:r>
            <a:r>
              <a:rPr lang="en-US" altLang="zh-CN" dirty="0"/>
              <a:t>f(x,y)</a:t>
            </a:r>
            <a:r>
              <a:rPr lang="zh-CN" altLang="en-US" dirty="0"/>
              <a:t>的第</a:t>
            </a:r>
            <a:r>
              <a:rPr lang="en-US" altLang="zh-CN" dirty="0"/>
              <a:t>k</a:t>
            </a:r>
            <a:r>
              <a:rPr lang="zh-CN" altLang="en-US" dirty="0"/>
              <a:t>级灰度值</a:t>
            </a:r>
            <a:r>
              <a:rPr lang="en-US" altLang="zh-CN" dirty="0"/>
              <a:t>,nk</a:t>
            </a:r>
            <a:r>
              <a:rPr lang="zh-CN" altLang="en-US" dirty="0"/>
              <a:t>是</a:t>
            </a:r>
            <a:r>
              <a:rPr lang="en-US" altLang="zh-CN" dirty="0"/>
              <a:t>f(x,y)</a:t>
            </a:r>
            <a:r>
              <a:rPr lang="zh-CN" altLang="en-US" dirty="0"/>
              <a:t>中具有灰度值</a:t>
            </a:r>
            <a:r>
              <a:rPr lang="en-US" altLang="zh-CN" dirty="0"/>
              <a:t>sk</a:t>
            </a:r>
            <a:r>
              <a:rPr lang="zh-CN" altLang="en-US" dirty="0"/>
              <a:t>的像素个数</a:t>
            </a:r>
            <a:r>
              <a:rPr lang="en-US" altLang="zh-CN" dirty="0"/>
              <a:t>,n</a:t>
            </a:r>
            <a:r>
              <a:rPr lang="zh-CN" altLang="en-US" dirty="0"/>
              <a:t>是图像中像素的总和</a:t>
            </a:r>
            <a:r>
              <a:rPr lang="en-US" altLang="zh-CN" dirty="0"/>
              <a:t>. </a:t>
            </a:r>
            <a:r>
              <a:rPr lang="zh-CN" altLang="en-US" dirty="0"/>
              <a:t>由定义知</a:t>
            </a:r>
            <a:r>
              <a:rPr lang="en-US" altLang="zh-CN" dirty="0"/>
              <a:t>,</a:t>
            </a:r>
            <a:r>
              <a:rPr lang="en-US" altLang="zh-CN" i="1" dirty="0"/>
              <a:t>p</a:t>
            </a:r>
            <a:r>
              <a:rPr lang="en-US" altLang="zh-CN" dirty="0"/>
              <a:t>(s</a:t>
            </a:r>
            <a:r>
              <a:rPr lang="en-US" altLang="zh-CN" sz="1600" dirty="0"/>
              <a:t>k</a:t>
            </a:r>
            <a:r>
              <a:rPr lang="en-US" altLang="zh-CN" dirty="0"/>
              <a:t>)</a:t>
            </a:r>
            <a:r>
              <a:rPr lang="zh-CN" altLang="en-US" dirty="0"/>
              <a:t>给出了对</a:t>
            </a:r>
            <a:r>
              <a:rPr lang="en-US" altLang="zh-CN" dirty="0"/>
              <a:t>sk</a:t>
            </a:r>
            <a:r>
              <a:rPr lang="zh-CN" altLang="en-US" dirty="0"/>
              <a:t>出现</a:t>
            </a:r>
            <a:r>
              <a:rPr lang="zh-CN" altLang="en-US" b="1" i="1" dirty="0">
                <a:solidFill>
                  <a:srgbClr val="FF0000"/>
                </a:solidFill>
              </a:rPr>
              <a:t>概率</a:t>
            </a:r>
            <a:r>
              <a:rPr lang="zh-CN" altLang="en-US" dirty="0"/>
              <a:t>的一个估计</a:t>
            </a:r>
            <a:r>
              <a:rPr lang="en-US" altLang="zh-CN" dirty="0"/>
              <a:t>,</a:t>
            </a:r>
            <a:r>
              <a:rPr lang="zh-CN" altLang="en-US" dirty="0"/>
              <a:t>所以直方图表明了图像中灰度值的</a:t>
            </a:r>
            <a:r>
              <a:rPr lang="zh-CN" altLang="en-US" b="1" i="1" dirty="0">
                <a:solidFill>
                  <a:srgbClr val="FF0000"/>
                </a:solidFill>
              </a:rPr>
              <a:t>分布</a:t>
            </a:r>
            <a:r>
              <a:rPr lang="zh-CN" altLang="en-US" dirty="0"/>
              <a:t>情况</a:t>
            </a:r>
            <a:r>
              <a:rPr lang="en-US" altLang="zh-CN" dirty="0"/>
              <a:t>.</a:t>
            </a:r>
            <a:r>
              <a:rPr lang="zh-CN" altLang="en-US" dirty="0"/>
              <a:t>因此可以通过</a:t>
            </a:r>
            <a:r>
              <a:rPr lang="zh-CN" altLang="en-US" b="1" i="1" dirty="0">
                <a:solidFill>
                  <a:srgbClr val="FF0000"/>
                </a:solidFill>
              </a:rPr>
              <a:t>改变</a:t>
            </a:r>
            <a:r>
              <a:rPr lang="zh-CN" altLang="en-US" dirty="0"/>
              <a:t>直方图的</a:t>
            </a:r>
            <a:r>
              <a:rPr lang="zh-CN" altLang="en-US" b="1" i="1" dirty="0">
                <a:solidFill>
                  <a:srgbClr val="FF0000"/>
                </a:solidFill>
              </a:rPr>
              <a:t>形状</a:t>
            </a:r>
            <a:r>
              <a:rPr lang="zh-CN" altLang="en-US" dirty="0"/>
              <a:t>来达到增强图像对比度的效果</a:t>
            </a:r>
            <a:r>
              <a:rPr lang="en-US" altLang="zh-CN" dirty="0"/>
              <a:t>.</a:t>
            </a:r>
            <a:r>
              <a:rPr lang="zh-CN" altLang="en-US" dirty="0"/>
              <a:t>这种方法以</a:t>
            </a:r>
            <a:r>
              <a:rPr lang="zh-CN" altLang="en-US" dirty="0">
                <a:solidFill>
                  <a:srgbClr val="FF0000"/>
                </a:solidFill>
              </a:rPr>
              <a:t>概率论</a:t>
            </a:r>
            <a:r>
              <a:rPr lang="zh-CN" altLang="en-US" dirty="0"/>
              <a:t>为基础的</a:t>
            </a:r>
            <a:r>
              <a:rPr lang="en-US" altLang="zh-CN" dirty="0"/>
              <a:t>.</a:t>
            </a:r>
            <a:r>
              <a:rPr lang="zh-CN" altLang="en-US" dirty="0"/>
              <a:t>常用的方法有</a:t>
            </a:r>
            <a:r>
              <a:rPr lang="zh-CN" altLang="en-US" b="1" i="1" dirty="0">
                <a:solidFill>
                  <a:srgbClr val="FF0000"/>
                </a:solidFill>
              </a:rPr>
              <a:t>直方图均衡化</a:t>
            </a:r>
            <a:r>
              <a:rPr lang="zh-CN" altLang="en-US" dirty="0"/>
              <a:t>和</a:t>
            </a:r>
            <a:r>
              <a:rPr lang="zh-CN" altLang="en-US" b="1" i="1" dirty="0">
                <a:solidFill>
                  <a:srgbClr val="FF0000"/>
                </a:solidFill>
              </a:rPr>
              <a:t>直方图规定化</a:t>
            </a:r>
            <a:r>
              <a:rPr lang="en-US" altLang="zh-CN" dirty="0"/>
              <a:t>.</a:t>
            </a:r>
            <a:endParaRPr lang="en-US" altLang="zh-CN" dirty="0"/>
          </a:p>
          <a:p>
            <a:endParaRPr lang="zh-CN" altLang="en-US" dirty="0"/>
          </a:p>
        </p:txBody>
      </p:sp>
      <p:sp>
        <p:nvSpPr>
          <p:cNvPr id="57347" name="灯片编号占位符 4"/>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Rectangle 10"/>
          <p:cNvSpPr>
            <a:spLocks noGrp="1"/>
          </p:cNvSpPr>
          <p:nvPr>
            <p:ph type="sldNum" sz="quarter" idx="4"/>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latin typeface="Verdana" panose="020B0604030504040204" pitchFamily="-112" charset="0"/>
              </a:rPr>
            </a:fld>
            <a:endParaRPr lang="en-US" altLang="zh-CN" sz="1200" b="0" dirty="0">
              <a:latin typeface="Verdana" panose="020B0604030504040204" pitchFamily="-112" charset="0"/>
            </a:endParaRPr>
          </a:p>
        </p:txBody>
      </p:sp>
      <p:sp>
        <p:nvSpPr>
          <p:cNvPr id="53250" name="Rectangle 2"/>
          <p:cNvSpPr>
            <a:spLocks noGrp="1"/>
          </p:cNvSpPr>
          <p:nvPr>
            <p:ph type="subTitle" idx="1"/>
          </p:nvPr>
        </p:nvSpPr>
        <p:spPr>
          <a:xfrm>
            <a:off x="900113" y="765175"/>
            <a:ext cx="7847013" cy="5408613"/>
          </a:xfrm>
        </p:spPr>
        <p:txBody>
          <a:bodyPr vert="horz" wrap="square" lIns="91440" tIns="45720" rIns="91440" bIns="45720" anchor="t" anchorCtr="0"/>
          <a:p>
            <a:pPr marL="287655" marR="0" indent="37782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en-US" altLang="zh-CN" sz="3100" b="0" i="0" u="none" strike="noStrike" kern="0" cap="none" spc="0" normalizeH="0" baseline="0" noProof="1" dirty="0">
              <a:solidFill>
                <a:srgbClr val="800000"/>
              </a:solidFill>
              <a:latin typeface="Arial" panose="020B0604020202020204" pitchFamily="34" charset="0"/>
              <a:ea typeface="黑体" panose="02010609060101010101" pitchFamily="2" charset="-122"/>
              <a:cs typeface="+mn-cs"/>
            </a:endParaRPr>
          </a:p>
          <a:p>
            <a:pPr marL="287655" marR="0" indent="37782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en-US" altLang="zh-CN" sz="3100" b="0" i="0" u="none" strike="noStrike" kern="0" cap="none" spc="0" normalizeH="0" baseline="0" noProof="1" dirty="0">
              <a:solidFill>
                <a:srgbClr val="800000"/>
              </a:solidFill>
              <a:latin typeface="Arial" panose="020B0604020202020204" pitchFamily="34" charset="0"/>
              <a:ea typeface="黑体" panose="02010609060101010101" pitchFamily="2" charset="-122"/>
              <a:cs typeface="+mn-cs"/>
            </a:endParaRPr>
          </a:p>
          <a:p>
            <a:pPr marL="287655" marR="0" indent="37782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en-US" altLang="zh-CN" sz="3100" b="0" i="0" u="none" strike="noStrike" kern="0" cap="none" spc="0" normalizeH="0" baseline="0" noProof="1" dirty="0">
              <a:solidFill>
                <a:srgbClr val="800000"/>
              </a:solidFill>
              <a:latin typeface="Arial" panose="020B0604020202020204" pitchFamily="34" charset="0"/>
              <a:ea typeface="黑体" panose="02010609060101010101" pitchFamily="2" charset="-122"/>
              <a:cs typeface="+mn-cs"/>
            </a:endParaRPr>
          </a:p>
          <a:p>
            <a:pPr marL="287655" marR="0" indent="37782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3100" b="0" i="0" u="none" strike="noStrike" kern="0" cap="none" spc="0" normalizeH="0" baseline="0" noProof="1" dirty="0">
                <a:solidFill>
                  <a:srgbClr val="800000"/>
                </a:solidFill>
                <a:latin typeface="Arial" panose="020B0604020202020204" pitchFamily="34" charset="0"/>
                <a:ea typeface="黑体" panose="02010609060101010101" pitchFamily="2" charset="-122"/>
                <a:cs typeface="+mn-cs"/>
              </a:rPr>
              <a:t>           </a:t>
            </a:r>
            <a:endParaRPr kumimoji="0" lang="en-US" altLang="zh-CN" sz="3100" b="0" i="0" u="none" strike="noStrike" kern="0" cap="none" spc="0" normalizeH="0" baseline="0" noProof="1" dirty="0">
              <a:solidFill>
                <a:srgbClr val="800000"/>
              </a:solidFill>
              <a:latin typeface="Arial" panose="020B0604020202020204" pitchFamily="34" charset="0"/>
              <a:ea typeface="黑体" panose="02010609060101010101" pitchFamily="2" charset="-122"/>
              <a:cs typeface="+mn-cs"/>
            </a:endParaRPr>
          </a:p>
          <a:p>
            <a:pPr marL="287655" marR="0" indent="37782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en-US" altLang="zh-CN" sz="3100" b="0" i="0" u="none" strike="noStrike" kern="0" cap="none" spc="0" normalizeH="0" baseline="0" noProof="1" dirty="0">
              <a:solidFill>
                <a:srgbClr val="800000"/>
              </a:solidFill>
              <a:latin typeface="Arial" panose="020B0604020202020204" pitchFamily="34" charset="0"/>
              <a:ea typeface="黑体" panose="02010609060101010101" pitchFamily="2" charset="-122"/>
              <a:cs typeface="+mn-cs"/>
            </a:endParaRPr>
          </a:p>
          <a:p>
            <a:pPr marL="287655" marR="0" indent="37782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500" b="0" i="0" u="none" strike="noStrike" kern="0" cap="none" spc="0" normalizeH="0" baseline="0" noProof="1" dirty="0">
                <a:solidFill>
                  <a:schemeClr val="tx1"/>
                </a:solidFill>
                <a:latin typeface="Arial" panose="020B0604020202020204" pitchFamily="34" charset="0"/>
                <a:ea typeface="黑体" panose="02010609060101010101" pitchFamily="2" charset="-122"/>
                <a:cs typeface="+mn-cs"/>
              </a:rPr>
              <a:t>              </a:t>
            </a:r>
            <a:r>
              <a:rPr kumimoji="0" lang="zh-CN" altLang="en-US" sz="2500" b="0" i="0" u="none" strike="noStrike" kern="0" cap="none" spc="0" normalizeH="0" baseline="0" noProof="1" dirty="0">
                <a:solidFill>
                  <a:schemeClr val="tx1"/>
                </a:solidFill>
                <a:latin typeface="Arial" panose="020B0604020202020204" pitchFamily="34" charset="0"/>
                <a:ea typeface="黑体" panose="02010609060101010101" pitchFamily="2" charset="-122"/>
                <a:cs typeface="+mn-cs"/>
              </a:rPr>
              <a:t>原始图像</a:t>
            </a:r>
            <a:r>
              <a:rPr kumimoji="0" lang="zh-CN" altLang="en-US" sz="3100" b="0" i="0" u="none" strike="noStrike" kern="0" cap="none" spc="0" normalizeH="0" baseline="0" noProof="1" dirty="0">
                <a:solidFill>
                  <a:srgbClr val="800000"/>
                </a:solidFill>
                <a:latin typeface="Arial" panose="020B0604020202020204" pitchFamily="34" charset="0"/>
                <a:ea typeface="黑体" panose="02010609060101010101" pitchFamily="2" charset="-122"/>
                <a:cs typeface="+mn-cs"/>
              </a:rPr>
              <a:t>                 </a:t>
            </a:r>
            <a:r>
              <a:rPr kumimoji="0" lang="zh-CN" altLang="en-US" sz="2500" b="0" i="0" u="none" strike="noStrike" kern="0" cap="none" spc="0" normalizeH="0" baseline="0" noProof="1" dirty="0">
                <a:solidFill>
                  <a:schemeClr val="tx1"/>
                </a:solidFill>
                <a:latin typeface="Arial" panose="020B0604020202020204" pitchFamily="34" charset="0"/>
                <a:ea typeface="黑体" panose="02010609060101010101" pitchFamily="2" charset="-122"/>
                <a:cs typeface="+mn-cs"/>
              </a:rPr>
              <a:t>对应的直方图</a:t>
            </a:r>
            <a:endParaRPr kumimoji="0" lang="zh-CN" altLang="en-US" sz="2500" b="0" i="0" u="none" strike="noStrike" kern="0" cap="none" spc="0" normalizeH="0" baseline="0" noProof="1" dirty="0">
              <a:solidFill>
                <a:srgbClr val="800000"/>
              </a:solidFill>
              <a:latin typeface="Arial" panose="020B0604020202020204" pitchFamily="34" charset="0"/>
              <a:ea typeface="黑体" panose="02010609060101010101" pitchFamily="2" charset="-122"/>
              <a:cs typeface="+mn-cs"/>
            </a:endParaRPr>
          </a:p>
          <a:p>
            <a:pPr marL="287655" marR="0" indent="37782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en-US" altLang="zh-CN" sz="2900" b="0" i="0" u="none" strike="noStrike" kern="0" cap="none" spc="0" normalizeH="0" baseline="0" noProof="1" dirty="0">
              <a:solidFill>
                <a:schemeClr val="tx1"/>
              </a:solidFill>
              <a:latin typeface="+mn-lt"/>
              <a:ea typeface="楷体_GB2312" pitchFamily="49" charset="-122"/>
              <a:cs typeface="+mn-cs"/>
            </a:endParaRPr>
          </a:p>
        </p:txBody>
      </p:sp>
      <p:pic>
        <p:nvPicPr>
          <p:cNvPr id="58371" name="Picture 3"/>
          <p:cNvPicPr>
            <a:picLocks noChangeAspect="1"/>
          </p:cNvPicPr>
          <p:nvPr/>
        </p:nvPicPr>
        <p:blipFill>
          <a:blip r:embed="rId1"/>
          <a:stretch>
            <a:fillRect/>
          </a:stretch>
        </p:blipFill>
        <p:spPr>
          <a:xfrm>
            <a:off x="2071688" y="1285875"/>
            <a:ext cx="2371725" cy="2228850"/>
          </a:xfrm>
          <a:prstGeom prst="rect">
            <a:avLst/>
          </a:prstGeom>
          <a:noFill/>
          <a:ln w="9525">
            <a:noFill/>
          </a:ln>
        </p:spPr>
      </p:pic>
      <p:pic>
        <p:nvPicPr>
          <p:cNvPr id="58372" name="Picture 4"/>
          <p:cNvPicPr>
            <a:picLocks noChangeAspect="1"/>
          </p:cNvPicPr>
          <p:nvPr/>
        </p:nvPicPr>
        <p:blipFill>
          <a:blip r:embed="rId2"/>
          <a:stretch>
            <a:fillRect/>
          </a:stretch>
        </p:blipFill>
        <p:spPr>
          <a:xfrm>
            <a:off x="5357813" y="1214438"/>
            <a:ext cx="2667000" cy="2333625"/>
          </a:xfrm>
          <a:prstGeom prst="rect">
            <a:avLst/>
          </a:prstGeom>
          <a:noFill/>
          <a:ln w="9525">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3" name="Rectangle 10"/>
          <p:cNvSpPr>
            <a:spLocks noGrp="1"/>
          </p:cNvSpPr>
          <p:nvPr>
            <p:ph type="sldNum" sz="quarter" idx="4"/>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latin typeface="Verdana" panose="020B0604030504040204" pitchFamily="-112" charset="0"/>
              </a:rPr>
            </a:fld>
            <a:endParaRPr lang="en-US" altLang="zh-CN" sz="1200" b="0" dirty="0">
              <a:latin typeface="Verdana" panose="020B0604030504040204" pitchFamily="-112" charset="0"/>
            </a:endParaRPr>
          </a:p>
        </p:txBody>
      </p:sp>
      <p:sp>
        <p:nvSpPr>
          <p:cNvPr id="54274" name="Rectangle 2"/>
          <p:cNvSpPr>
            <a:spLocks noGrp="1"/>
          </p:cNvSpPr>
          <p:nvPr>
            <p:ph type="subTitle" idx="1"/>
          </p:nvPr>
        </p:nvSpPr>
        <p:spPr>
          <a:xfrm>
            <a:off x="971550" y="765175"/>
            <a:ext cx="7993063" cy="5592763"/>
          </a:xfrm>
        </p:spPr>
        <p:txBody>
          <a:bodyPr vert="horz" wrap="square" lIns="91440" tIns="45720" rIns="91440" bIns="45720" anchor="t" anchorCtr="0"/>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r>
              <a:rPr kumimoji="0" lang="zh-CN" altLang="en-US" sz="2900" b="0" i="0" u="none" strike="noStrike" kern="0" cap="none" spc="0" normalizeH="0" baseline="0" noProof="1" dirty="0">
                <a:solidFill>
                  <a:schemeClr val="tx1"/>
                </a:solidFill>
                <a:latin typeface="+mn-lt"/>
                <a:ea typeface="+mn-ea"/>
                <a:cs typeface="+mn-cs"/>
              </a:rPr>
              <a:t>灰度直方图反映了一幅图像的灰度分布情况。</a:t>
            </a:r>
            <a:endParaRPr kumimoji="0" lang="zh-CN" altLang="en-US" sz="29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endParaRPr kumimoji="0" lang="zh-CN" altLang="en-US" sz="29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endParaRPr kumimoji="0" lang="zh-CN" altLang="en-US" sz="25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endParaRPr kumimoji="0" lang="zh-CN" altLang="en-US" sz="25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endParaRPr kumimoji="0" lang="zh-CN" altLang="en-US" sz="25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r>
              <a:rPr kumimoji="0" lang="zh-CN" altLang="en-US" sz="2500" b="0" i="0" u="none" strike="noStrike" kern="0" cap="none" spc="0" normalizeH="0" baseline="0" noProof="1" dirty="0">
                <a:solidFill>
                  <a:schemeClr val="tx1"/>
                </a:solidFill>
                <a:latin typeface="+mn-lt"/>
                <a:ea typeface="+mn-ea"/>
                <a:cs typeface="+mn-cs"/>
              </a:rPr>
              <a:t>             </a:t>
            </a:r>
            <a:r>
              <a:rPr kumimoji="0" lang="en-US" altLang="zh-CN" sz="2500" b="0" i="0" u="none" strike="noStrike" kern="0" cap="none" spc="0" normalizeH="0" baseline="0" noProof="1" dirty="0">
                <a:solidFill>
                  <a:schemeClr val="tx1"/>
                </a:solidFill>
                <a:latin typeface="+mn-lt"/>
                <a:ea typeface="+mn-ea"/>
                <a:cs typeface="+mn-cs"/>
              </a:rPr>
              <a:t>(a)                        (b)</a:t>
            </a:r>
            <a:endParaRPr kumimoji="0" lang="en-US" altLang="zh-CN" sz="25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r>
              <a:rPr kumimoji="0" lang="en-US" altLang="zh-CN" sz="2500" b="0" i="0" u="none" strike="noStrike" kern="0" cap="none" spc="0" normalizeH="0" baseline="0" noProof="1" dirty="0">
                <a:solidFill>
                  <a:schemeClr val="tx1"/>
                </a:solidFill>
                <a:latin typeface="+mn-lt"/>
                <a:ea typeface="+mn-ea"/>
                <a:cs typeface="+mn-cs"/>
              </a:rPr>
              <a:t>(a)</a:t>
            </a:r>
            <a:r>
              <a:rPr kumimoji="0" lang="zh-CN" altLang="en-US" sz="2500" b="0" i="0" u="none" strike="noStrike" kern="0" cap="none" spc="0" normalizeH="0" baseline="0" noProof="1" dirty="0">
                <a:solidFill>
                  <a:schemeClr val="tx1"/>
                </a:solidFill>
                <a:latin typeface="+mn-lt"/>
                <a:ea typeface="+mn-ea"/>
                <a:cs typeface="+mn-cs"/>
              </a:rPr>
              <a:t>大多数像素灰度值取在较暗区域，图像肯定较</a:t>
            </a:r>
            <a:r>
              <a:rPr kumimoji="0" lang="zh-CN" altLang="en-US" sz="2500" b="1" i="1" u="none" strike="noStrike" kern="0" cap="none" spc="0" normalizeH="0" baseline="0" noProof="1" dirty="0">
                <a:solidFill>
                  <a:srgbClr val="FF0000"/>
                </a:solidFill>
                <a:latin typeface="+mn-lt"/>
                <a:ea typeface="+mn-ea"/>
                <a:cs typeface="+mn-cs"/>
              </a:rPr>
              <a:t>暗</a:t>
            </a:r>
            <a:r>
              <a:rPr kumimoji="0" lang="en-US" altLang="zh-CN" sz="2500" b="0" i="0" u="none" strike="noStrike" kern="0" cap="none" spc="0" normalizeH="0" baseline="0" noProof="1" dirty="0">
                <a:solidFill>
                  <a:schemeClr val="tx1"/>
                </a:solidFill>
                <a:latin typeface="+mn-lt"/>
                <a:ea typeface="+mn-ea"/>
                <a:cs typeface="+mn-cs"/>
              </a:rPr>
              <a:t>.</a:t>
            </a:r>
            <a:endParaRPr kumimoji="0" lang="en-US" altLang="zh-CN" sz="25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endParaRPr kumimoji="0" lang="zh-CN" altLang="en-US" sz="25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r>
              <a:rPr kumimoji="0" lang="en-US" altLang="zh-CN" sz="2500" b="0" i="0" u="none" strike="noStrike" kern="0" cap="none" spc="0" normalizeH="0" baseline="0" noProof="1" dirty="0">
                <a:solidFill>
                  <a:schemeClr val="tx1"/>
                </a:solidFill>
                <a:latin typeface="+mn-lt"/>
                <a:ea typeface="+mn-ea"/>
                <a:cs typeface="+mn-cs"/>
              </a:rPr>
              <a:t>(b)</a:t>
            </a:r>
            <a:r>
              <a:rPr kumimoji="0" lang="zh-CN" altLang="en-US" sz="2500" b="0" i="0" u="none" strike="noStrike" kern="0" cap="none" spc="0" normalizeH="0" baseline="0" noProof="1" dirty="0">
                <a:solidFill>
                  <a:schemeClr val="tx1"/>
                </a:solidFill>
                <a:latin typeface="+mn-lt"/>
                <a:ea typeface="+mn-ea"/>
                <a:cs typeface="+mn-cs"/>
              </a:rPr>
              <a:t>图像的像素灰度值集中在亮区</a:t>
            </a:r>
            <a:r>
              <a:rPr kumimoji="0" lang="en-US" altLang="zh-CN" sz="2500" b="0" i="0" u="none" strike="noStrike" kern="0" cap="none" spc="0" normalizeH="0" baseline="0" noProof="1" dirty="0">
                <a:solidFill>
                  <a:schemeClr val="tx1"/>
                </a:solidFill>
                <a:latin typeface="+mn-lt"/>
                <a:ea typeface="+mn-ea"/>
                <a:cs typeface="+mn-cs"/>
              </a:rPr>
              <a:t>,</a:t>
            </a:r>
            <a:r>
              <a:rPr kumimoji="0" lang="zh-CN" altLang="en-US" sz="2500" b="0" i="0" u="none" strike="noStrike" kern="0" cap="none" spc="0" normalizeH="0" baseline="0" noProof="1" dirty="0">
                <a:solidFill>
                  <a:schemeClr val="tx1"/>
                </a:solidFill>
                <a:latin typeface="+mn-lt"/>
                <a:ea typeface="+mn-ea"/>
                <a:cs typeface="+mn-cs"/>
              </a:rPr>
              <a:t>图像将偏</a:t>
            </a:r>
            <a:r>
              <a:rPr kumimoji="0" lang="zh-CN" altLang="en-US" sz="2500" b="1" i="1" u="none" strike="noStrike" kern="0" cap="none" spc="0" normalizeH="0" baseline="0" noProof="1" dirty="0">
                <a:solidFill>
                  <a:srgbClr val="FF0000"/>
                </a:solidFill>
                <a:latin typeface="+mn-lt"/>
                <a:ea typeface="+mn-ea"/>
                <a:cs typeface="+mn-cs"/>
              </a:rPr>
              <a:t>亮</a:t>
            </a:r>
            <a:r>
              <a:rPr kumimoji="0" lang="en-US" altLang="zh-CN" sz="2500" b="0" i="0" u="none" strike="noStrike" kern="0" cap="none" spc="0" normalizeH="0" baseline="0" noProof="1" dirty="0">
                <a:solidFill>
                  <a:schemeClr val="tx1"/>
                </a:solidFill>
                <a:latin typeface="+mn-lt"/>
                <a:ea typeface="+mn-ea"/>
                <a:cs typeface="+mn-cs"/>
              </a:rPr>
              <a:t>.</a:t>
            </a:r>
            <a:endParaRPr kumimoji="0" lang="en-US" altLang="zh-CN" sz="25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endParaRPr kumimoji="0" lang="zh-CN" altLang="en-US" sz="25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r>
              <a:rPr kumimoji="0" lang="zh-CN" altLang="en-US" sz="2000" b="0" i="0" u="none" strike="noStrike" kern="0" cap="none" spc="0" normalizeH="0" baseline="0" noProof="1" dirty="0">
                <a:solidFill>
                  <a:schemeClr val="tx1"/>
                </a:solidFill>
                <a:latin typeface="+mn-lt"/>
                <a:ea typeface="+mn-ea"/>
                <a:cs typeface="+mn-cs"/>
              </a:rPr>
              <a:t>    从两幅图像的灰度分布来看图像的质量均不理想。</a:t>
            </a:r>
            <a:r>
              <a:rPr kumimoji="0" lang="zh-CN" altLang="en-US" sz="2500" b="0" i="0" u="none" strike="noStrike" kern="0" cap="none" spc="0" normalizeH="0" baseline="0" noProof="1" dirty="0">
                <a:solidFill>
                  <a:schemeClr val="tx1"/>
                </a:solidFill>
                <a:latin typeface="+mn-lt"/>
                <a:ea typeface="+mn-ea"/>
                <a:cs typeface="+mn-cs"/>
              </a:rPr>
              <a:t>  </a:t>
            </a:r>
            <a:endParaRPr kumimoji="0" lang="zh-CN" altLang="en-US" sz="2500" b="0" i="0" u="none" strike="noStrike" kern="0" cap="none" spc="0" normalizeH="0" baseline="0" noProof="1" dirty="0">
              <a:solidFill>
                <a:schemeClr val="tx1"/>
              </a:solidFill>
              <a:latin typeface="+mn-lt"/>
              <a:ea typeface="+mn-ea"/>
              <a:cs typeface="+mn-cs"/>
            </a:endParaRPr>
          </a:p>
        </p:txBody>
      </p:sp>
      <p:grpSp>
        <p:nvGrpSpPr>
          <p:cNvPr id="59395" name="Group 5"/>
          <p:cNvGrpSpPr/>
          <p:nvPr/>
        </p:nvGrpSpPr>
        <p:grpSpPr>
          <a:xfrm>
            <a:off x="1428750" y="1428750"/>
            <a:ext cx="5754688" cy="1876425"/>
            <a:chOff x="884" y="1026"/>
            <a:chExt cx="3625" cy="1182"/>
          </a:xfrm>
        </p:grpSpPr>
        <p:pic>
          <p:nvPicPr>
            <p:cNvPr id="59396" name="Picture 3"/>
            <p:cNvPicPr>
              <a:picLocks noChangeAspect="1"/>
            </p:cNvPicPr>
            <p:nvPr/>
          </p:nvPicPr>
          <p:blipFill>
            <a:blip r:embed="rId1"/>
            <a:stretch>
              <a:fillRect/>
            </a:stretch>
          </p:blipFill>
          <p:spPr>
            <a:xfrm>
              <a:off x="2925" y="1026"/>
              <a:ext cx="1584" cy="1182"/>
            </a:xfrm>
            <a:prstGeom prst="rect">
              <a:avLst/>
            </a:prstGeom>
            <a:noFill/>
            <a:ln w="9525">
              <a:noFill/>
            </a:ln>
          </p:spPr>
        </p:pic>
        <p:pic>
          <p:nvPicPr>
            <p:cNvPr id="59397" name="Picture 4"/>
            <p:cNvPicPr>
              <a:picLocks noChangeAspect="1"/>
            </p:cNvPicPr>
            <p:nvPr/>
          </p:nvPicPr>
          <p:blipFill>
            <a:blip r:embed="rId2"/>
            <a:stretch>
              <a:fillRect/>
            </a:stretch>
          </p:blipFill>
          <p:spPr>
            <a:xfrm>
              <a:off x="884" y="1117"/>
              <a:ext cx="1440" cy="1044"/>
            </a:xfrm>
            <a:prstGeom prst="rect">
              <a:avLst/>
            </a:prstGeom>
            <a:noFill/>
            <a:ln w="9525">
              <a:noFill/>
            </a:ln>
          </p:spPr>
        </p:pic>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1" name="灯片编号占位符 5"/>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
        <p:nvSpPr>
          <p:cNvPr id="61442" name="Rectangle 2"/>
          <p:cNvSpPr>
            <a:spLocks noGrp="1"/>
          </p:cNvSpPr>
          <p:nvPr>
            <p:ph type="title"/>
          </p:nvPr>
        </p:nvSpPr>
        <p:spPr/>
        <p:txBody>
          <a:bodyPr vert="horz" wrap="square" lIns="91440" tIns="45720" rIns="91440" bIns="45720" anchor="b" anchorCtr="0"/>
          <a:p>
            <a:pPr eaLnBrk="1" hangingPunct="1"/>
            <a:r>
              <a:rPr lang="zh-CN" altLang="en-US" sz="4000" dirty="0"/>
              <a:t>灰度直方图</a:t>
            </a:r>
            <a:endParaRPr lang="zh-CN" altLang="en-US" sz="4000" dirty="0"/>
          </a:p>
        </p:txBody>
      </p:sp>
      <p:sp>
        <p:nvSpPr>
          <p:cNvPr id="61443" name="Rectangle 3"/>
          <p:cNvSpPr>
            <a:spLocks noGrp="1"/>
          </p:cNvSpPr>
          <p:nvPr>
            <p:ph idx="1"/>
          </p:nvPr>
        </p:nvSpPr>
        <p:spPr>
          <a:xfrm>
            <a:off x="571500" y="1643063"/>
            <a:ext cx="2847975" cy="4306887"/>
          </a:xfrm>
        </p:spPr>
        <p:txBody>
          <a:bodyPr vert="horz" wrap="square" lIns="91440" tIns="45720" rIns="91440" bIns="45720" anchor="t" anchorCtr="0"/>
          <a:p>
            <a:pPr eaLnBrk="1" hangingPunct="1">
              <a:lnSpc>
                <a:spcPct val="90000"/>
              </a:lnSpc>
            </a:pPr>
            <a:r>
              <a:rPr lang="zh-CN" altLang="en-US" sz="2400" dirty="0"/>
              <a:t>若一幅图像其像素占有全部可能的灰度级并且分布均匀</a:t>
            </a:r>
            <a:r>
              <a:rPr lang="en-US" altLang="zh-CN" sz="2400" dirty="0"/>
              <a:t>,</a:t>
            </a:r>
            <a:r>
              <a:rPr lang="zh-CN" altLang="en-US" sz="2400" dirty="0"/>
              <a:t>则这样的图像有高对比度和多变的灰度色调</a:t>
            </a:r>
            <a:r>
              <a:rPr lang="en-US" altLang="zh-CN" sz="2400" dirty="0"/>
              <a:t>.</a:t>
            </a:r>
            <a:r>
              <a:rPr lang="en-US" altLang="zh-CN" dirty="0"/>
              <a:t> </a:t>
            </a:r>
            <a:endParaRPr lang="en-US" altLang="zh-CN" dirty="0"/>
          </a:p>
        </p:txBody>
      </p:sp>
      <p:pic>
        <p:nvPicPr>
          <p:cNvPr id="61444" name="Picture 4"/>
          <p:cNvPicPr>
            <a:picLocks noChangeAspect="1"/>
          </p:cNvPicPr>
          <p:nvPr/>
        </p:nvPicPr>
        <p:blipFill>
          <a:blip r:embed="rId1"/>
          <a:stretch>
            <a:fillRect/>
          </a:stretch>
        </p:blipFill>
        <p:spPr>
          <a:xfrm>
            <a:off x="3571875" y="1500188"/>
            <a:ext cx="4429125" cy="5183187"/>
          </a:xfrm>
          <a:prstGeom prst="rect">
            <a:avLst/>
          </a:prstGeom>
          <a:noFill/>
          <a:ln w="9525">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标题 1"/>
          <p:cNvSpPr>
            <a:spLocks noGrp="1"/>
          </p:cNvSpPr>
          <p:nvPr>
            <p:ph type="title"/>
          </p:nvPr>
        </p:nvSpPr>
        <p:spPr>
          <a:xfrm>
            <a:off x="1370013" y="301625"/>
            <a:ext cx="7313612" cy="341313"/>
          </a:xfrm>
        </p:spPr>
        <p:txBody>
          <a:bodyPr vert="horz" wrap="square" lIns="91440" tIns="45720" rIns="91440" bIns="45720" anchor="b" anchorCtr="0"/>
          <a:p>
            <a:endParaRPr lang="zh-CN" altLang="en-US" dirty="0"/>
          </a:p>
        </p:txBody>
      </p:sp>
      <p:sp>
        <p:nvSpPr>
          <p:cNvPr id="62466" name="内容占位符 2"/>
          <p:cNvSpPr>
            <a:spLocks noGrp="1"/>
          </p:cNvSpPr>
          <p:nvPr>
            <p:ph idx="1"/>
          </p:nvPr>
        </p:nvSpPr>
        <p:spPr/>
        <p:txBody>
          <a:bodyPr vert="horz" wrap="square" lIns="91440" tIns="45720" rIns="91440" bIns="45720" anchor="t" anchorCtr="0"/>
          <a:p>
            <a:endParaRPr lang="zh-CN" altLang="en-US" dirty="0"/>
          </a:p>
        </p:txBody>
      </p:sp>
      <p:sp>
        <p:nvSpPr>
          <p:cNvPr id="62467" name="灯片编号占位符 4"/>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pic>
        <p:nvPicPr>
          <p:cNvPr id="62468" name="Picture 2"/>
          <p:cNvPicPr>
            <a:picLocks noChangeAspect="1"/>
          </p:cNvPicPr>
          <p:nvPr/>
        </p:nvPicPr>
        <p:blipFill>
          <a:blip r:embed="rId1"/>
          <a:stretch>
            <a:fillRect/>
          </a:stretch>
        </p:blipFill>
        <p:spPr>
          <a:xfrm>
            <a:off x="571500" y="1928813"/>
            <a:ext cx="7572375" cy="2173287"/>
          </a:xfrm>
          <a:prstGeom prst="rect">
            <a:avLst/>
          </a:prstGeom>
          <a:noFill/>
          <a:ln w="9525">
            <a:noFill/>
          </a:ln>
        </p:spPr>
      </p:pic>
      <p:pic>
        <p:nvPicPr>
          <p:cNvPr id="62469" name="Picture 3"/>
          <p:cNvPicPr>
            <a:picLocks noChangeAspect="1"/>
          </p:cNvPicPr>
          <p:nvPr/>
        </p:nvPicPr>
        <p:blipFill>
          <a:blip r:embed="rId2"/>
          <a:stretch>
            <a:fillRect/>
          </a:stretch>
        </p:blipFill>
        <p:spPr>
          <a:xfrm>
            <a:off x="428625" y="4143375"/>
            <a:ext cx="8067675" cy="2474913"/>
          </a:xfrm>
          <a:prstGeom prst="rect">
            <a:avLst/>
          </a:prstGeom>
          <a:noFill/>
          <a:ln w="9525">
            <a:noFill/>
          </a:ln>
        </p:spPr>
      </p:pic>
      <p:sp>
        <p:nvSpPr>
          <p:cNvPr id="62470" name="矩形 7"/>
          <p:cNvSpPr/>
          <p:nvPr/>
        </p:nvSpPr>
        <p:spPr>
          <a:xfrm>
            <a:off x="214313" y="285750"/>
            <a:ext cx="8786812" cy="1631950"/>
          </a:xfrm>
          <a:prstGeom prst="rect">
            <a:avLst/>
          </a:prstGeom>
          <a:noFill/>
          <a:ln w="9525">
            <a:noFill/>
          </a:ln>
        </p:spPr>
        <p:txBody>
          <a:bodyPr anchor="t" anchorCtr="0">
            <a:spAutoFit/>
          </a:bodyPr>
          <a:p>
            <a:pPr>
              <a:spcBef>
                <a:spcPct val="20000"/>
              </a:spcBef>
              <a:buClr>
                <a:schemeClr val="tx2"/>
              </a:buClr>
              <a:buSzPct val="70000"/>
            </a:pPr>
            <a:r>
              <a:rPr lang="zh-CN" altLang="en-US" sz="2000" dirty="0">
                <a:latin typeface="Verdana" panose="020B0604030504040204" pitchFamily="-112" charset="0"/>
                <a:ea typeface="宋体" panose="02010600030101010101" pitchFamily="2" charset="-122"/>
              </a:rPr>
              <a:t>下图是图像和对应的直方图</a:t>
            </a:r>
            <a:r>
              <a:rPr lang="en-US" altLang="zh-CN" sz="2000" dirty="0">
                <a:latin typeface="Verdana" panose="020B0604030504040204" pitchFamily="-112" charset="0"/>
                <a:ea typeface="宋体" panose="02010600030101010101" pitchFamily="2" charset="-122"/>
              </a:rPr>
              <a:t>. </a:t>
            </a:r>
            <a:r>
              <a:rPr lang="zh-CN" altLang="en-US" sz="2000" dirty="0">
                <a:latin typeface="Verdana" panose="020B0604030504040204" pitchFamily="-112" charset="0"/>
                <a:ea typeface="宋体" panose="02010600030101010101" pitchFamily="2" charset="-122"/>
              </a:rPr>
              <a:t>通过对比可以看出</a:t>
            </a:r>
            <a:r>
              <a:rPr lang="en-US" altLang="zh-CN" sz="2000" dirty="0">
                <a:latin typeface="Verdana" panose="020B0604030504040204" pitchFamily="-112" charset="0"/>
                <a:ea typeface="宋体" panose="02010600030101010101" pitchFamily="2" charset="-122"/>
              </a:rPr>
              <a:t>,</a:t>
            </a:r>
            <a:r>
              <a:rPr lang="zh-CN" altLang="en-US" sz="2000" dirty="0">
                <a:latin typeface="Verdana" panose="020B0604030504040204" pitchFamily="-112" charset="0"/>
                <a:ea typeface="宋体" panose="02010600030101010101" pitchFamily="2" charset="-122"/>
              </a:rPr>
              <a:t>偏暗的图像灰度范围很窄</a:t>
            </a:r>
            <a:r>
              <a:rPr lang="en-US" altLang="zh-CN" sz="2000" dirty="0">
                <a:latin typeface="Verdana" panose="020B0604030504040204" pitchFamily="-112" charset="0"/>
                <a:ea typeface="宋体" panose="02010600030101010101" pitchFamily="2" charset="-122"/>
              </a:rPr>
              <a:t>,</a:t>
            </a:r>
            <a:r>
              <a:rPr lang="zh-CN" altLang="en-US" sz="2000" dirty="0">
                <a:latin typeface="Verdana" panose="020B0604030504040204" pitchFamily="-112" charset="0"/>
                <a:ea typeface="宋体" panose="02010600030101010101" pitchFamily="2" charset="-122"/>
              </a:rPr>
              <a:t>而且主要集中在低灰度级上</a:t>
            </a:r>
            <a:r>
              <a:rPr lang="en-US" altLang="zh-CN" sz="2000" dirty="0">
                <a:latin typeface="Verdana" panose="020B0604030504040204" pitchFamily="-112" charset="0"/>
                <a:ea typeface="宋体" panose="02010600030101010101" pitchFamily="2" charset="-122"/>
              </a:rPr>
              <a:t>;</a:t>
            </a:r>
            <a:r>
              <a:rPr lang="zh-CN" altLang="en-US" sz="2000" dirty="0">
                <a:latin typeface="Verdana" panose="020B0604030504040204" pitchFamily="-112" charset="0"/>
                <a:ea typeface="宋体" panose="02010600030101010101" pitchFamily="2" charset="-122"/>
              </a:rPr>
              <a:t>偏亮的图像灰度范围主要集中在高灰度级上</a:t>
            </a:r>
            <a:r>
              <a:rPr lang="en-US" altLang="zh-CN" sz="2000" dirty="0">
                <a:latin typeface="Verdana" panose="020B0604030504040204" pitchFamily="-112" charset="0"/>
                <a:ea typeface="宋体" panose="02010600030101010101" pitchFamily="2" charset="-122"/>
              </a:rPr>
              <a:t>;</a:t>
            </a:r>
            <a:r>
              <a:rPr lang="zh-CN" altLang="en-US" sz="2000" dirty="0">
                <a:latin typeface="Verdana" panose="020B0604030504040204" pitchFamily="-112" charset="0"/>
                <a:ea typeface="宋体" panose="02010600030101010101" pitchFamily="2" charset="-122"/>
              </a:rPr>
              <a:t>灰蒙蒙的图像同样是因为灰度范围窄</a:t>
            </a:r>
            <a:r>
              <a:rPr lang="en-US" altLang="zh-CN" sz="2000" dirty="0">
                <a:latin typeface="Verdana" panose="020B0604030504040204" pitchFamily="-112" charset="0"/>
                <a:ea typeface="宋体" panose="02010600030101010101" pitchFamily="2" charset="-122"/>
              </a:rPr>
              <a:t>,</a:t>
            </a:r>
            <a:r>
              <a:rPr lang="zh-CN" altLang="en-US" sz="2000" dirty="0">
                <a:solidFill>
                  <a:srgbClr val="FF0000"/>
                </a:solidFill>
                <a:latin typeface="Verdana" panose="020B0604030504040204" pitchFamily="-112" charset="0"/>
                <a:ea typeface="宋体" panose="02010600030101010101" pitchFamily="2" charset="-122"/>
              </a:rPr>
              <a:t>动态范围小</a:t>
            </a:r>
            <a:r>
              <a:rPr lang="en-US" altLang="zh-CN" sz="2000" dirty="0">
                <a:latin typeface="Verdana" panose="020B0604030504040204" pitchFamily="-112" charset="0"/>
                <a:ea typeface="宋体" panose="02010600030101010101" pitchFamily="2" charset="-122"/>
              </a:rPr>
              <a:t>,</a:t>
            </a:r>
            <a:r>
              <a:rPr lang="zh-CN" altLang="en-US" sz="2000" dirty="0">
                <a:latin typeface="Verdana" panose="020B0604030504040204" pitchFamily="-112" charset="0"/>
                <a:ea typeface="宋体" panose="02010600030101010101" pitchFamily="2" charset="-122"/>
              </a:rPr>
              <a:t>主要集中在中间的灰度级上</a:t>
            </a:r>
            <a:r>
              <a:rPr lang="en-US" altLang="zh-CN" sz="2000" dirty="0">
                <a:latin typeface="Verdana" panose="020B0604030504040204" pitchFamily="-112" charset="0"/>
                <a:ea typeface="宋体" panose="02010600030101010101" pitchFamily="2" charset="-122"/>
              </a:rPr>
              <a:t>;</a:t>
            </a:r>
            <a:r>
              <a:rPr lang="zh-CN" altLang="en-US" sz="2000" dirty="0">
                <a:latin typeface="Verdana" panose="020B0604030504040204" pitchFamily="-112" charset="0"/>
                <a:ea typeface="宋体" panose="02010600030101010101" pitchFamily="2" charset="-122"/>
              </a:rPr>
              <a:t>正常的图像</a:t>
            </a:r>
            <a:r>
              <a:rPr lang="zh-CN" altLang="en-US" sz="2000" dirty="0">
                <a:solidFill>
                  <a:srgbClr val="FF0000"/>
                </a:solidFill>
                <a:latin typeface="Verdana" panose="020B0604030504040204" pitchFamily="-112" charset="0"/>
                <a:ea typeface="宋体" panose="02010600030101010101" pitchFamily="2" charset="-122"/>
              </a:rPr>
              <a:t>动态范围很大</a:t>
            </a:r>
            <a:r>
              <a:rPr lang="en-US" altLang="zh-CN" sz="2000" dirty="0">
                <a:latin typeface="Verdana" panose="020B0604030504040204" pitchFamily="-112" charset="0"/>
                <a:ea typeface="宋体" panose="02010600030101010101" pitchFamily="2" charset="-122"/>
              </a:rPr>
              <a:t>,</a:t>
            </a:r>
            <a:r>
              <a:rPr lang="zh-CN" altLang="en-US" sz="2000" dirty="0">
                <a:latin typeface="Verdana" panose="020B0604030504040204" pitchFamily="-112" charset="0"/>
                <a:ea typeface="宋体" panose="02010600030101010101" pitchFamily="2" charset="-122"/>
              </a:rPr>
              <a:t>在各个灰度级上都有像素</a:t>
            </a:r>
            <a:r>
              <a:rPr lang="en-US" altLang="zh-CN" sz="2000" dirty="0">
                <a:latin typeface="Verdana" panose="020B0604030504040204" pitchFamily="-112" charset="0"/>
                <a:ea typeface="宋体" panose="02010600030101010101" pitchFamily="2" charset="-122"/>
              </a:rPr>
              <a:t>,</a:t>
            </a:r>
            <a:r>
              <a:rPr lang="zh-CN" altLang="en-US" sz="2000" dirty="0">
                <a:latin typeface="Verdana" panose="020B0604030504040204" pitchFamily="-112" charset="0"/>
                <a:ea typeface="宋体" panose="02010600030101010101" pitchFamily="2" charset="-122"/>
              </a:rPr>
              <a:t>从而图像看起来</a:t>
            </a:r>
            <a:r>
              <a:rPr lang="zh-CN" altLang="en-US" sz="2000" dirty="0">
                <a:solidFill>
                  <a:srgbClr val="FF0000"/>
                </a:solidFill>
                <a:latin typeface="Verdana" panose="020B0604030504040204" pitchFamily="-112" charset="0"/>
                <a:ea typeface="宋体" panose="02010600030101010101" pitchFamily="2" charset="-122"/>
              </a:rPr>
              <a:t>对比度较大</a:t>
            </a:r>
            <a:r>
              <a:rPr lang="en-US" altLang="zh-CN" sz="2000" dirty="0">
                <a:solidFill>
                  <a:srgbClr val="FF0000"/>
                </a:solidFill>
                <a:latin typeface="Verdana" panose="020B0604030504040204" pitchFamily="-112" charset="0"/>
                <a:ea typeface="宋体" panose="02010600030101010101" pitchFamily="2" charset="-122"/>
              </a:rPr>
              <a:t>,</a:t>
            </a:r>
            <a:r>
              <a:rPr lang="zh-CN" altLang="en-US" sz="2000" dirty="0">
                <a:solidFill>
                  <a:srgbClr val="FF0000"/>
                </a:solidFill>
                <a:latin typeface="Verdana" panose="020B0604030504040204" pitchFamily="-112" charset="0"/>
                <a:ea typeface="宋体" panose="02010600030101010101" pitchFamily="2" charset="-122"/>
              </a:rPr>
              <a:t>细节清晰</a:t>
            </a:r>
            <a:r>
              <a:rPr lang="en-US" altLang="zh-CN" sz="2000" dirty="0">
                <a:solidFill>
                  <a:srgbClr val="FF0000"/>
                </a:solidFill>
                <a:latin typeface="Verdana" panose="020B0604030504040204" pitchFamily="-112" charset="0"/>
                <a:ea typeface="宋体" panose="02010600030101010101" pitchFamily="2" charset="-122"/>
              </a:rPr>
              <a:t>.</a:t>
            </a:r>
            <a:endParaRPr lang="zh-CN" altLang="en-US" sz="2000" dirty="0">
              <a:solidFill>
                <a:srgbClr val="FF0000"/>
              </a:solidFill>
              <a:latin typeface="Verdana" panose="020B0604030504040204" pitchFamily="-112" charset="0"/>
              <a:ea typeface="宋体" panose="02010600030101010101" pitchFamily="2"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89" name="Rectangle 10"/>
          <p:cNvSpPr>
            <a:spLocks noGrp="1"/>
          </p:cNvSpPr>
          <p:nvPr>
            <p:ph type="sldNum" sz="quarter" idx="4"/>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latin typeface="Verdana" panose="020B0604030504040204" pitchFamily="-112" charset="0"/>
              </a:rPr>
            </a:fld>
            <a:endParaRPr lang="en-US" altLang="zh-CN" sz="1200" b="0" dirty="0">
              <a:latin typeface="Verdana" panose="020B0604030504040204" pitchFamily="-112" charset="0"/>
            </a:endParaRPr>
          </a:p>
        </p:txBody>
      </p:sp>
      <p:sp>
        <p:nvSpPr>
          <p:cNvPr id="58370" name="Rectangle 2"/>
          <p:cNvSpPr>
            <a:spLocks noGrp="1"/>
          </p:cNvSpPr>
          <p:nvPr>
            <p:ph type="subTitle" idx="1"/>
          </p:nvPr>
        </p:nvSpPr>
        <p:spPr>
          <a:xfrm>
            <a:off x="928688" y="1844675"/>
            <a:ext cx="7820025" cy="4329113"/>
          </a:xfrm>
        </p:spPr>
        <p:txBody>
          <a:bodyPr vert="horz" wrap="square" lIns="91440" tIns="45720" rIns="91440" bIns="45720" anchor="t" anchorCtr="0"/>
          <a:p>
            <a:pPr marL="287655" marR="0" indent="-1905" algn="l" defTabSz="914400" rtl="0" eaLnBrk="1" fontAlgn="base" latinLnBrk="0" hangingPunct="1">
              <a:lnSpc>
                <a:spcPct val="90000"/>
              </a:lnSpc>
              <a:spcBef>
                <a:spcPct val="20000"/>
              </a:spcBef>
              <a:spcAft>
                <a:spcPct val="0"/>
              </a:spcAft>
              <a:buClr>
                <a:schemeClr val="tx2"/>
              </a:buClr>
              <a:buSzPct val="70000"/>
              <a:buFont typeface="Wingdings" panose="05000000000000000000" pitchFamily="2" charset="2"/>
              <a:buNone/>
            </a:pPr>
            <a:r>
              <a:rPr kumimoji="0" lang="en-US" altLang="zh-CN" sz="2900" b="0" i="0" u="none" strike="noStrike" kern="0" cap="none" spc="0" normalizeH="0" baseline="0" noProof="1" dirty="0">
                <a:solidFill>
                  <a:schemeClr val="tx1"/>
                </a:solidFill>
                <a:latin typeface="Arial" panose="020B0604020202020204" pitchFamily="34" charset="0"/>
                <a:ea typeface="黑体" panose="02010609060101010101" pitchFamily="2" charset="-122"/>
                <a:cs typeface="+mn-cs"/>
              </a:rPr>
              <a:t>2.</a:t>
            </a:r>
            <a:r>
              <a:rPr kumimoji="0" lang="zh-CN" altLang="en-US" sz="2900" b="0" i="0" u="none" strike="noStrike" kern="0" cap="none" spc="0" normalizeH="0" baseline="0" noProof="1" dirty="0">
                <a:solidFill>
                  <a:schemeClr val="tx1"/>
                </a:solidFill>
                <a:latin typeface="Arial" panose="020B0604020202020204" pitchFamily="34" charset="0"/>
                <a:ea typeface="黑体" panose="02010609060101010101" pitchFamily="2" charset="-122"/>
                <a:cs typeface="+mn-cs"/>
              </a:rPr>
              <a:t>直方图均衡化</a:t>
            </a:r>
            <a:r>
              <a:rPr kumimoji="0" lang="en-US" altLang="zh-CN" sz="2900" b="0" i="0" u="none" strike="noStrike" kern="0" cap="none" spc="0" normalizeH="0" baseline="0" noProof="1" dirty="0">
                <a:solidFill>
                  <a:schemeClr val="tx1"/>
                </a:solidFill>
                <a:latin typeface="Arial" panose="020B0604020202020204" pitchFamily="34" charset="0"/>
                <a:ea typeface="黑体" panose="02010609060101010101" pitchFamily="2" charset="-122"/>
                <a:cs typeface="+mn-cs"/>
              </a:rPr>
              <a:t>(</a:t>
            </a:r>
            <a:r>
              <a:rPr kumimoji="0" lang="zh-CN" altLang="en-US" sz="2900" b="0" i="0" u="none" strike="noStrike" kern="0" cap="none" spc="0" normalizeH="0" baseline="0" noProof="1" dirty="0">
                <a:solidFill>
                  <a:schemeClr val="tx1"/>
                </a:solidFill>
                <a:latin typeface="Arial" panose="020B0604020202020204" pitchFamily="34" charset="0"/>
                <a:ea typeface="黑体" panose="02010609060101010101" pitchFamily="2" charset="-122"/>
                <a:cs typeface="+mn-cs"/>
              </a:rPr>
              <a:t>间接增强</a:t>
            </a:r>
            <a:r>
              <a:rPr kumimoji="0" lang="en-US" altLang="zh-CN" sz="2900" b="0" i="0" u="none" strike="noStrike" kern="0" cap="none" spc="0" normalizeH="0" baseline="0" noProof="1" dirty="0">
                <a:solidFill>
                  <a:schemeClr val="tx1"/>
                </a:solidFill>
                <a:latin typeface="Arial" panose="020B0604020202020204" pitchFamily="34" charset="0"/>
                <a:ea typeface="黑体" panose="02010609060101010101" pitchFamily="2" charset="-122"/>
                <a:cs typeface="+mn-cs"/>
              </a:rPr>
              <a:t>)</a:t>
            </a:r>
            <a:endParaRPr kumimoji="0" lang="zh-CN" altLang="en-US" sz="2900" b="0" i="0" u="none" strike="noStrike" kern="0" cap="none" spc="0" normalizeH="0" baseline="0" noProof="1" dirty="0">
              <a:solidFill>
                <a:schemeClr val="tx1"/>
              </a:solidFill>
              <a:latin typeface="Arial" panose="020B0604020202020204" pitchFamily="34" charset="0"/>
              <a:ea typeface="黑体" panose="02010609060101010101" pitchFamily="2" charset="-122"/>
              <a:cs typeface="+mn-cs"/>
            </a:endParaRPr>
          </a:p>
          <a:p>
            <a:pPr marL="287655" marR="0" indent="-1905" algn="l"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None/>
            </a:pPr>
            <a:r>
              <a:rPr kumimoji="0" lang="zh-CN" altLang="en-US" sz="2900" b="0" i="0" u="none" strike="noStrike" kern="0" cap="none" spc="0" normalizeH="0" baseline="0" noProof="1" dirty="0">
                <a:solidFill>
                  <a:schemeClr val="tx1"/>
                </a:solidFill>
                <a:latin typeface="+mn-lt"/>
                <a:ea typeface="+mn-ea"/>
                <a:cs typeface="+mn-cs"/>
              </a:rPr>
              <a:t>通过把原图像的直方图通过</a:t>
            </a:r>
            <a:r>
              <a:rPr kumimoji="0" lang="zh-CN" altLang="en-US" sz="2900" b="0" i="0" u="none" strike="noStrike" kern="0" cap="none" spc="0" normalizeH="0" baseline="0" noProof="1" dirty="0">
                <a:solidFill>
                  <a:srgbClr val="FF0000"/>
                </a:solidFill>
                <a:latin typeface="+mn-lt"/>
                <a:ea typeface="+mn-ea"/>
                <a:cs typeface="+mn-cs"/>
              </a:rPr>
              <a:t>变换函数修正</a:t>
            </a:r>
            <a:r>
              <a:rPr kumimoji="0" lang="zh-CN" altLang="en-US" sz="2900" b="0" i="0" u="none" strike="noStrike" kern="0" cap="none" spc="0" normalizeH="0" baseline="0" noProof="1" dirty="0">
                <a:solidFill>
                  <a:schemeClr val="tx1"/>
                </a:solidFill>
                <a:latin typeface="+mn-lt"/>
                <a:ea typeface="+mn-ea"/>
                <a:cs typeface="+mn-cs"/>
              </a:rPr>
              <a:t>为分布比较均匀的直方图，从而改变图像整体偏暗或整体偏亮，灰度层次不丰富的情况，这种技术叫直方图均衡化。</a:t>
            </a:r>
            <a:endParaRPr kumimoji="0" lang="zh-CN" altLang="en-US" sz="29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None/>
            </a:pPr>
            <a:r>
              <a:rPr kumimoji="0" lang="zh-CN" altLang="en-US" sz="2900" b="0" i="0" u="none" strike="noStrike" kern="0" cap="none" spc="0" normalizeH="0" baseline="0" noProof="1" dirty="0">
                <a:solidFill>
                  <a:srgbClr val="800000"/>
                </a:solidFill>
                <a:latin typeface="Arial" panose="020B0604020202020204" pitchFamily="34" charset="0"/>
                <a:ea typeface="黑体" panose="02010609060101010101" pitchFamily="2" charset="-122"/>
                <a:cs typeface="+mn-cs"/>
              </a:rPr>
              <a:t>直方图均衡化过程解析</a:t>
            </a:r>
            <a:r>
              <a:rPr kumimoji="0" lang="en-US" altLang="zh-CN" sz="2900" b="0" i="0" u="none" strike="noStrike" kern="0" cap="none" spc="0" normalizeH="0" baseline="0" noProof="1" dirty="0">
                <a:solidFill>
                  <a:srgbClr val="800000"/>
                </a:solidFill>
                <a:latin typeface="+mn-lt"/>
                <a:ea typeface="+mn-ea"/>
                <a:cs typeface="+mn-cs"/>
              </a:rPr>
              <a:t>:</a:t>
            </a:r>
            <a:endParaRPr kumimoji="0" lang="en-US" altLang="zh-CN" sz="2900" b="0" i="0" u="none" strike="noStrike" kern="0" cap="none" spc="0" normalizeH="0" baseline="0" noProof="1" dirty="0">
              <a:solidFill>
                <a:srgbClr val="800000"/>
              </a:solidFill>
              <a:latin typeface="+mn-lt"/>
              <a:ea typeface="+mn-ea"/>
              <a:cs typeface="+mn-cs"/>
            </a:endParaRPr>
          </a:p>
          <a:p>
            <a:pPr marL="287655" marR="0" indent="-1905" algn="l" defTabSz="914400" rtl="0" eaLnBrk="1" fontAlgn="base" latinLnBrk="0" hangingPunct="1">
              <a:lnSpc>
                <a:spcPct val="90000"/>
              </a:lnSpc>
              <a:spcBef>
                <a:spcPct val="20000"/>
              </a:spcBef>
              <a:spcAft>
                <a:spcPct val="0"/>
              </a:spcAft>
              <a:buClr>
                <a:schemeClr val="tx1"/>
              </a:buClr>
              <a:buSzPct val="70000"/>
              <a:buFont typeface="Wingdings" panose="05000000000000000000" pitchFamily="2" charset="2"/>
              <a:buNone/>
            </a:pPr>
            <a:r>
              <a:rPr kumimoji="0" lang="zh-CN" altLang="en-US" sz="2900" b="0" i="0" u="none" strike="noStrike" kern="0" cap="none" spc="0" normalizeH="0" baseline="0" noProof="1" dirty="0">
                <a:solidFill>
                  <a:schemeClr val="tx1"/>
                </a:solidFill>
                <a:latin typeface="+mn-lt"/>
                <a:ea typeface="+mn-ea"/>
                <a:cs typeface="+mn-cs"/>
              </a:rPr>
              <a:t>设</a:t>
            </a:r>
            <a:r>
              <a:rPr kumimoji="0" lang="en-US" altLang="zh-CN" sz="2900" b="0" i="0" u="none" strike="noStrike" kern="0" cap="none" spc="0" normalizeH="0" baseline="0" noProof="1" dirty="0">
                <a:solidFill>
                  <a:schemeClr val="tx1"/>
                </a:solidFill>
                <a:latin typeface="+mn-lt"/>
                <a:ea typeface="+mn-ea"/>
                <a:cs typeface="+mn-cs"/>
              </a:rPr>
              <a:t>r</a:t>
            </a:r>
            <a:r>
              <a:rPr kumimoji="0" lang="zh-CN" altLang="en-US" sz="2900" b="0" i="0" u="none" strike="noStrike" kern="0" cap="none" spc="0" normalizeH="0" baseline="0" noProof="1" dirty="0">
                <a:solidFill>
                  <a:schemeClr val="tx1"/>
                </a:solidFill>
                <a:latin typeface="+mn-lt"/>
                <a:ea typeface="+mn-ea"/>
                <a:cs typeface="+mn-cs"/>
              </a:rPr>
              <a:t>和</a:t>
            </a:r>
            <a:r>
              <a:rPr kumimoji="0" lang="en-US" altLang="zh-CN" sz="2900" b="0" i="0" u="none" strike="noStrike" kern="0" cap="none" spc="0" normalizeH="0" baseline="0" noProof="1" dirty="0">
                <a:solidFill>
                  <a:schemeClr val="tx1"/>
                </a:solidFill>
                <a:latin typeface="+mn-lt"/>
                <a:ea typeface="+mn-ea"/>
                <a:cs typeface="+mn-cs"/>
              </a:rPr>
              <a:t>s</a:t>
            </a:r>
            <a:r>
              <a:rPr kumimoji="0" lang="zh-CN" altLang="en-US" sz="2900" b="0" i="0" u="none" strike="noStrike" kern="0" cap="none" spc="0" normalizeH="0" baseline="0" noProof="1" dirty="0">
                <a:solidFill>
                  <a:schemeClr val="tx1"/>
                </a:solidFill>
                <a:latin typeface="+mn-lt"/>
                <a:ea typeface="+mn-ea"/>
                <a:cs typeface="+mn-cs"/>
              </a:rPr>
              <a:t>分别表示原图像灰度级和经直方图均衡化 后的图像灰度级。为便于讨论，对</a:t>
            </a:r>
            <a:r>
              <a:rPr kumimoji="0" lang="en-US" altLang="zh-CN" sz="2900" b="0" i="0" u="none" strike="noStrike" kern="0" cap="none" spc="0" normalizeH="0" baseline="0" noProof="1" dirty="0">
                <a:solidFill>
                  <a:schemeClr val="tx1"/>
                </a:solidFill>
                <a:latin typeface="+mn-lt"/>
                <a:ea typeface="+mn-ea"/>
                <a:cs typeface="+mn-cs"/>
              </a:rPr>
              <a:t>r</a:t>
            </a:r>
            <a:r>
              <a:rPr kumimoji="0" lang="zh-CN" altLang="en-US" sz="2900" b="0" i="0" u="none" strike="noStrike" kern="0" cap="none" spc="0" normalizeH="0" baseline="0" noProof="1" dirty="0">
                <a:solidFill>
                  <a:schemeClr val="tx1"/>
                </a:solidFill>
                <a:latin typeface="+mn-lt"/>
                <a:ea typeface="+mn-ea"/>
                <a:cs typeface="+mn-cs"/>
              </a:rPr>
              <a:t>和</a:t>
            </a:r>
            <a:r>
              <a:rPr kumimoji="0" lang="en-US" altLang="zh-CN" sz="2900" b="0" i="0" u="none" strike="noStrike" kern="0" cap="none" spc="0" normalizeH="0" baseline="0" noProof="1" dirty="0">
                <a:solidFill>
                  <a:schemeClr val="tx1"/>
                </a:solidFill>
                <a:latin typeface="+mn-lt"/>
                <a:ea typeface="+mn-ea"/>
                <a:cs typeface="+mn-cs"/>
              </a:rPr>
              <a:t>s</a:t>
            </a:r>
            <a:r>
              <a:rPr kumimoji="0" lang="zh-CN" altLang="en-US" sz="2900" b="0" i="0" u="none" strike="noStrike" kern="0" cap="none" spc="0" normalizeH="0" baseline="0" noProof="1" dirty="0">
                <a:solidFill>
                  <a:schemeClr val="tx1"/>
                </a:solidFill>
                <a:latin typeface="+mn-lt"/>
                <a:ea typeface="+mn-ea"/>
                <a:cs typeface="+mn-cs"/>
              </a:rPr>
              <a:t>进行归一化，使：</a:t>
            </a:r>
            <a:r>
              <a:rPr kumimoji="0" lang="en-US" altLang="zh-CN" sz="2900" b="0" i="0" u="none" strike="noStrike" kern="0" cap="none" spc="0" normalizeH="0" baseline="0" noProof="1" dirty="0">
                <a:solidFill>
                  <a:schemeClr val="tx1"/>
                </a:solidFill>
                <a:latin typeface="+mn-lt"/>
                <a:ea typeface="+mn-ea"/>
                <a:cs typeface="+mn-cs"/>
              </a:rPr>
              <a:t>0≤r</a:t>
            </a:r>
            <a:r>
              <a:rPr kumimoji="0" lang="zh-CN" altLang="en-US" sz="2900" b="0" i="0" u="none" strike="noStrike" kern="0" cap="none" spc="0" normalizeH="0" baseline="0" noProof="1" dirty="0">
                <a:solidFill>
                  <a:schemeClr val="tx1"/>
                </a:solidFill>
                <a:latin typeface="+mn-lt"/>
                <a:ea typeface="+mn-ea"/>
                <a:cs typeface="+mn-cs"/>
              </a:rPr>
              <a:t>，</a:t>
            </a:r>
            <a:r>
              <a:rPr kumimoji="0" lang="en-US" altLang="zh-CN" sz="2900" b="0" i="0" u="none" strike="noStrike" kern="0" cap="none" spc="0" normalizeH="0" baseline="0" noProof="1" dirty="0">
                <a:solidFill>
                  <a:schemeClr val="tx1"/>
                </a:solidFill>
                <a:latin typeface="+mn-lt"/>
                <a:ea typeface="+mn-ea"/>
                <a:cs typeface="+mn-cs"/>
              </a:rPr>
              <a:t>s≤1.    </a:t>
            </a:r>
            <a:endParaRPr kumimoji="0" lang="en-US" altLang="zh-CN" sz="2900" b="0" i="0" u="none" strike="noStrike" kern="0" cap="none" spc="0" normalizeH="0" baseline="0" noProof="1" dirty="0">
              <a:solidFill>
                <a:schemeClr val="tx1"/>
              </a:solidFill>
              <a:latin typeface="+mn-lt"/>
              <a:ea typeface="+mn-ea"/>
              <a:cs typeface="+mn-cs"/>
            </a:endParaRPr>
          </a:p>
        </p:txBody>
      </p:sp>
      <p:sp>
        <p:nvSpPr>
          <p:cNvPr id="63491" name="Rectangle 3"/>
          <p:cNvSpPr/>
          <p:nvPr/>
        </p:nvSpPr>
        <p:spPr>
          <a:xfrm>
            <a:off x="2987675" y="795338"/>
            <a:ext cx="2908300" cy="579437"/>
          </a:xfrm>
          <a:prstGeom prst="rect">
            <a:avLst/>
          </a:prstGeom>
          <a:noFill/>
          <a:ln w="9525">
            <a:noFill/>
          </a:ln>
        </p:spPr>
        <p:txBody>
          <a:bodyPr wrap="none" anchor="t" anchorCtr="0">
            <a:spAutoFit/>
          </a:bodyPr>
          <a:p>
            <a:pPr marL="287655" indent="-1905">
              <a:spcBef>
                <a:spcPct val="20000"/>
              </a:spcBef>
              <a:buClr>
                <a:schemeClr val="tx2"/>
              </a:buClr>
              <a:buSzPct val="70000"/>
            </a:pPr>
            <a:r>
              <a:rPr lang="zh-CN" altLang="en-US" sz="3200" b="0" dirty="0">
                <a:latin typeface="Verdana" panose="020B0604030504040204" pitchFamily="-112" charset="0"/>
                <a:ea typeface="宋体" panose="02010600030101010101" pitchFamily="2" charset="-122"/>
              </a:rPr>
              <a:t>直方图均衡化</a:t>
            </a:r>
            <a:endParaRPr lang="zh-CN" altLang="en-US" sz="3200" b="0" dirty="0">
              <a:latin typeface="Verdana" panose="020B0604030504040204" pitchFamily="-112" charset="0"/>
              <a:ea typeface="宋体" panose="02010600030101010101" pitchFamily="2"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7" name="灯片编号占位符 5"/>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
        <p:nvSpPr>
          <p:cNvPr id="65538" name="Rectangle 2"/>
          <p:cNvSpPr>
            <a:spLocks noGrp="1"/>
          </p:cNvSpPr>
          <p:nvPr>
            <p:ph idx="1"/>
          </p:nvPr>
        </p:nvSpPr>
        <p:spPr>
          <a:xfrm>
            <a:off x="500063" y="1571625"/>
            <a:ext cx="8320087" cy="5072063"/>
          </a:xfrm>
        </p:spPr>
        <p:txBody>
          <a:bodyPr vert="horz" wrap="square" lIns="91440" tIns="45720" rIns="91440" bIns="45720" anchor="t" anchorCtr="0"/>
          <a:p>
            <a:pPr eaLnBrk="1" hangingPunct="1">
              <a:buClr>
                <a:schemeClr val="tx1"/>
              </a:buClr>
              <a:buNone/>
            </a:pPr>
            <a:r>
              <a:rPr lang="en-US" altLang="zh-CN" dirty="0"/>
              <a:t>   </a:t>
            </a:r>
            <a:r>
              <a:rPr lang="zh-CN" altLang="en-US" dirty="0"/>
              <a:t>对于一幅给定的图像，</a:t>
            </a:r>
            <a:r>
              <a:rPr lang="zh-CN" altLang="en-US" dirty="0">
                <a:solidFill>
                  <a:srgbClr val="FF0000"/>
                </a:solidFill>
              </a:rPr>
              <a:t>归一化后灰度级</a:t>
            </a:r>
            <a:r>
              <a:rPr lang="zh-CN" altLang="en-US" dirty="0"/>
              <a:t>分布在</a:t>
            </a:r>
            <a:r>
              <a:rPr lang="en-US" altLang="zh-CN" dirty="0"/>
              <a:t>0≤r≤1</a:t>
            </a:r>
            <a:r>
              <a:rPr lang="zh-CN" altLang="en-US" dirty="0"/>
              <a:t>范围内。对</a:t>
            </a:r>
            <a:r>
              <a:rPr lang="en-US" altLang="zh-CN" dirty="0"/>
              <a:t>[0</a:t>
            </a:r>
            <a:r>
              <a:rPr lang="zh-CN" altLang="en-US" dirty="0"/>
              <a:t>，</a:t>
            </a:r>
            <a:r>
              <a:rPr lang="en-US" altLang="zh-CN" dirty="0"/>
              <a:t>1]</a:t>
            </a:r>
            <a:r>
              <a:rPr lang="zh-CN" altLang="en-US" dirty="0"/>
              <a:t>区间内的任一个</a:t>
            </a:r>
            <a:r>
              <a:rPr lang="en-US" altLang="zh-CN" dirty="0"/>
              <a:t>r</a:t>
            </a:r>
            <a:r>
              <a:rPr lang="zh-CN" altLang="en-US" dirty="0"/>
              <a:t>值进行如下变换： </a:t>
            </a:r>
            <a:r>
              <a:rPr lang="en-US" altLang="zh-CN" dirty="0"/>
              <a:t>s=T(r) .</a:t>
            </a:r>
            <a:r>
              <a:rPr lang="zh-CN" altLang="en-US" dirty="0"/>
              <a:t>变换函数</a:t>
            </a:r>
            <a:r>
              <a:rPr lang="en-US" altLang="zh-CN" dirty="0"/>
              <a:t>s=T(r)</a:t>
            </a:r>
            <a:r>
              <a:rPr lang="zh-CN" altLang="en-US" dirty="0"/>
              <a:t>应满足下列</a:t>
            </a:r>
            <a:r>
              <a:rPr lang="en-US" altLang="zh-CN" dirty="0"/>
              <a:t>2</a:t>
            </a:r>
            <a:r>
              <a:rPr lang="zh-CN" altLang="en-US" dirty="0"/>
              <a:t>个条件：</a:t>
            </a:r>
            <a:endParaRPr lang="zh-CN" altLang="en-US" dirty="0"/>
          </a:p>
          <a:p>
            <a:pPr eaLnBrk="1" hangingPunct="1"/>
            <a:r>
              <a:rPr lang="zh-CN" altLang="en-US" dirty="0"/>
              <a:t>（</a:t>
            </a:r>
            <a:r>
              <a:rPr lang="en-US" altLang="zh-CN" dirty="0"/>
              <a:t>1</a:t>
            </a:r>
            <a:r>
              <a:rPr lang="zh-CN" altLang="en-US" dirty="0"/>
              <a:t>）在</a:t>
            </a:r>
            <a:r>
              <a:rPr lang="en-US" altLang="zh-CN" dirty="0"/>
              <a:t>0≤r≤1</a:t>
            </a:r>
            <a:r>
              <a:rPr lang="zh-CN" altLang="en-US" dirty="0"/>
              <a:t>的区间内</a:t>
            </a:r>
            <a:r>
              <a:rPr lang="en-US" altLang="zh-CN" dirty="0"/>
              <a:t>,T(r)</a:t>
            </a:r>
            <a:r>
              <a:rPr lang="zh-CN" altLang="en-US" dirty="0">
                <a:solidFill>
                  <a:srgbClr val="FF0000"/>
                </a:solidFill>
              </a:rPr>
              <a:t>单值单调</a:t>
            </a:r>
            <a:r>
              <a:rPr lang="zh-CN" altLang="en-US" dirty="0"/>
              <a:t>增加。 </a:t>
            </a:r>
            <a:r>
              <a:rPr lang="en-US" altLang="zh-CN" dirty="0"/>
              <a:t>T(r)</a:t>
            </a:r>
            <a:r>
              <a:rPr lang="zh-CN" altLang="en-US" dirty="0"/>
              <a:t>单值保证反变换存在， </a:t>
            </a:r>
            <a:r>
              <a:rPr lang="en-US" altLang="zh-CN" dirty="0"/>
              <a:t>T(r)</a:t>
            </a:r>
            <a:r>
              <a:rPr lang="zh-CN" altLang="en-US" dirty="0"/>
              <a:t>单调保证图像的灰度级从黑到白的次序不变。 </a:t>
            </a:r>
            <a:endParaRPr lang="zh-CN" altLang="en-US" dirty="0"/>
          </a:p>
          <a:p>
            <a:pPr eaLnBrk="1" hangingPunct="1"/>
            <a:r>
              <a:rPr lang="zh-CN" altLang="en-US" dirty="0"/>
              <a:t>（</a:t>
            </a:r>
            <a:r>
              <a:rPr lang="en-US" altLang="zh-CN" dirty="0"/>
              <a:t>2</a:t>
            </a:r>
            <a:r>
              <a:rPr lang="zh-CN" altLang="en-US" dirty="0"/>
              <a:t>）对于</a:t>
            </a:r>
            <a:r>
              <a:rPr lang="en-US" altLang="zh-CN" dirty="0"/>
              <a:t>0≤r≤1,</a:t>
            </a:r>
            <a:r>
              <a:rPr lang="zh-CN" altLang="en-US" dirty="0"/>
              <a:t>有</a:t>
            </a:r>
            <a:r>
              <a:rPr lang="en-US" altLang="zh-CN" dirty="0"/>
              <a:t>0≤T(r)≤1</a:t>
            </a:r>
            <a:r>
              <a:rPr lang="zh-CN" altLang="en-US" dirty="0"/>
              <a:t>。保证映射变换后的像素灰度值在允许的范围内。</a:t>
            </a:r>
            <a:endParaRPr lang="en-US" altLang="zh-CN" dirty="0"/>
          </a:p>
          <a:p>
            <a:pPr eaLnBrk="1" hangingPunct="1"/>
            <a:r>
              <a:rPr lang="zh-CN" altLang="en-US" dirty="0"/>
              <a:t>可以</a:t>
            </a:r>
            <a:r>
              <a:rPr lang="zh-CN" altLang="en-US" dirty="0">
                <a:solidFill>
                  <a:schemeClr val="accent1"/>
                </a:solidFill>
              </a:rPr>
              <a:t>证明</a:t>
            </a:r>
            <a:r>
              <a:rPr lang="zh-CN" altLang="en-US" dirty="0"/>
              <a:t>当变换函数为</a:t>
            </a:r>
            <a:r>
              <a:rPr lang="en-US" altLang="zh-CN" dirty="0"/>
              <a:t>r</a:t>
            </a:r>
            <a:r>
              <a:rPr lang="zh-CN" altLang="en-US" dirty="0"/>
              <a:t>的</a:t>
            </a:r>
            <a:r>
              <a:rPr lang="zh-CN" altLang="en-US" dirty="0">
                <a:solidFill>
                  <a:srgbClr val="FF0000"/>
                </a:solidFill>
              </a:rPr>
              <a:t>累积分布函数</a:t>
            </a:r>
            <a:r>
              <a:rPr lang="zh-CN" altLang="en-US" dirty="0"/>
              <a:t>时，能达到直方图均衡化的目的。</a:t>
            </a:r>
            <a:endParaRPr lang="en-US" altLang="zh-CN" dirty="0"/>
          </a:p>
          <a:p>
            <a:pPr eaLnBrk="1" hangingPunct="1"/>
            <a:endParaRPr lang="zh-CN" altLang="en-US" dirty="0"/>
          </a:p>
        </p:txBody>
      </p:sp>
      <p:sp>
        <p:nvSpPr>
          <p:cNvPr id="65539" name="Rectangle 3"/>
          <p:cNvSpPr/>
          <p:nvPr/>
        </p:nvSpPr>
        <p:spPr>
          <a:xfrm>
            <a:off x="2916238" y="765175"/>
            <a:ext cx="2679700" cy="533400"/>
          </a:xfrm>
          <a:prstGeom prst="rect">
            <a:avLst/>
          </a:prstGeom>
          <a:noFill/>
          <a:ln w="9525">
            <a:noFill/>
          </a:ln>
        </p:spPr>
        <p:txBody>
          <a:bodyPr wrap="none" anchor="t" anchorCtr="0">
            <a:spAutoFit/>
          </a:bodyPr>
          <a:p>
            <a:pPr marL="287655" indent="-1905">
              <a:spcBef>
                <a:spcPct val="20000"/>
              </a:spcBef>
              <a:buClr>
                <a:schemeClr val="tx2"/>
              </a:buClr>
              <a:buSzPct val="70000"/>
            </a:pPr>
            <a:r>
              <a:rPr lang="zh-CN" altLang="en-US" b="0" dirty="0">
                <a:latin typeface="Verdana" panose="020B0604030504040204" pitchFamily="-112" charset="0"/>
                <a:ea typeface="宋体" panose="02010600030101010101" pitchFamily="2" charset="-122"/>
              </a:rPr>
              <a:t>直方图均衡化</a:t>
            </a:r>
            <a:endParaRPr lang="zh-CN" altLang="en-US" b="0" dirty="0">
              <a:latin typeface="Verdana" panose="020B0604030504040204" pitchFamily="-112" charset="0"/>
              <a:ea typeface="宋体" panose="02010600030101010101" pitchFamily="2"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5" name="Rectangle 9"/>
          <p:cNvSpPr>
            <a:spLocks noGrp="1"/>
          </p:cNvSpPr>
          <p:nvPr>
            <p:ph type="title"/>
          </p:nvPr>
        </p:nvSpPr>
        <p:spPr/>
        <p:txBody>
          <a:bodyPr vert="horz" wrap="square" lIns="91440" tIns="45720" rIns="91440" bIns="45720" anchor="ctr" anchorCtr="0"/>
          <a:p>
            <a:pPr eaLnBrk="1" hangingPunct="1"/>
            <a:r>
              <a:rPr lang="en-IE" altLang="zh-CN" dirty="0"/>
              <a:t>Histogram Equalisation</a:t>
            </a:r>
            <a:br>
              <a:rPr lang="en-IE" altLang="zh-CN" dirty="0"/>
            </a:br>
            <a:r>
              <a:rPr lang="zh-CN" altLang="en-US" dirty="0"/>
              <a:t>直方图均衡化</a:t>
            </a:r>
            <a:endParaRPr lang="en-US" altLang="zh-CN" dirty="0"/>
          </a:p>
        </p:txBody>
      </p:sp>
      <p:sp>
        <p:nvSpPr>
          <p:cNvPr id="67586" name="Rectangle 10"/>
          <p:cNvSpPr>
            <a:spLocks noGrp="1"/>
          </p:cNvSpPr>
          <p:nvPr>
            <p:ph type="body" sz="half" idx="1"/>
          </p:nvPr>
        </p:nvSpPr>
        <p:spPr>
          <a:xfrm>
            <a:off x="100013" y="1333500"/>
            <a:ext cx="8586787" cy="5186363"/>
          </a:xfrm>
        </p:spPr>
        <p:txBody>
          <a:bodyPr vert="horz" wrap="square" lIns="91440" tIns="45720" rIns="91440" bIns="45720" anchor="t" anchorCtr="0"/>
          <a:p>
            <a:pPr marL="0" indent="0" defTabSz="914400" eaLnBrk="1" hangingPunct="1">
              <a:lnSpc>
                <a:spcPct val="90000"/>
              </a:lnSpc>
              <a:buClrTx/>
              <a:buSzTx/>
              <a:buFontTx/>
              <a:buNone/>
              <a:tabLst>
                <a:tab pos="1257300" algn="l"/>
              </a:tabLst>
            </a:pPr>
            <a:r>
              <a:rPr lang="en-IE" altLang="zh-CN" dirty="0"/>
              <a:t>Spreading out the frequencies in an image (or equalising the image) is a simple way to improve dark or washed out images</a:t>
            </a:r>
            <a:endParaRPr lang="en-IE" altLang="zh-CN" dirty="0"/>
          </a:p>
          <a:p>
            <a:pPr marL="0" indent="0" defTabSz="914400" eaLnBrk="1" hangingPunct="1">
              <a:lnSpc>
                <a:spcPct val="90000"/>
              </a:lnSpc>
              <a:buClrTx/>
              <a:buSzTx/>
              <a:buFontTx/>
              <a:buNone/>
              <a:tabLst>
                <a:tab pos="1257300" algn="l"/>
              </a:tabLst>
            </a:pPr>
            <a:r>
              <a:rPr lang="en-IE" altLang="zh-CN" dirty="0"/>
              <a:t>The formula for histogram </a:t>
            </a:r>
            <a:br>
              <a:rPr lang="en-IE" altLang="zh-CN" dirty="0"/>
            </a:br>
            <a:r>
              <a:rPr lang="en-IE" altLang="zh-CN" dirty="0"/>
              <a:t>equalisation is given where</a:t>
            </a:r>
            <a:endParaRPr lang="en-IE" altLang="zh-CN" dirty="0"/>
          </a:p>
          <a:p>
            <a:pPr lvl="1" defTabSz="914400" eaLnBrk="1" hangingPunct="1">
              <a:lnSpc>
                <a:spcPct val="90000"/>
              </a:lnSpc>
              <a:buClr>
                <a:schemeClr val="accent2"/>
              </a:buClr>
              <a:buSzPct val="70000"/>
              <a:buFont typeface="Wingdings" panose="05000000000000000000" pitchFamily="2" charset="2"/>
              <a:tabLst>
                <a:tab pos="1257300" algn="l"/>
              </a:tabLst>
            </a:pPr>
            <a:r>
              <a:rPr lang="en-IE" altLang="zh-CN" i="1" dirty="0">
                <a:latin typeface="Times New Roman" panose="02020603050405020304" pitchFamily="34" charset="0"/>
              </a:rPr>
              <a:t>r</a:t>
            </a:r>
            <a:r>
              <a:rPr lang="en-IE" altLang="zh-CN" i="1" baseline="-25000" dirty="0">
                <a:latin typeface="Times New Roman" panose="02020603050405020304" pitchFamily="34" charset="0"/>
              </a:rPr>
              <a:t>k</a:t>
            </a:r>
            <a:r>
              <a:rPr lang="en-IE" altLang="zh-CN" dirty="0"/>
              <a:t>:	input intensity</a:t>
            </a:r>
            <a:endParaRPr lang="en-IE" altLang="zh-CN" dirty="0"/>
          </a:p>
          <a:p>
            <a:pPr lvl="1" defTabSz="914400" eaLnBrk="1" hangingPunct="1">
              <a:lnSpc>
                <a:spcPct val="90000"/>
              </a:lnSpc>
              <a:buClr>
                <a:schemeClr val="accent2"/>
              </a:buClr>
              <a:buSzPct val="70000"/>
              <a:buFont typeface="Wingdings" panose="05000000000000000000" pitchFamily="2" charset="2"/>
              <a:tabLst>
                <a:tab pos="1257300" algn="l"/>
              </a:tabLst>
            </a:pPr>
            <a:r>
              <a:rPr lang="en-IE" altLang="zh-CN" i="1" dirty="0">
                <a:latin typeface="Times New Roman" panose="02020603050405020304" pitchFamily="34" charset="0"/>
              </a:rPr>
              <a:t>s</a:t>
            </a:r>
            <a:r>
              <a:rPr lang="en-IE" altLang="zh-CN" i="1" baseline="-25000" dirty="0">
                <a:latin typeface="Times New Roman" panose="02020603050405020304" pitchFamily="34" charset="0"/>
              </a:rPr>
              <a:t>k</a:t>
            </a:r>
            <a:r>
              <a:rPr lang="en-IE" altLang="zh-CN" dirty="0"/>
              <a:t>:	processed intensity</a:t>
            </a:r>
            <a:endParaRPr lang="en-IE" altLang="zh-CN" dirty="0"/>
          </a:p>
          <a:p>
            <a:pPr lvl="1" defTabSz="914400" eaLnBrk="1" hangingPunct="1">
              <a:lnSpc>
                <a:spcPct val="90000"/>
              </a:lnSpc>
              <a:buClr>
                <a:schemeClr val="accent2"/>
              </a:buClr>
              <a:buSzPct val="70000"/>
              <a:buFont typeface="Wingdings" panose="05000000000000000000" pitchFamily="2" charset="2"/>
              <a:tabLst>
                <a:tab pos="1257300" algn="l"/>
              </a:tabLst>
            </a:pPr>
            <a:r>
              <a:rPr lang="en-IE" altLang="zh-CN" i="1" dirty="0">
                <a:latin typeface="Times New Roman" panose="02020603050405020304" pitchFamily="34" charset="0"/>
              </a:rPr>
              <a:t>k</a:t>
            </a:r>
            <a:r>
              <a:rPr lang="en-IE" altLang="zh-CN" dirty="0"/>
              <a:t>: 	the intensity range </a:t>
            </a:r>
            <a:br>
              <a:rPr lang="en-IE" altLang="zh-CN" dirty="0"/>
            </a:br>
            <a:r>
              <a:rPr lang="en-IE" altLang="zh-CN" dirty="0"/>
              <a:t>	(e.g 0.0 – 1.0)  </a:t>
            </a:r>
            <a:r>
              <a:rPr lang="zh-CN" altLang="en-US" dirty="0"/>
              <a:t>（</a:t>
            </a:r>
            <a:r>
              <a:rPr lang="en-US" altLang="zh-CN" dirty="0"/>
              <a:t>0~255</a:t>
            </a:r>
            <a:r>
              <a:rPr lang="zh-CN" altLang="en-US" dirty="0"/>
              <a:t>）</a:t>
            </a:r>
            <a:endParaRPr lang="en-IE" altLang="zh-CN" dirty="0"/>
          </a:p>
          <a:p>
            <a:pPr lvl="1" defTabSz="914400" eaLnBrk="1" hangingPunct="1">
              <a:lnSpc>
                <a:spcPct val="90000"/>
              </a:lnSpc>
              <a:buClr>
                <a:schemeClr val="accent2"/>
              </a:buClr>
              <a:buSzPct val="70000"/>
              <a:buFont typeface="Wingdings" panose="05000000000000000000" pitchFamily="2" charset="2"/>
              <a:tabLst>
                <a:tab pos="1257300" algn="l"/>
              </a:tabLst>
            </a:pPr>
            <a:r>
              <a:rPr lang="en-IE" altLang="zh-CN" i="1" dirty="0">
                <a:latin typeface="Times New Roman" panose="02020603050405020304" pitchFamily="34" charset="0"/>
              </a:rPr>
              <a:t>n</a:t>
            </a:r>
            <a:r>
              <a:rPr lang="en-IE" altLang="zh-CN" i="1" baseline="-25000" dirty="0">
                <a:latin typeface="Times New Roman" panose="02020603050405020304" pitchFamily="34" charset="0"/>
              </a:rPr>
              <a:t>j</a:t>
            </a:r>
            <a:r>
              <a:rPr lang="en-IE" altLang="zh-CN" dirty="0"/>
              <a:t>:	the frequency of intensity </a:t>
            </a:r>
            <a:r>
              <a:rPr lang="en-IE" altLang="zh-CN" i="1" dirty="0">
                <a:latin typeface="Times New Roman" panose="02020603050405020304" pitchFamily="34" charset="0"/>
              </a:rPr>
              <a:t>j</a:t>
            </a:r>
            <a:endParaRPr lang="en-IE" altLang="zh-CN" i="1" dirty="0">
              <a:latin typeface="Times New Roman" panose="02020603050405020304" pitchFamily="34" charset="0"/>
            </a:endParaRPr>
          </a:p>
          <a:p>
            <a:pPr lvl="1" defTabSz="914400" eaLnBrk="1" hangingPunct="1">
              <a:lnSpc>
                <a:spcPct val="90000"/>
              </a:lnSpc>
              <a:buClr>
                <a:schemeClr val="accent2"/>
              </a:buClr>
              <a:buSzPct val="70000"/>
              <a:buFont typeface="Wingdings" panose="05000000000000000000" pitchFamily="2" charset="2"/>
              <a:tabLst>
                <a:tab pos="1257300" algn="l"/>
              </a:tabLst>
            </a:pPr>
            <a:r>
              <a:rPr lang="en-IE" altLang="zh-CN" i="1" dirty="0">
                <a:latin typeface="Times New Roman" panose="02020603050405020304" pitchFamily="34" charset="0"/>
              </a:rPr>
              <a:t>n</a:t>
            </a:r>
            <a:r>
              <a:rPr lang="en-IE" altLang="zh-CN" dirty="0"/>
              <a:t>:	the sum of all frequencies</a:t>
            </a:r>
            <a:endParaRPr lang="en-IE" altLang="zh-CN" dirty="0"/>
          </a:p>
          <a:p>
            <a:pPr lvl="1" defTabSz="914400" eaLnBrk="1" hangingPunct="1">
              <a:lnSpc>
                <a:spcPct val="90000"/>
              </a:lnSpc>
              <a:buClr>
                <a:schemeClr val="accent2"/>
              </a:buClr>
              <a:buSzPct val="70000"/>
              <a:buFont typeface="Wingdings" panose="05000000000000000000" pitchFamily="2" charset="2"/>
              <a:tabLst>
                <a:tab pos="1257300" algn="l"/>
              </a:tabLst>
            </a:pPr>
            <a:r>
              <a:rPr lang="zh-CN" altLang="en-IE" dirty="0"/>
              <a:t>最后乘以 （</a:t>
            </a:r>
            <a:r>
              <a:rPr lang="en-US" altLang="zh-CN" dirty="0"/>
              <a:t>L-1</a:t>
            </a:r>
            <a:r>
              <a:rPr lang="zh-CN" altLang="en-US" dirty="0"/>
              <a:t>）</a:t>
            </a:r>
            <a:endParaRPr lang="en-IE" altLang="zh-CN" dirty="0"/>
          </a:p>
          <a:p>
            <a:pPr lvl="1" defTabSz="914400" eaLnBrk="1" hangingPunct="1">
              <a:lnSpc>
                <a:spcPct val="90000"/>
              </a:lnSpc>
              <a:buClr>
                <a:schemeClr val="accent2"/>
              </a:buClr>
              <a:buSzPct val="70000"/>
              <a:buFont typeface="Wingdings" panose="05000000000000000000" pitchFamily="2" charset="2"/>
              <a:tabLst>
                <a:tab pos="1257300" algn="l"/>
              </a:tabLst>
            </a:pPr>
            <a:endParaRPr lang="en-US" altLang="zh-CN" dirty="0"/>
          </a:p>
        </p:txBody>
      </p:sp>
      <p:grpSp>
        <p:nvGrpSpPr>
          <p:cNvPr id="67587" name="Group 14"/>
          <p:cNvGrpSpPr/>
          <p:nvPr/>
        </p:nvGrpSpPr>
        <p:grpSpPr>
          <a:xfrm>
            <a:off x="6076950" y="2716213"/>
            <a:ext cx="2825750" cy="3446462"/>
            <a:chOff x="3628" y="1892"/>
            <a:chExt cx="1780" cy="2171"/>
          </a:xfrm>
        </p:grpSpPr>
        <p:sp>
          <p:nvSpPr>
            <p:cNvPr id="67588" name="Rectangle 13"/>
            <p:cNvSpPr/>
            <p:nvPr/>
          </p:nvSpPr>
          <p:spPr>
            <a:xfrm>
              <a:off x="3628" y="1892"/>
              <a:ext cx="1780" cy="2171"/>
            </a:xfrm>
            <a:prstGeom prst="rect">
              <a:avLst/>
            </a:prstGeom>
            <a:solidFill>
              <a:schemeClr val="bg1"/>
            </a:solidFill>
            <a:ln w="12700" cap="flat" cmpd="sng">
              <a:solidFill>
                <a:schemeClr val="tx1"/>
              </a:solidFill>
              <a:prstDash val="solid"/>
              <a:miter/>
              <a:headEnd type="none" w="med" len="med"/>
              <a:tailEnd type="none" w="med" len="med"/>
            </a:ln>
          </p:spPr>
          <p:txBody>
            <a:bodyPr wrap="none" anchor="ctr" anchorCtr="0"/>
            <a:p>
              <a:endParaRPr lang="zh-CN" altLang="zh-CN" sz="1800" dirty="0">
                <a:latin typeface="Verdana" panose="020B0604030504040204" pitchFamily="-112" charset="0"/>
                <a:ea typeface="MS PGothic" panose="020B0600070205080204" pitchFamily="-110" charset="-128"/>
              </a:endParaRPr>
            </a:p>
          </p:txBody>
        </p:sp>
        <p:grpSp>
          <p:nvGrpSpPr>
            <p:cNvPr id="67589" name="Group 12"/>
            <p:cNvGrpSpPr/>
            <p:nvPr/>
          </p:nvGrpSpPr>
          <p:grpSpPr>
            <a:xfrm>
              <a:off x="3691" y="1936"/>
              <a:ext cx="1693" cy="2127"/>
              <a:chOff x="3720" y="1935"/>
              <a:chExt cx="1693" cy="2127"/>
            </a:xfrm>
          </p:grpSpPr>
          <p:graphicFrame>
            <p:nvGraphicFramePr>
              <p:cNvPr id="67590" name="Object 2"/>
              <p:cNvGraphicFramePr>
                <a:graphicFrameLocks noChangeAspect="1"/>
              </p:cNvGraphicFramePr>
              <p:nvPr/>
            </p:nvGraphicFramePr>
            <p:xfrm>
              <a:off x="3720" y="1935"/>
              <a:ext cx="1340" cy="473"/>
            </p:xfrm>
            <a:graphic>
              <a:graphicData uri="http://schemas.openxmlformats.org/presentationml/2006/ole">
                <mc:AlternateContent xmlns:mc="http://schemas.openxmlformats.org/markup-compatibility/2006">
                  <mc:Choice xmlns:v="urn:schemas-microsoft-com:vml" Requires="v">
                    <p:oleObj spid="_x0000_s3081" name="" r:id="rId1" imgW="647700" imgH="228600" progId="Equation.3">
                      <p:embed/>
                    </p:oleObj>
                  </mc:Choice>
                  <mc:Fallback>
                    <p:oleObj name="" r:id="rId1" imgW="647700" imgH="228600" progId="Equation.3">
                      <p:embed/>
                      <p:pic>
                        <p:nvPicPr>
                          <p:cNvPr id="0" name="图片 3080"/>
                          <p:cNvPicPr/>
                          <p:nvPr/>
                        </p:nvPicPr>
                        <p:blipFill>
                          <a:blip r:embed="rId2"/>
                          <a:stretch>
                            <a:fillRect/>
                          </a:stretch>
                        </p:blipFill>
                        <p:spPr>
                          <a:xfrm>
                            <a:off x="3720" y="1935"/>
                            <a:ext cx="1340" cy="473"/>
                          </a:xfrm>
                          <a:prstGeom prst="rect">
                            <a:avLst/>
                          </a:prstGeom>
                          <a:noFill/>
                          <a:ln w="38100">
                            <a:noFill/>
                            <a:miter/>
                          </a:ln>
                        </p:spPr>
                      </p:pic>
                    </p:oleObj>
                  </mc:Fallback>
                </mc:AlternateContent>
              </a:graphicData>
            </a:graphic>
          </p:graphicFrame>
          <p:graphicFrame>
            <p:nvGraphicFramePr>
              <p:cNvPr id="67591" name="Object 3"/>
              <p:cNvGraphicFramePr>
                <a:graphicFrameLocks noChangeAspect="1"/>
              </p:cNvGraphicFramePr>
              <p:nvPr/>
            </p:nvGraphicFramePr>
            <p:xfrm>
              <a:off x="4058" y="2350"/>
              <a:ext cx="1355" cy="832"/>
            </p:xfrm>
            <a:graphic>
              <a:graphicData uri="http://schemas.openxmlformats.org/presentationml/2006/ole">
                <mc:AlternateContent xmlns:mc="http://schemas.openxmlformats.org/markup-compatibility/2006">
                  <mc:Choice xmlns:v="urn:schemas-microsoft-com:vml" Requires="v">
                    <p:oleObj spid="_x0000_s3079" name="" r:id="rId3" imgW="723900" imgH="444500" progId="Equation.3">
                      <p:embed/>
                    </p:oleObj>
                  </mc:Choice>
                  <mc:Fallback>
                    <p:oleObj name="" r:id="rId3" imgW="723900" imgH="444500" progId="Equation.3">
                      <p:embed/>
                      <p:pic>
                        <p:nvPicPr>
                          <p:cNvPr id="0" name="图片 3078"/>
                          <p:cNvPicPr/>
                          <p:nvPr/>
                        </p:nvPicPr>
                        <p:blipFill>
                          <a:blip r:embed="rId4"/>
                          <a:stretch>
                            <a:fillRect/>
                          </a:stretch>
                        </p:blipFill>
                        <p:spPr>
                          <a:xfrm>
                            <a:off x="4058" y="2350"/>
                            <a:ext cx="1355" cy="832"/>
                          </a:xfrm>
                          <a:prstGeom prst="rect">
                            <a:avLst/>
                          </a:prstGeom>
                          <a:noFill/>
                          <a:ln w="38100">
                            <a:noFill/>
                            <a:miter/>
                          </a:ln>
                        </p:spPr>
                      </p:pic>
                    </p:oleObj>
                  </mc:Fallback>
                </mc:AlternateContent>
              </a:graphicData>
            </a:graphic>
          </p:graphicFrame>
          <p:graphicFrame>
            <p:nvGraphicFramePr>
              <p:cNvPr id="67592" name="Object 4"/>
              <p:cNvGraphicFramePr>
                <a:graphicFrameLocks noChangeAspect="1"/>
              </p:cNvGraphicFramePr>
              <p:nvPr/>
            </p:nvGraphicFramePr>
            <p:xfrm>
              <a:off x="4058" y="3182"/>
              <a:ext cx="977" cy="880"/>
            </p:xfrm>
            <a:graphic>
              <a:graphicData uri="http://schemas.openxmlformats.org/presentationml/2006/ole">
                <mc:AlternateContent xmlns:mc="http://schemas.openxmlformats.org/markup-compatibility/2006">
                  <mc:Choice xmlns:v="urn:schemas-microsoft-com:vml" Requires="v">
                    <p:oleObj spid="_x0000_s3080" name="" r:id="rId5" imgW="508000" imgH="457200" progId="Equation.3">
                      <p:embed/>
                    </p:oleObj>
                  </mc:Choice>
                  <mc:Fallback>
                    <p:oleObj name="" r:id="rId5" imgW="508000" imgH="457200" progId="Equation.3">
                      <p:embed/>
                      <p:pic>
                        <p:nvPicPr>
                          <p:cNvPr id="0" name="图片 3079"/>
                          <p:cNvPicPr/>
                          <p:nvPr/>
                        </p:nvPicPr>
                        <p:blipFill>
                          <a:blip r:embed="rId6"/>
                          <a:stretch>
                            <a:fillRect/>
                          </a:stretch>
                        </p:blipFill>
                        <p:spPr>
                          <a:xfrm>
                            <a:off x="4058" y="3182"/>
                            <a:ext cx="977" cy="880"/>
                          </a:xfrm>
                          <a:prstGeom prst="rect">
                            <a:avLst/>
                          </a:prstGeom>
                          <a:noFill/>
                          <a:ln w="38100">
                            <a:noFill/>
                            <a:miter/>
                          </a:ln>
                        </p:spPr>
                      </p:pic>
                    </p:oleObj>
                  </mc:Fallback>
                </mc:AlternateContent>
              </a:graphicData>
            </a:graphic>
          </p:graphicFrame>
        </p:grpSp>
      </p:grpSp>
      <p:graphicFrame>
        <p:nvGraphicFramePr>
          <p:cNvPr id="67593" name="对象 1">
            <a:hlinkClick r:id="" action="ppaction://ole?verb="/>
          </p:cNvPr>
          <p:cNvGraphicFramePr>
            <a:graphicFrameLocks noChangeAspect="1"/>
          </p:cNvGraphicFramePr>
          <p:nvPr/>
        </p:nvGraphicFramePr>
        <p:xfrm>
          <a:off x="4229100" y="3194050"/>
          <a:ext cx="685800" cy="469900"/>
        </p:xfrm>
        <a:graphic>
          <a:graphicData uri="http://schemas.openxmlformats.org/presentationml/2006/ole">
            <mc:AlternateContent xmlns:mc="http://schemas.openxmlformats.org/markup-compatibility/2006">
              <mc:Choice xmlns:v="urn:schemas-microsoft-com:vml" Requires="v">
                <p:oleObj spid="_x0000_s3078" name="" r:id="rId7" imgW="685800" imgH="469900" progId="Equation.KSEE3">
                  <p:embed/>
                </p:oleObj>
              </mc:Choice>
              <mc:Fallback>
                <p:oleObj name="" r:id="rId7" imgW="685800" imgH="469900" progId="Equation.KSEE3">
                  <p:embed/>
                  <p:pic>
                    <p:nvPicPr>
                      <p:cNvPr id="0" name="图片 3077"/>
                      <p:cNvPicPr/>
                      <p:nvPr/>
                    </p:nvPicPr>
                    <p:blipFill>
                      <a:blip r:embed="rId8"/>
                      <a:stretch>
                        <a:fillRect/>
                      </a:stretch>
                    </p:blipFill>
                    <p:spPr>
                      <a:xfrm>
                        <a:off x="4229100" y="3194050"/>
                        <a:ext cx="685800" cy="469900"/>
                      </a:xfrm>
                      <a:prstGeom prst="rect">
                        <a:avLst/>
                      </a:prstGeom>
                      <a:noFill/>
                      <a:ln w="38100">
                        <a:noFill/>
                        <a:miter/>
                      </a:ln>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灯片编号占位符 5"/>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
        <p:nvSpPr>
          <p:cNvPr id="9218" name="Rectangle 2"/>
          <p:cNvSpPr>
            <a:spLocks noGrp="1"/>
          </p:cNvSpPr>
          <p:nvPr>
            <p:ph type="title"/>
          </p:nvPr>
        </p:nvSpPr>
        <p:spPr>
          <a:xfrm>
            <a:off x="1370013" y="576263"/>
            <a:ext cx="7313612" cy="868362"/>
          </a:xfrm>
        </p:spPr>
        <p:txBody>
          <a:bodyPr vert="horz" wrap="square" lIns="91440" tIns="45720" rIns="91440" bIns="45720" anchor="b" anchorCtr="0"/>
          <a:p>
            <a:pPr eaLnBrk="1" hangingPunct="1"/>
            <a:r>
              <a:rPr lang="en-US" altLang="zh-CN" dirty="0"/>
              <a:t>5.1</a:t>
            </a:r>
            <a:r>
              <a:rPr lang="zh-CN" altLang="en-US" dirty="0"/>
              <a:t>概述</a:t>
            </a:r>
            <a:endParaRPr lang="zh-CN" altLang="en-US" dirty="0"/>
          </a:p>
        </p:txBody>
      </p:sp>
      <p:sp>
        <p:nvSpPr>
          <p:cNvPr id="9219" name="Rectangle 3"/>
          <p:cNvSpPr>
            <a:spLocks noGrp="1"/>
          </p:cNvSpPr>
          <p:nvPr>
            <p:ph idx="1"/>
          </p:nvPr>
        </p:nvSpPr>
        <p:spPr>
          <a:xfrm>
            <a:off x="785813" y="1571625"/>
            <a:ext cx="8143875" cy="2500313"/>
          </a:xfrm>
        </p:spPr>
        <p:txBody>
          <a:bodyPr vert="horz" wrap="square" lIns="91440" tIns="45720" rIns="91440" bIns="45720" anchor="t" anchorCtr="0"/>
          <a:p>
            <a:pPr eaLnBrk="1" hangingPunct="1">
              <a:buClr>
                <a:schemeClr val="tx1"/>
              </a:buClr>
              <a:buBlip>
                <a:blip r:embed="rId1"/>
              </a:buBlip>
            </a:pPr>
            <a:r>
              <a:rPr lang="zh-CN" altLang="en-US" dirty="0"/>
              <a:t>图像增强是通过某种技术有选择地</a:t>
            </a:r>
            <a:r>
              <a:rPr lang="zh-CN" altLang="en-US" b="1" i="1" dirty="0">
                <a:solidFill>
                  <a:srgbClr val="FF0000"/>
                </a:solidFill>
              </a:rPr>
              <a:t>突出</a:t>
            </a:r>
            <a:r>
              <a:rPr lang="zh-CN" altLang="en-US" dirty="0"/>
              <a:t>对某一具体应用</a:t>
            </a:r>
            <a:r>
              <a:rPr lang="zh-CN" altLang="en-US" b="1" i="1" dirty="0">
                <a:solidFill>
                  <a:srgbClr val="FF0000"/>
                </a:solidFill>
              </a:rPr>
              <a:t>有用</a:t>
            </a:r>
            <a:r>
              <a:rPr lang="zh-CN" altLang="en-US" dirty="0"/>
              <a:t>的信息，</a:t>
            </a:r>
            <a:r>
              <a:rPr lang="zh-CN" altLang="en-US" b="1" i="1" dirty="0">
                <a:solidFill>
                  <a:srgbClr val="FF0000"/>
                </a:solidFill>
              </a:rPr>
              <a:t>削弱</a:t>
            </a:r>
            <a:r>
              <a:rPr lang="zh-CN" altLang="en-US" dirty="0"/>
              <a:t>或抑制一些</a:t>
            </a:r>
            <a:r>
              <a:rPr lang="zh-CN" altLang="en-US" b="1" i="1" dirty="0">
                <a:solidFill>
                  <a:srgbClr val="FF0000"/>
                </a:solidFill>
              </a:rPr>
              <a:t>无用</a:t>
            </a:r>
            <a:r>
              <a:rPr lang="zh-CN" altLang="en-US" dirty="0"/>
              <a:t>的信息。</a:t>
            </a:r>
            <a:endParaRPr lang="en-US" altLang="zh-CN" dirty="0"/>
          </a:p>
          <a:p>
            <a:r>
              <a:rPr lang="zh-CN" altLang="en-US" dirty="0"/>
              <a:t>目的：</a:t>
            </a:r>
            <a:endParaRPr lang="en-US" altLang="zh-CN" dirty="0"/>
          </a:p>
          <a:p>
            <a:r>
              <a:rPr lang="en-US" altLang="zh-CN" dirty="0"/>
              <a:t>1.</a:t>
            </a:r>
            <a:r>
              <a:rPr lang="zh-CN" altLang="en-US" dirty="0"/>
              <a:t>改善图像视觉效果，便于观察和分析；</a:t>
            </a:r>
            <a:endParaRPr lang="en-US" altLang="zh-CN" dirty="0"/>
          </a:p>
          <a:p>
            <a:r>
              <a:rPr lang="en-US" altLang="zh-CN" dirty="0"/>
              <a:t>2.</a:t>
            </a:r>
            <a:r>
              <a:rPr lang="zh-CN" altLang="en-US" dirty="0"/>
              <a:t>便于人工或机器对图像的进一步处理。</a:t>
            </a:r>
            <a:endParaRPr lang="en-US" altLang="zh-CN" dirty="0"/>
          </a:p>
          <a:p>
            <a:r>
              <a:rPr lang="zh-CN" altLang="en-US" dirty="0"/>
              <a:t>注意：</a:t>
            </a:r>
            <a:endParaRPr lang="en-US" altLang="zh-CN" dirty="0"/>
          </a:p>
          <a:p>
            <a:r>
              <a:rPr lang="zh-CN" altLang="en-US" dirty="0"/>
              <a:t>（</a:t>
            </a:r>
            <a:r>
              <a:rPr lang="en-US" altLang="zh-CN" dirty="0"/>
              <a:t>1</a:t>
            </a:r>
            <a:r>
              <a:rPr lang="zh-CN" altLang="en-US" dirty="0"/>
              <a:t>）图像信息</a:t>
            </a:r>
            <a:r>
              <a:rPr lang="zh-CN" altLang="en-US" dirty="0">
                <a:solidFill>
                  <a:srgbClr val="FF0000"/>
                </a:solidFill>
              </a:rPr>
              <a:t>有损无增</a:t>
            </a:r>
            <a:r>
              <a:rPr lang="zh-CN" altLang="en-US" dirty="0"/>
              <a:t>；</a:t>
            </a:r>
            <a:endParaRPr lang="en-US" altLang="zh-CN" dirty="0"/>
          </a:p>
          <a:p>
            <a:r>
              <a:rPr lang="zh-CN" altLang="en-US" dirty="0"/>
              <a:t>（</a:t>
            </a:r>
            <a:r>
              <a:rPr lang="en-US" altLang="zh-CN" dirty="0"/>
              <a:t>2</a:t>
            </a:r>
            <a:r>
              <a:rPr lang="zh-CN" altLang="en-US" dirty="0"/>
              <a:t>）图像增强一般是一个复杂图像处理系统的主要的“预处理”环节。</a:t>
            </a:r>
            <a:endParaRPr lang="zh-CN" altLang="en-US" dirty="0"/>
          </a:p>
          <a:p>
            <a:pPr eaLnBrk="1" hangingPunct="1">
              <a:buClr>
                <a:schemeClr val="tx1"/>
              </a:buClr>
              <a:buFont typeface="Wingdings" panose="05000000000000000000" pitchFamily="2" charset="2"/>
              <a:buChar char="•"/>
            </a:pPr>
            <a:endParaRPr lang="zh-CN"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3" name="标题 1"/>
          <p:cNvSpPr>
            <a:spLocks noGrp="1"/>
          </p:cNvSpPr>
          <p:nvPr>
            <p:ph type="title"/>
          </p:nvPr>
        </p:nvSpPr>
        <p:spPr/>
        <p:txBody>
          <a:bodyPr vert="horz" wrap="square" lIns="91440" tIns="45720" rIns="91440" bIns="45720" anchor="b" anchorCtr="0"/>
          <a:p>
            <a:r>
              <a:rPr lang="zh-CN" altLang="en-US" dirty="0"/>
              <a:t>直方图均衡化的简化公式</a:t>
            </a:r>
            <a:endParaRPr lang="zh-CN" altLang="en-US" dirty="0"/>
          </a:p>
        </p:txBody>
      </p:sp>
      <p:sp>
        <p:nvSpPr>
          <p:cNvPr id="69634" name="内容占位符 2"/>
          <p:cNvSpPr>
            <a:spLocks noGrp="1"/>
          </p:cNvSpPr>
          <p:nvPr>
            <p:ph idx="1"/>
          </p:nvPr>
        </p:nvSpPr>
        <p:spPr/>
        <p:txBody>
          <a:bodyPr vert="horz" wrap="square" lIns="91440" tIns="45720" rIns="91440" bIns="45720" anchor="t" anchorCtr="0"/>
          <a:p>
            <a:endParaRPr lang="zh-CN" altLang="en-US" dirty="0"/>
          </a:p>
        </p:txBody>
      </p:sp>
      <p:sp>
        <p:nvSpPr>
          <p:cNvPr id="69635" name="灯片编号占位符 4"/>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pic>
        <p:nvPicPr>
          <p:cNvPr id="69636" name="Picture 2"/>
          <p:cNvPicPr>
            <a:picLocks noChangeAspect="1"/>
          </p:cNvPicPr>
          <p:nvPr/>
        </p:nvPicPr>
        <p:blipFill>
          <a:blip r:embed="rId1"/>
          <a:stretch>
            <a:fillRect/>
          </a:stretch>
        </p:blipFill>
        <p:spPr>
          <a:xfrm>
            <a:off x="428625" y="1928813"/>
            <a:ext cx="8434388" cy="2452687"/>
          </a:xfrm>
          <a:prstGeom prst="rect">
            <a:avLst/>
          </a:prstGeom>
          <a:noFill/>
          <a:ln w="9525">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7" name="Rectangle 10"/>
          <p:cNvSpPr>
            <a:spLocks noGrp="1"/>
          </p:cNvSpPr>
          <p:nvPr>
            <p:ph type="sldNum" sz="quarter" idx="4"/>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latin typeface="Verdana" panose="020B0604030504040204" pitchFamily="-112" charset="0"/>
              </a:rPr>
            </a:fld>
            <a:endParaRPr lang="en-US" altLang="zh-CN" sz="1200" b="0" dirty="0">
              <a:latin typeface="Verdana" panose="020B0604030504040204" pitchFamily="-112" charset="0"/>
            </a:endParaRPr>
          </a:p>
        </p:txBody>
      </p:sp>
      <p:sp>
        <p:nvSpPr>
          <p:cNvPr id="65538" name="Rectangle 2"/>
          <p:cNvSpPr>
            <a:spLocks noGrp="1"/>
          </p:cNvSpPr>
          <p:nvPr>
            <p:ph type="subTitle" idx="1"/>
          </p:nvPr>
        </p:nvSpPr>
        <p:spPr>
          <a:xfrm>
            <a:off x="361950" y="620713"/>
            <a:ext cx="8458200" cy="1800225"/>
          </a:xfrm>
        </p:spPr>
        <p:txBody>
          <a:bodyPr vert="horz" wrap="square" lIns="91440" tIns="45720" rIns="91440" bIns="45720" anchor="t" anchorCtr="0"/>
          <a:p>
            <a:pPr marL="287655" marR="0" indent="-1905" algn="l" defTabSz="914400" rtl="0" eaLnBrk="1" fontAlgn="base" latinLnBrk="0" hangingPunct="1">
              <a:lnSpc>
                <a:spcPct val="80000"/>
              </a:lnSpc>
              <a:spcBef>
                <a:spcPct val="20000"/>
              </a:spcBef>
              <a:spcAft>
                <a:spcPct val="0"/>
              </a:spcAft>
              <a:buClr>
                <a:schemeClr val="tx2"/>
              </a:buClr>
              <a:buSzPct val="70000"/>
              <a:buFont typeface="Wingdings" panose="05000000000000000000" pitchFamily="2" charset="2"/>
              <a:buNone/>
            </a:pPr>
            <a:r>
              <a:rPr kumimoji="0" lang="en-US" altLang="zh-CN" sz="2700" b="0" i="0" u="none" strike="noStrike" kern="0" cap="none" spc="0" normalizeH="0" baseline="0" noProof="1" dirty="0">
                <a:solidFill>
                  <a:schemeClr val="tx1"/>
                </a:solidFill>
                <a:latin typeface="Arial" panose="020B0604020202020204" pitchFamily="34" charset="0"/>
                <a:ea typeface="黑体" panose="02010609060101010101" pitchFamily="2" charset="-122"/>
                <a:cs typeface="+mn-cs"/>
              </a:rPr>
              <a:t>3.</a:t>
            </a:r>
            <a:r>
              <a:rPr kumimoji="0" lang="zh-CN" altLang="en-US" sz="2500" b="0" i="0" u="none" strike="noStrike" kern="0" cap="none" spc="0" normalizeH="0" baseline="0" noProof="1" dirty="0">
                <a:solidFill>
                  <a:schemeClr val="tx1"/>
                </a:solidFill>
                <a:latin typeface="+mn-lt"/>
                <a:ea typeface="+mn-ea"/>
                <a:cs typeface="+mn-cs"/>
              </a:rPr>
              <a:t>直方图均衡化的计算步骤及实例</a:t>
            </a:r>
            <a:r>
              <a:rPr kumimoji="0" lang="en-US" altLang="zh-CN" sz="2500" b="0" i="0" u="none" strike="noStrike" kern="0" cap="none" spc="0" normalizeH="0" baseline="0" noProof="1" dirty="0">
                <a:solidFill>
                  <a:schemeClr val="tx1"/>
                </a:solidFill>
                <a:latin typeface="+mn-lt"/>
                <a:ea typeface="+mn-ea"/>
                <a:cs typeface="+mn-cs"/>
              </a:rPr>
              <a:t>1</a:t>
            </a:r>
            <a:endParaRPr kumimoji="0" lang="en-US" altLang="zh-CN" sz="25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80000"/>
              </a:lnSpc>
              <a:spcBef>
                <a:spcPct val="20000"/>
              </a:spcBef>
              <a:spcAft>
                <a:spcPct val="0"/>
              </a:spcAft>
              <a:buClr>
                <a:schemeClr val="tx1"/>
              </a:buClr>
              <a:buSzPct val="70000"/>
              <a:buFont typeface="Wingdings" panose="05000000000000000000" pitchFamily="2" charset="2"/>
              <a:buNone/>
            </a:pPr>
            <a:r>
              <a:rPr kumimoji="0" lang="zh-CN" altLang="en-US" sz="2500" b="0" i="0" u="none" strike="noStrike" kern="0" cap="none" spc="0" normalizeH="0" baseline="0" noProof="1" dirty="0">
                <a:solidFill>
                  <a:schemeClr val="tx1"/>
                </a:solidFill>
                <a:latin typeface="+mn-lt"/>
                <a:ea typeface="+mn-ea"/>
                <a:cs typeface="+mn-cs"/>
              </a:rPr>
              <a:t>设有</a:t>
            </a:r>
            <a:r>
              <a:rPr kumimoji="0" lang="en-US" altLang="zh-CN" sz="2500" b="0" i="0" u="none" strike="noStrike" kern="0" cap="none" spc="0" normalizeH="0" baseline="0" noProof="1" dirty="0">
                <a:solidFill>
                  <a:schemeClr val="tx1"/>
                </a:solidFill>
                <a:latin typeface="+mn-lt"/>
                <a:ea typeface="+mn-ea"/>
                <a:cs typeface="+mn-cs"/>
              </a:rPr>
              <a:t>1</a:t>
            </a:r>
            <a:r>
              <a:rPr kumimoji="0" lang="zh-CN" altLang="en-US" sz="2500" b="0" i="0" u="none" strike="noStrike" kern="0" cap="none" spc="0" normalizeH="0" baseline="0" noProof="1" dirty="0">
                <a:solidFill>
                  <a:schemeClr val="tx1"/>
                </a:solidFill>
                <a:latin typeface="+mn-lt"/>
                <a:ea typeface="+mn-ea"/>
                <a:cs typeface="+mn-cs"/>
              </a:rPr>
              <a:t>幅</a:t>
            </a:r>
            <a:r>
              <a:rPr kumimoji="0" lang="en-US" altLang="zh-CN" sz="2500" b="0" i="0" u="none" strike="noStrike" kern="0" cap="none" spc="0" normalizeH="0" baseline="0" noProof="1" dirty="0">
                <a:solidFill>
                  <a:schemeClr val="tx1"/>
                </a:solidFill>
                <a:latin typeface="+mn-lt"/>
                <a:ea typeface="+mn-ea"/>
                <a:cs typeface="+mn-cs"/>
              </a:rPr>
              <a:t>64×64</a:t>
            </a:r>
            <a:r>
              <a:rPr kumimoji="0" lang="zh-CN" altLang="en-US" sz="2500" b="0" i="0" u="none" strike="noStrike" kern="0" cap="none" spc="0" normalizeH="0" baseline="0" noProof="1" dirty="0">
                <a:solidFill>
                  <a:schemeClr val="tx1"/>
                </a:solidFill>
                <a:latin typeface="+mn-lt"/>
                <a:ea typeface="+mn-ea"/>
                <a:cs typeface="+mn-cs"/>
              </a:rPr>
              <a:t>，</a:t>
            </a:r>
            <a:r>
              <a:rPr kumimoji="0" lang="en-US" altLang="zh-CN" sz="2500" b="0" i="0" u="none" strike="noStrike" kern="0" cap="none" spc="0" normalizeH="0" baseline="0" noProof="1" dirty="0">
                <a:solidFill>
                  <a:schemeClr val="tx1"/>
                </a:solidFill>
                <a:latin typeface="+mn-lt"/>
                <a:ea typeface="+mn-ea"/>
                <a:cs typeface="+mn-cs"/>
              </a:rPr>
              <a:t>n=4096, 8</a:t>
            </a:r>
            <a:r>
              <a:rPr kumimoji="0" lang="zh-CN" altLang="en-US" sz="2500" b="0" i="0" u="none" strike="noStrike" kern="0" cap="none" spc="0" normalizeH="0" baseline="0" noProof="1" dirty="0">
                <a:solidFill>
                  <a:schemeClr val="tx1"/>
                </a:solidFill>
                <a:latin typeface="+mn-lt"/>
                <a:ea typeface="+mn-ea"/>
                <a:cs typeface="+mn-cs"/>
              </a:rPr>
              <a:t>灰度图像，其直方图见下图。进行均衡化的步骤：</a:t>
            </a:r>
            <a:endParaRPr kumimoji="0" lang="zh-CN" altLang="en-US" sz="25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80000"/>
              </a:lnSpc>
              <a:spcBef>
                <a:spcPct val="20000"/>
              </a:spcBef>
              <a:spcAft>
                <a:spcPct val="0"/>
              </a:spcAft>
              <a:buClr>
                <a:schemeClr val="tx1"/>
              </a:buClr>
              <a:buSzPct val="70000"/>
              <a:buFont typeface="Wingdings" panose="05000000000000000000" pitchFamily="2" charset="2"/>
              <a:buNone/>
            </a:pPr>
            <a:endParaRPr kumimoji="0" lang="zh-CN" altLang="en-US" sz="25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80000"/>
              </a:lnSpc>
              <a:spcBef>
                <a:spcPct val="20000"/>
              </a:spcBef>
              <a:spcAft>
                <a:spcPct val="0"/>
              </a:spcAft>
              <a:buClr>
                <a:schemeClr val="tx2"/>
              </a:buClr>
              <a:buSzPct val="70000"/>
              <a:buFont typeface="Wingdings" panose="05000000000000000000" pitchFamily="2" charset="2"/>
              <a:buNone/>
            </a:pPr>
            <a:r>
              <a:rPr kumimoji="0" lang="zh-CN" altLang="en-US" sz="2500" b="0" i="0" u="none" strike="noStrike" kern="0" cap="none" spc="0" normalizeH="0" baseline="0" noProof="1" dirty="0">
                <a:solidFill>
                  <a:schemeClr val="tx1"/>
                </a:solidFill>
                <a:latin typeface="+mn-lt"/>
                <a:ea typeface="+mn-ea"/>
                <a:cs typeface="+mn-cs"/>
              </a:rPr>
              <a:t> </a:t>
            </a:r>
            <a:endParaRPr kumimoji="0" lang="zh-CN" altLang="en-US" sz="2700" b="0" i="0" u="none" strike="noStrike" kern="0" cap="none" spc="0" normalizeH="0" baseline="0" noProof="1" dirty="0">
              <a:solidFill>
                <a:srgbClr val="800000"/>
              </a:solidFill>
              <a:latin typeface="Arial" panose="020B0604020202020204" pitchFamily="34" charset="0"/>
              <a:ea typeface="黑体" panose="02010609060101010101" pitchFamily="2" charset="-122"/>
              <a:cs typeface="+mn-cs"/>
            </a:endParaRPr>
          </a:p>
          <a:p>
            <a:pPr marL="287655" marR="0" indent="-1905" algn="l" defTabSz="914400" rtl="0" eaLnBrk="1" fontAlgn="base" latinLnBrk="0" hangingPunct="1">
              <a:lnSpc>
                <a:spcPct val="80000"/>
              </a:lnSpc>
              <a:spcBef>
                <a:spcPct val="20000"/>
              </a:spcBef>
              <a:spcAft>
                <a:spcPct val="0"/>
              </a:spcAft>
              <a:buClr>
                <a:schemeClr val="tx2"/>
              </a:buClr>
              <a:buSzPct val="70000"/>
              <a:buFont typeface="Wingdings" panose="05000000000000000000" pitchFamily="2" charset="2"/>
              <a:buNone/>
            </a:pPr>
            <a:endParaRPr kumimoji="0" lang="zh-CN" altLang="en-US" sz="2700" b="0" i="0" u="none" strike="noStrike" kern="0" cap="none" spc="0" normalizeH="0" baseline="0" noProof="1" dirty="0">
              <a:solidFill>
                <a:srgbClr val="800000"/>
              </a:solidFill>
              <a:latin typeface="Arial" panose="020B0604020202020204" pitchFamily="34" charset="0"/>
              <a:ea typeface="黑体" panose="02010609060101010101" pitchFamily="2" charset="-122"/>
              <a:cs typeface="+mn-cs"/>
            </a:endParaRPr>
          </a:p>
          <a:p>
            <a:pPr marL="287655" marR="0" indent="-1905" algn="l" defTabSz="914400" rtl="0" eaLnBrk="1" fontAlgn="base" latinLnBrk="0" hangingPunct="1">
              <a:lnSpc>
                <a:spcPct val="80000"/>
              </a:lnSpc>
              <a:spcBef>
                <a:spcPct val="20000"/>
              </a:spcBef>
              <a:spcAft>
                <a:spcPct val="0"/>
              </a:spcAft>
              <a:buClr>
                <a:schemeClr val="tx2"/>
              </a:buClr>
              <a:buSzPct val="70000"/>
              <a:buFont typeface="Wingdings" panose="05000000000000000000" pitchFamily="2" charset="2"/>
              <a:buNone/>
            </a:pPr>
            <a:endParaRPr kumimoji="0" lang="en-US" altLang="zh-CN" sz="2500" b="0" i="0" u="none" strike="noStrike" kern="0" cap="none" spc="0" normalizeH="0" baseline="0" noProof="1" dirty="0">
              <a:solidFill>
                <a:schemeClr val="tx1"/>
              </a:solidFill>
              <a:latin typeface="+mn-lt"/>
              <a:ea typeface="楷体_GB2312" pitchFamily="49" charset="-122"/>
              <a:cs typeface="+mn-cs"/>
            </a:endParaRPr>
          </a:p>
        </p:txBody>
      </p:sp>
      <p:pic>
        <p:nvPicPr>
          <p:cNvPr id="70659" name="Picture 14"/>
          <p:cNvPicPr>
            <a:picLocks noChangeAspect="1"/>
          </p:cNvPicPr>
          <p:nvPr/>
        </p:nvPicPr>
        <p:blipFill>
          <a:blip r:embed="rId1"/>
          <a:stretch>
            <a:fillRect/>
          </a:stretch>
        </p:blipFill>
        <p:spPr>
          <a:xfrm>
            <a:off x="2339975" y="2205038"/>
            <a:ext cx="3581400" cy="3324225"/>
          </a:xfrm>
          <a:prstGeom prst="rect">
            <a:avLst/>
          </a:prstGeom>
          <a:noFill/>
          <a:ln w="9525">
            <a:noFill/>
          </a:ln>
        </p:spPr>
      </p:pic>
      <p:sp>
        <p:nvSpPr>
          <p:cNvPr id="6" name="下箭头 5"/>
          <p:cNvSpPr/>
          <p:nvPr/>
        </p:nvSpPr>
        <p:spPr>
          <a:xfrm>
            <a:off x="357188" y="5715000"/>
            <a:ext cx="357188" cy="6429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defRPr/>
            </a:pPr>
            <a:r>
              <a:rPr kumimoji="0" lang="zh-CN" altLang="en-US" sz="1600" b="1" i="0" u="none" strike="noStrike" kern="1200" cap="none" spc="0" normalizeH="0" baseline="0" noProof="0" dirty="0">
                <a:ln>
                  <a:noFill/>
                </a:ln>
                <a:solidFill>
                  <a:schemeClr val="lt1"/>
                </a:solidFill>
                <a:effectLst/>
                <a:uLnTx/>
                <a:uFillTx/>
                <a:latin typeface="+mn-lt"/>
                <a:ea typeface="+mn-ea"/>
                <a:cs typeface="+mn-cs"/>
              </a:rPr>
              <a:t>备注</a:t>
            </a:r>
            <a:endParaRPr kumimoji="0" lang="zh-CN" altLang="en-US" sz="1600" b="1" i="0" u="none" strike="noStrike" kern="1200" cap="none" spc="0" normalizeH="0" baseline="0" noProof="0" dirty="0">
              <a:ln>
                <a:noFill/>
              </a:ln>
              <a:solidFill>
                <a:schemeClr val="lt1"/>
              </a:solidFill>
              <a:effectLst/>
              <a:uLnTx/>
              <a:uFillTx/>
              <a:latin typeface="+mn-lt"/>
              <a:ea typeface="+mn-ea"/>
              <a:cs typeface="+mn-c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5" name="灯片编号占位符 5"/>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
        <p:nvSpPr>
          <p:cNvPr id="72706" name="Rectangle 2"/>
          <p:cNvSpPr>
            <a:spLocks noGrp="1"/>
          </p:cNvSpPr>
          <p:nvPr>
            <p:ph type="title"/>
          </p:nvPr>
        </p:nvSpPr>
        <p:spPr/>
        <p:txBody>
          <a:bodyPr vert="horz" wrap="square" lIns="91440" tIns="45720" rIns="91440" bIns="45720" anchor="b" anchorCtr="0"/>
          <a:p>
            <a:pPr eaLnBrk="1" hangingPunct="1"/>
            <a:r>
              <a:rPr lang="en-US" altLang="zh-CN" dirty="0"/>
              <a:t> </a:t>
            </a:r>
            <a:endParaRPr lang="en-US" altLang="zh-CN" dirty="0"/>
          </a:p>
        </p:txBody>
      </p:sp>
      <p:sp>
        <p:nvSpPr>
          <p:cNvPr id="72707" name="Rectangle 3"/>
          <p:cNvSpPr>
            <a:spLocks noGrp="1"/>
          </p:cNvSpPr>
          <p:nvPr>
            <p:ph idx="1"/>
          </p:nvPr>
        </p:nvSpPr>
        <p:spPr/>
        <p:txBody>
          <a:bodyPr vert="horz" wrap="square" lIns="91440" tIns="45720" rIns="91440" bIns="45720" anchor="t" anchorCtr="0"/>
          <a:p>
            <a:pPr eaLnBrk="1" hangingPunct="1">
              <a:buNone/>
            </a:pPr>
            <a:r>
              <a:rPr lang="en-US" altLang="zh-CN" sz="2500" dirty="0"/>
              <a:t>(1)</a:t>
            </a:r>
            <a:r>
              <a:rPr lang="zh-CN" altLang="en-US" sz="2500" dirty="0"/>
              <a:t>计算原始灰度级</a:t>
            </a:r>
            <a:endParaRPr lang="zh-CN" altLang="en-US" sz="2500" dirty="0"/>
          </a:p>
          <a:p>
            <a:pPr eaLnBrk="1" hangingPunct="1">
              <a:buNone/>
            </a:pPr>
            <a:r>
              <a:rPr lang="en-US" altLang="zh-CN" sz="2500" dirty="0"/>
              <a:t>(2)</a:t>
            </a:r>
            <a:r>
              <a:rPr lang="zh-CN" altLang="en-US" sz="2500" dirty="0"/>
              <a:t>统计原始直方图各灰度级像素</a:t>
            </a:r>
            <a:r>
              <a:rPr lang="en-US" altLang="zh-CN" sz="2500" dirty="0"/>
              <a:t>n</a:t>
            </a:r>
            <a:r>
              <a:rPr lang="en-US" altLang="zh-CN" sz="2500" baseline="-25000" dirty="0"/>
              <a:t>k</a:t>
            </a:r>
            <a:endParaRPr lang="en-US" altLang="zh-CN" sz="2500" baseline="-25000" dirty="0"/>
          </a:p>
          <a:p>
            <a:pPr eaLnBrk="1" hangingPunct="1">
              <a:buNone/>
            </a:pPr>
            <a:r>
              <a:rPr lang="en-US" altLang="zh-CN" sz="2500" dirty="0"/>
              <a:t>(3)</a:t>
            </a:r>
            <a:r>
              <a:rPr lang="zh-CN" altLang="en-US" sz="2500" dirty="0"/>
              <a:t>计算原始直方图</a:t>
            </a:r>
            <a:r>
              <a:rPr lang="en-US" altLang="zh-CN" sz="2500" dirty="0"/>
              <a:t>(n</a:t>
            </a:r>
            <a:r>
              <a:rPr lang="en-US" altLang="zh-CN" sz="2500" baseline="-25000" dirty="0"/>
              <a:t>k</a:t>
            </a:r>
            <a:r>
              <a:rPr lang="en-US" altLang="zh-CN" sz="2500" dirty="0"/>
              <a:t>/n)</a:t>
            </a:r>
            <a:endParaRPr lang="en-US" altLang="zh-CN" sz="2500" dirty="0"/>
          </a:p>
          <a:p>
            <a:pPr eaLnBrk="1" hangingPunct="1">
              <a:buNone/>
            </a:pPr>
            <a:r>
              <a:rPr lang="en-US" altLang="zh-CN" sz="2500" dirty="0"/>
              <a:t>(4)</a:t>
            </a:r>
            <a:r>
              <a:rPr lang="zh-CN" altLang="en-US" sz="2500" dirty="0"/>
              <a:t>计算累计直方图</a:t>
            </a:r>
            <a:r>
              <a:rPr lang="en-US" altLang="zh-CN" sz="2500" dirty="0"/>
              <a:t>ptk=</a:t>
            </a:r>
            <a:r>
              <a:rPr lang="zh-CN" altLang="en-US" dirty="0"/>
              <a:t>∑</a:t>
            </a:r>
            <a:r>
              <a:rPr lang="en-US" altLang="zh-CN" dirty="0"/>
              <a:t>p</a:t>
            </a:r>
            <a:r>
              <a:rPr lang="en-US" altLang="zh-CN" baseline="-25000" dirty="0"/>
              <a:t>s</a:t>
            </a:r>
            <a:r>
              <a:rPr lang="en-US" altLang="zh-CN" dirty="0"/>
              <a:t>(s</a:t>
            </a:r>
            <a:r>
              <a:rPr lang="en-US" altLang="zh-CN" baseline="-25000" dirty="0"/>
              <a:t>i</a:t>
            </a:r>
            <a:r>
              <a:rPr lang="en-US" altLang="zh-CN" dirty="0"/>
              <a:t>) </a:t>
            </a:r>
            <a:endParaRPr lang="en-US" altLang="zh-CN" sz="2500" dirty="0"/>
          </a:p>
          <a:p>
            <a:pPr eaLnBrk="1" hangingPunct="1">
              <a:buNone/>
            </a:pPr>
            <a:r>
              <a:rPr lang="en-US" altLang="zh-CN" sz="2500" dirty="0"/>
              <a:t>(5)</a:t>
            </a:r>
            <a:r>
              <a:rPr lang="zh-CN" altLang="en-US" sz="2500" dirty="0"/>
              <a:t>取整</a:t>
            </a:r>
            <a:r>
              <a:rPr lang="en-US" altLang="zh-CN" sz="2500" dirty="0"/>
              <a:t>t</a:t>
            </a:r>
            <a:r>
              <a:rPr lang="en-US" altLang="zh-CN" sz="2500" baseline="-25000" dirty="0"/>
              <a:t>k</a:t>
            </a:r>
            <a:r>
              <a:rPr lang="en-US" altLang="zh-CN" sz="2500" dirty="0"/>
              <a:t>=int[(L-1)pt</a:t>
            </a:r>
            <a:r>
              <a:rPr lang="en-US" altLang="zh-CN" sz="2500" baseline="-25000" dirty="0"/>
              <a:t>k</a:t>
            </a:r>
            <a:r>
              <a:rPr lang="en-US" altLang="zh-CN" sz="2500" dirty="0"/>
              <a:t>+0.5]</a:t>
            </a:r>
            <a:endParaRPr lang="en-US" altLang="zh-CN" sz="2500" dirty="0"/>
          </a:p>
          <a:p>
            <a:pPr eaLnBrk="1" hangingPunct="1">
              <a:buNone/>
            </a:pPr>
            <a:r>
              <a:rPr lang="en-US" altLang="zh-CN" sz="2500" dirty="0"/>
              <a:t>(6)</a:t>
            </a:r>
            <a:r>
              <a:rPr lang="zh-CN" altLang="en-US" sz="2500" dirty="0"/>
              <a:t>确定映射关系</a:t>
            </a:r>
            <a:endParaRPr lang="zh-CN" altLang="en-US" sz="2500" dirty="0"/>
          </a:p>
          <a:p>
            <a:pPr eaLnBrk="1" hangingPunct="1">
              <a:buNone/>
            </a:pPr>
            <a:r>
              <a:rPr lang="en-US" altLang="zh-CN" sz="2500" dirty="0"/>
              <a:t>(7)</a:t>
            </a:r>
            <a:r>
              <a:rPr lang="zh-CN" altLang="en-US" sz="2500" dirty="0"/>
              <a:t>统计新直方图的灰度级像素</a:t>
            </a:r>
            <a:r>
              <a:rPr lang="en-US" altLang="zh-CN" sz="2500" dirty="0"/>
              <a:t>n</a:t>
            </a:r>
            <a:r>
              <a:rPr lang="en-US" altLang="zh-CN" sz="2500" baseline="-25000" dirty="0"/>
              <a:t>k</a:t>
            </a:r>
            <a:endParaRPr lang="en-US" altLang="zh-CN" sz="2500" baseline="-25000" dirty="0"/>
          </a:p>
          <a:p>
            <a:pPr eaLnBrk="1" hangingPunct="1">
              <a:buNone/>
            </a:pPr>
            <a:r>
              <a:rPr lang="en-US" altLang="zh-CN" sz="2500" dirty="0"/>
              <a:t>(8)</a:t>
            </a:r>
            <a:r>
              <a:rPr lang="zh-CN" altLang="en-US" sz="2500" dirty="0"/>
              <a:t>用</a:t>
            </a:r>
            <a:r>
              <a:rPr lang="en-US" altLang="zh-CN" sz="2500" dirty="0"/>
              <a:t>p</a:t>
            </a:r>
            <a:r>
              <a:rPr lang="en-US" altLang="zh-CN" sz="2500" baseline="-25000" dirty="0"/>
              <a:t>t</a:t>
            </a:r>
            <a:r>
              <a:rPr lang="en-US" altLang="zh-CN" sz="2500" dirty="0"/>
              <a:t>(t</a:t>
            </a:r>
            <a:r>
              <a:rPr lang="en-US" altLang="zh-CN" sz="2500" baseline="-25000" dirty="0"/>
              <a:t>k</a:t>
            </a:r>
            <a:r>
              <a:rPr lang="en-US" altLang="zh-CN" sz="2500" dirty="0"/>
              <a:t>)=n</a:t>
            </a:r>
            <a:r>
              <a:rPr lang="en-US" altLang="zh-CN" sz="2500" baseline="-25000" dirty="0"/>
              <a:t>k</a:t>
            </a:r>
            <a:r>
              <a:rPr lang="en-US" altLang="zh-CN" sz="2500" dirty="0"/>
              <a:t>/n</a:t>
            </a:r>
            <a:r>
              <a:rPr lang="zh-CN" altLang="en-US" sz="2500" dirty="0"/>
              <a:t>计算新直方图</a:t>
            </a:r>
            <a:endParaRPr lang="zh-CN" altLang="en-US" sz="2500" dirty="0"/>
          </a:p>
          <a:p>
            <a:pPr eaLnBrk="1" hangingPunct="1">
              <a:buNone/>
            </a:pPr>
            <a:endParaRPr lang="zh-CN" altLang="en-US" sz="2500" dirty="0"/>
          </a:p>
          <a:p>
            <a:pPr eaLnBrk="1" hangingPunct="1"/>
            <a:r>
              <a:rPr lang="zh-CN" altLang="en-US" sz="2500" dirty="0"/>
              <a:t> </a:t>
            </a:r>
            <a:endParaRPr lang="zh-CN" altLang="en-US" sz="2500" dirty="0"/>
          </a:p>
        </p:txBody>
      </p:sp>
      <p:sp>
        <p:nvSpPr>
          <p:cNvPr id="72708" name="Rectangle 4"/>
          <p:cNvSpPr/>
          <p:nvPr/>
        </p:nvSpPr>
        <p:spPr>
          <a:xfrm>
            <a:off x="900113" y="765175"/>
            <a:ext cx="4895850" cy="396875"/>
          </a:xfrm>
          <a:prstGeom prst="rect">
            <a:avLst/>
          </a:prstGeom>
          <a:noFill/>
          <a:ln w="9525">
            <a:noFill/>
          </a:ln>
        </p:spPr>
        <p:txBody>
          <a:bodyPr anchor="t" anchorCtr="0">
            <a:spAutoFit/>
          </a:bodyPr>
          <a:p>
            <a:r>
              <a:rPr lang="zh-CN" altLang="en-US" sz="2000" dirty="0">
                <a:solidFill>
                  <a:schemeClr val="tx2"/>
                </a:solidFill>
                <a:latin typeface="Times New Roman" panose="02020603050405020304" pitchFamily="34" charset="0"/>
                <a:ea typeface="宋体" panose="02010600030101010101" pitchFamily="2" charset="-122"/>
              </a:rPr>
              <a:t>均衡化的步骤：</a:t>
            </a:r>
            <a:endParaRPr lang="zh-CN" altLang="en-US" sz="2000" dirty="0">
              <a:solidFill>
                <a:schemeClr val="tx2"/>
              </a:solidFill>
              <a:latin typeface="Times New Roman" panose="02020603050405020304" pitchFamily="34" charset="0"/>
              <a:ea typeface="宋体" panose="02010600030101010101" pitchFamily="2"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29" name="灯片编号占位符 5"/>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
        <p:nvSpPr>
          <p:cNvPr id="73730" name="Rectangle 2"/>
          <p:cNvSpPr>
            <a:spLocks noGrp="1"/>
          </p:cNvSpPr>
          <p:nvPr>
            <p:ph type="title"/>
          </p:nvPr>
        </p:nvSpPr>
        <p:spPr/>
        <p:txBody>
          <a:bodyPr vert="horz" wrap="square" lIns="91440" tIns="45720" rIns="91440" bIns="45720" anchor="b" anchorCtr="0"/>
          <a:p>
            <a:pPr eaLnBrk="1" hangingPunct="1"/>
            <a:r>
              <a:rPr lang="en-US" altLang="zh-CN" dirty="0"/>
              <a:t> </a:t>
            </a:r>
            <a:endParaRPr lang="en-US" altLang="zh-CN" dirty="0"/>
          </a:p>
        </p:txBody>
      </p:sp>
      <p:graphicFrame>
        <p:nvGraphicFramePr>
          <p:cNvPr id="261231" name="Group 111"/>
          <p:cNvGraphicFramePr>
            <a:graphicFrameLocks noGrp="1"/>
          </p:cNvGraphicFramePr>
          <p:nvPr>
            <p:ph idx="1"/>
          </p:nvPr>
        </p:nvGraphicFramePr>
        <p:xfrm>
          <a:off x="179388" y="333375"/>
          <a:ext cx="8785225" cy="6410327"/>
        </p:xfrm>
        <a:graphic>
          <a:graphicData uri="http://schemas.openxmlformats.org/drawingml/2006/table">
            <a:tbl>
              <a:tblPr/>
              <a:tblGrid>
                <a:gridCol w="2178050"/>
                <a:gridCol w="774700"/>
                <a:gridCol w="863600"/>
                <a:gridCol w="863600"/>
                <a:gridCol w="936625"/>
                <a:gridCol w="792162"/>
                <a:gridCol w="792163"/>
                <a:gridCol w="792162"/>
                <a:gridCol w="792163"/>
              </a:tblGrid>
              <a:tr h="661988">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运算</a:t>
                      </a:r>
                      <a:endParaRPr kumimoji="0" lang="zh-CN" altLang="en-US"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8">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步骤和结果（</a:t>
                      </a: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L=8</a:t>
                      </a:r>
                      <a:r>
                        <a:rPr kumimoji="0" lang="zh-CN" altLang="en-US"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a:t>
                      </a: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n=4096</a:t>
                      </a:r>
                      <a:r>
                        <a:rPr kumimoji="0" lang="zh-CN" altLang="en-US"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a:t>
                      </a:r>
                      <a:endParaRPr kumimoji="0" lang="zh-CN" altLang="en-US"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cPr/>
                </a:tc>
                <a:tc hMerge="1">
                  <a:tcPr/>
                </a:tc>
                <a:tc hMerge="1">
                  <a:tcPr/>
                </a:tc>
                <a:tc hMerge="1">
                  <a:tcPr/>
                </a:tc>
                <a:tc hMerge="1">
                  <a:tcPr/>
                </a:tc>
                <a:tc hMerge="1">
                  <a:tcPr/>
                </a:tc>
                <a:tc hMerge="1">
                  <a:tcPr/>
                </a:tc>
              </a:tr>
              <a:tr h="503238">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原始灰度级</a:t>
                      </a: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s</a:t>
                      </a:r>
                      <a:r>
                        <a:rPr kumimoji="0" lang="en-US" altLang="zh-CN" sz="1800" b="0" i="0" u="none" strike="noStrike" cap="none" normalizeH="0" baseline="-25000" smtClean="0">
                          <a:ln>
                            <a:noFill/>
                          </a:ln>
                          <a:solidFill>
                            <a:schemeClr val="tx1"/>
                          </a:solidFill>
                          <a:effectLst/>
                          <a:latin typeface="Verdana" panose="020B0604030504040204" pitchFamily="-112" charset="0"/>
                          <a:ea typeface="宋体" panose="02010600030101010101" pitchFamily="2" charset="-122"/>
                        </a:rPr>
                        <a:t>k </a:t>
                      </a:r>
                      <a:r>
                        <a:rPr kumimoji="0" lang="en-US" altLang="zh-CN" sz="11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(k=0,1,…7)</a:t>
                      </a:r>
                      <a:endParaRPr kumimoji="0" lang="zh-CN" altLang="en-US" sz="1100" b="0" i="0" u="none" strike="noStrike" cap="none" normalizeH="0" baseline="-2500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a:t>
                      </a:r>
                      <a:endPar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1</a:t>
                      </a:r>
                      <a:endPar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2</a:t>
                      </a:r>
                      <a:endPar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3</a:t>
                      </a:r>
                      <a:endPar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4</a:t>
                      </a:r>
                      <a:endPar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5</a:t>
                      </a:r>
                      <a:endPar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6</a:t>
                      </a:r>
                      <a:endPar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7</a:t>
                      </a:r>
                      <a:endPar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9438">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16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统计原始直方图各灰度级像素</a:t>
                      </a:r>
                      <a:r>
                        <a:rPr kumimoji="0" lang="en-US" altLang="zh-CN" sz="16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n</a:t>
                      </a:r>
                      <a:r>
                        <a:rPr kumimoji="0" lang="en-US" altLang="zh-CN" sz="1600" b="0" i="0" u="none" strike="noStrike" cap="none" normalizeH="0" baseline="-25000" smtClean="0">
                          <a:ln>
                            <a:noFill/>
                          </a:ln>
                          <a:solidFill>
                            <a:schemeClr val="tx1"/>
                          </a:solidFill>
                          <a:effectLst/>
                          <a:latin typeface="Verdana" panose="020B0604030504040204" pitchFamily="-112" charset="0"/>
                          <a:ea typeface="宋体" panose="02010600030101010101" pitchFamily="2" charset="-122"/>
                        </a:rPr>
                        <a:t>k</a:t>
                      </a:r>
                      <a:endParaRPr kumimoji="0" lang="en-US" altLang="zh-CN" sz="1600" b="0" i="0" u="none" strike="noStrike" cap="none" normalizeH="0" baseline="-2500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790</a:t>
                      </a:r>
                      <a:endPar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1023</a:t>
                      </a:r>
                      <a:endPar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850</a:t>
                      </a:r>
                      <a:endPar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656</a:t>
                      </a:r>
                      <a:endPar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329</a:t>
                      </a:r>
                      <a:endPar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245</a:t>
                      </a:r>
                      <a:endPar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122</a:t>
                      </a:r>
                      <a:endPar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81</a:t>
                      </a:r>
                      <a:endPar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98513">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计算直方图</a:t>
                      </a: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(n</a:t>
                      </a:r>
                      <a:r>
                        <a:rPr kumimoji="0" lang="en-US" altLang="zh-CN" sz="1800" b="0" i="0" u="none" strike="noStrike" cap="none" normalizeH="0" baseline="-25000" smtClean="0">
                          <a:ln>
                            <a:noFill/>
                          </a:ln>
                          <a:solidFill>
                            <a:schemeClr val="tx1"/>
                          </a:solidFill>
                          <a:effectLst/>
                          <a:latin typeface="Verdana" panose="020B0604030504040204" pitchFamily="-112" charset="0"/>
                          <a:ea typeface="宋体" panose="02010600030101010101" pitchFamily="2" charset="-122"/>
                        </a:rPr>
                        <a:t>k</a:t>
                      </a: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/n)</a:t>
                      </a:r>
                      <a:endPar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0.19</a:t>
                      </a:r>
                      <a:endPar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0.25</a:t>
                      </a:r>
                      <a:endPar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0.21</a:t>
                      </a:r>
                      <a:endPar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0.16</a:t>
                      </a:r>
                      <a:endPar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0.08</a:t>
                      </a:r>
                      <a:endPar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0.06</a:t>
                      </a:r>
                      <a:endPar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0.03</a:t>
                      </a:r>
                      <a:endPar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0.02</a:t>
                      </a:r>
                      <a:endPar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00100">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计算累计直方图</a:t>
                      </a: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pt</a:t>
                      </a:r>
                      <a:r>
                        <a:rPr kumimoji="0" lang="en-US" altLang="zh-CN" sz="1800" b="0" i="0" u="none" strike="noStrike" cap="none" normalizeH="0" baseline="-25000" smtClean="0">
                          <a:ln>
                            <a:noFill/>
                          </a:ln>
                          <a:solidFill>
                            <a:schemeClr val="tx1"/>
                          </a:solidFill>
                          <a:effectLst/>
                          <a:latin typeface="Verdana" panose="020B0604030504040204" pitchFamily="-112" charset="0"/>
                          <a:ea typeface="宋体" panose="02010600030101010101" pitchFamily="2" charset="-122"/>
                        </a:rPr>
                        <a:t>k</a:t>
                      </a:r>
                      <a:endParaRPr kumimoji="0" lang="zh-CN" altLang="en-US" sz="1800" b="0" i="0" u="none" strike="noStrike" cap="none" normalizeH="0" baseline="-2500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0.19</a:t>
                      </a:r>
                      <a:endPar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0.44</a:t>
                      </a:r>
                      <a:endPar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0.65</a:t>
                      </a:r>
                      <a:endPar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0.81</a:t>
                      </a:r>
                      <a:endPar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0.89</a:t>
                      </a:r>
                      <a:endPar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0.95</a:t>
                      </a:r>
                      <a:endPar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0.98</a:t>
                      </a:r>
                      <a:endPar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1.00</a:t>
                      </a:r>
                      <a:endPar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00100">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取整</a:t>
                      </a: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t</a:t>
                      </a:r>
                      <a:r>
                        <a:rPr kumimoji="0" lang="en-US" altLang="zh-CN" sz="1800" b="0" i="0" u="none" strike="noStrike" cap="none" normalizeH="0" baseline="-25000" smtClean="0">
                          <a:ln>
                            <a:noFill/>
                          </a:ln>
                          <a:solidFill>
                            <a:schemeClr val="tx1"/>
                          </a:solidFill>
                          <a:effectLst/>
                          <a:latin typeface="Verdana" panose="020B0604030504040204" pitchFamily="-112" charset="0"/>
                          <a:ea typeface="宋体" panose="02010600030101010101" pitchFamily="2" charset="-122"/>
                        </a:rPr>
                        <a:t>k</a:t>
                      </a: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=int[(L-1)pt</a:t>
                      </a:r>
                      <a:r>
                        <a:rPr kumimoji="0" lang="en-US" altLang="zh-CN" sz="1800" b="0" i="0" u="none" strike="noStrike" cap="none" normalizeH="0" baseline="-25000" smtClean="0">
                          <a:ln>
                            <a:noFill/>
                          </a:ln>
                          <a:solidFill>
                            <a:schemeClr val="tx1"/>
                          </a:solidFill>
                          <a:effectLst/>
                          <a:latin typeface="Verdana" panose="020B0604030504040204" pitchFamily="-112" charset="0"/>
                          <a:ea typeface="宋体" panose="02010600030101010101" pitchFamily="2" charset="-122"/>
                        </a:rPr>
                        <a:t>k</a:t>
                      </a: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+0.5]</a:t>
                      </a:r>
                      <a:endPar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1</a:t>
                      </a:r>
                      <a:endPar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3</a:t>
                      </a:r>
                      <a:endPar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5</a:t>
                      </a:r>
                      <a:endPar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6</a:t>
                      </a:r>
                      <a:endPar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6</a:t>
                      </a:r>
                      <a:endPar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7</a:t>
                      </a:r>
                      <a:endPar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7</a:t>
                      </a:r>
                      <a:endPar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7</a:t>
                      </a:r>
                      <a:endPar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82625">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确定映射关系</a:t>
                      </a: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(sk--&gt;tk)</a:t>
                      </a:r>
                      <a:endParaRPr kumimoji="0" lang="zh-CN" altLang="en-US"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0-&gt;1</a:t>
                      </a:r>
                      <a:endPar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1-&gt;3</a:t>
                      </a:r>
                      <a:endPar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2-&gt;5</a:t>
                      </a:r>
                      <a:endPar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3-&gt;6,   4-&gt;6</a:t>
                      </a:r>
                      <a:endPar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cPr/>
                </a:tc>
                <a:tc gridSpan="3">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5-&gt;7,6-&gt;7,7-&gt;7</a:t>
                      </a:r>
                      <a:endPar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cPr/>
                </a:tc>
                <a:tc hMerge="1">
                  <a:tcPr/>
                </a:tc>
              </a:tr>
              <a:tr h="784225">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统计新直方图的灰度级像素</a:t>
                      </a: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n</a:t>
                      </a:r>
                      <a:r>
                        <a:rPr kumimoji="0" lang="en-US" altLang="zh-CN" sz="1800" b="0" i="0" u="none" strike="noStrike" cap="none" normalizeH="0" baseline="-25000" smtClean="0">
                          <a:ln>
                            <a:noFill/>
                          </a:ln>
                          <a:solidFill>
                            <a:schemeClr val="tx1"/>
                          </a:solidFill>
                          <a:effectLst/>
                          <a:latin typeface="Verdana" panose="020B0604030504040204" pitchFamily="-112" charset="0"/>
                          <a:ea typeface="宋体" panose="02010600030101010101" pitchFamily="2" charset="-122"/>
                        </a:rPr>
                        <a:t>k</a:t>
                      </a:r>
                      <a:endParaRPr kumimoji="0" lang="en-US" altLang="zh-CN" sz="1800" b="0" i="0" u="none" strike="noStrike" cap="none" normalizeH="0" baseline="-2500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a:t>
                      </a:r>
                      <a:endPar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790</a:t>
                      </a:r>
                      <a:endPar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a:t>
                      </a:r>
                      <a:endPar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1023</a:t>
                      </a:r>
                      <a:endPar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a:t>
                      </a:r>
                      <a:endPar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850</a:t>
                      </a:r>
                      <a:endPar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985</a:t>
                      </a:r>
                      <a:endPar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448</a:t>
                      </a:r>
                      <a:endPar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00100">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用</a:t>
                      </a: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p</a:t>
                      </a:r>
                      <a:r>
                        <a:rPr kumimoji="0" lang="en-US" altLang="zh-CN" sz="1800" b="0" i="0" u="none" strike="noStrike" cap="none" normalizeH="0" baseline="-25000" smtClean="0">
                          <a:ln>
                            <a:noFill/>
                          </a:ln>
                          <a:solidFill>
                            <a:schemeClr val="tx1"/>
                          </a:solidFill>
                          <a:effectLst/>
                          <a:latin typeface="Verdana" panose="020B0604030504040204" pitchFamily="-112" charset="0"/>
                          <a:ea typeface="宋体" panose="02010600030101010101" pitchFamily="2" charset="-122"/>
                        </a:rPr>
                        <a:t>t</a:t>
                      </a: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(t</a:t>
                      </a:r>
                      <a:r>
                        <a:rPr kumimoji="0" lang="en-US" altLang="zh-CN" sz="1800" b="0" i="0" u="none" strike="noStrike" cap="none" normalizeH="0" baseline="-25000" smtClean="0">
                          <a:ln>
                            <a:noFill/>
                          </a:ln>
                          <a:solidFill>
                            <a:schemeClr val="tx1"/>
                          </a:solidFill>
                          <a:effectLst/>
                          <a:latin typeface="Verdana" panose="020B0604030504040204" pitchFamily="-112" charset="0"/>
                          <a:ea typeface="宋体" panose="02010600030101010101" pitchFamily="2" charset="-122"/>
                        </a:rPr>
                        <a:t>k</a:t>
                      </a: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)=n</a:t>
                      </a:r>
                      <a:r>
                        <a:rPr kumimoji="0" lang="en-US" altLang="zh-CN" sz="1800" b="0" i="0" u="none" strike="noStrike" cap="none" normalizeH="0" baseline="-25000" smtClean="0">
                          <a:ln>
                            <a:noFill/>
                          </a:ln>
                          <a:solidFill>
                            <a:schemeClr val="tx1"/>
                          </a:solidFill>
                          <a:effectLst/>
                          <a:latin typeface="Verdana" panose="020B0604030504040204" pitchFamily="-112" charset="0"/>
                          <a:ea typeface="宋体" panose="02010600030101010101" pitchFamily="2" charset="-122"/>
                        </a:rPr>
                        <a:t>k</a:t>
                      </a: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/n</a:t>
                      </a:r>
                      <a:r>
                        <a:rPr kumimoji="0" lang="zh-CN" altLang="en-US"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计算新直方图</a:t>
                      </a:r>
                      <a:endParaRPr kumimoji="0" lang="zh-CN" altLang="en-US"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a:t>
                      </a:r>
                      <a:endPar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0.19</a:t>
                      </a:r>
                      <a:endPar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a:t>
                      </a:r>
                      <a:endPar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0.25</a:t>
                      </a:r>
                      <a:endPar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a:t>
                      </a:r>
                      <a:endPar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0.21</a:t>
                      </a:r>
                      <a:endPar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0.24</a:t>
                      </a:r>
                      <a:endPar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0.11</a:t>
                      </a:r>
                      <a:endParaRPr kumimoji="0" lang="en-US" altLang="zh-CN" sz="18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marT="45722" marB="4572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69636" name="Picture 2"/>
          <p:cNvPicPr>
            <a:picLocks noChangeAspect="1"/>
          </p:cNvPicPr>
          <p:nvPr/>
        </p:nvPicPr>
        <p:blipFill>
          <a:blip r:embed="rId1"/>
          <a:stretch>
            <a:fillRect/>
          </a:stretch>
        </p:blipFill>
        <p:spPr>
          <a:xfrm>
            <a:off x="323850" y="188595"/>
            <a:ext cx="2562860" cy="745490"/>
          </a:xfrm>
          <a:prstGeom prst="rect">
            <a:avLst/>
          </a:prstGeom>
          <a:noFill/>
          <a:ln w="9525">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3" name="灯片编号占位符 5"/>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
        <p:nvSpPr>
          <p:cNvPr id="74754" name="Rectangle 2"/>
          <p:cNvSpPr>
            <a:spLocks noGrp="1"/>
          </p:cNvSpPr>
          <p:nvPr>
            <p:ph type="title"/>
          </p:nvPr>
        </p:nvSpPr>
        <p:spPr/>
        <p:txBody>
          <a:bodyPr vert="horz" wrap="square" lIns="91440" tIns="45720" rIns="91440" bIns="45720" anchor="b" anchorCtr="0"/>
          <a:p>
            <a:pPr eaLnBrk="1" hangingPunct="1"/>
            <a:r>
              <a:rPr lang="zh-CN" altLang="en-US" dirty="0"/>
              <a:t>均衡化前后的直方图</a:t>
            </a:r>
            <a:endParaRPr lang="zh-CN" altLang="en-US" dirty="0"/>
          </a:p>
        </p:txBody>
      </p:sp>
      <p:sp>
        <p:nvSpPr>
          <p:cNvPr id="74755" name="Rectangle 3"/>
          <p:cNvSpPr>
            <a:spLocks noGrp="1"/>
          </p:cNvSpPr>
          <p:nvPr>
            <p:ph idx="1"/>
          </p:nvPr>
        </p:nvSpPr>
        <p:spPr>
          <a:xfrm>
            <a:off x="4137025" y="4992688"/>
            <a:ext cx="4832350" cy="1409700"/>
          </a:xfrm>
        </p:spPr>
        <p:txBody>
          <a:bodyPr vert="horz" wrap="square" lIns="91440" tIns="45720" rIns="91440" bIns="45720" anchor="t" anchorCtr="0"/>
          <a:p>
            <a:pPr eaLnBrk="1" hangingPunct="1"/>
            <a:r>
              <a:rPr lang="zh-CN" altLang="en-US" b="1" dirty="0">
                <a:solidFill>
                  <a:srgbClr val="FF0000"/>
                </a:solidFill>
              </a:rPr>
              <a:t>这种方法对于背景和前景都太亮或者太暗的图像非常有用</a:t>
            </a:r>
            <a:endParaRPr lang="en-US" altLang="zh-CN" b="1" dirty="0">
              <a:solidFill>
                <a:srgbClr val="FF0000"/>
              </a:solidFill>
            </a:endParaRPr>
          </a:p>
        </p:txBody>
      </p:sp>
      <p:pic>
        <p:nvPicPr>
          <p:cNvPr id="74756" name="Picture 12"/>
          <p:cNvPicPr>
            <a:picLocks noChangeAspect="1"/>
          </p:cNvPicPr>
          <p:nvPr/>
        </p:nvPicPr>
        <p:blipFill>
          <a:blip r:embed="rId1"/>
          <a:stretch>
            <a:fillRect/>
          </a:stretch>
        </p:blipFill>
        <p:spPr>
          <a:xfrm>
            <a:off x="5292725" y="1412875"/>
            <a:ext cx="3581400" cy="3305175"/>
          </a:xfrm>
          <a:prstGeom prst="rect">
            <a:avLst/>
          </a:prstGeom>
          <a:noFill/>
          <a:ln w="9525">
            <a:noFill/>
          </a:ln>
        </p:spPr>
      </p:pic>
      <p:sp>
        <p:nvSpPr>
          <p:cNvPr id="74757" name="矩形 6"/>
          <p:cNvSpPr/>
          <p:nvPr/>
        </p:nvSpPr>
        <p:spPr>
          <a:xfrm>
            <a:off x="323850" y="4876800"/>
            <a:ext cx="3859213" cy="1966913"/>
          </a:xfrm>
          <a:prstGeom prst="rect">
            <a:avLst/>
          </a:prstGeom>
          <a:noFill/>
          <a:ln w="9525">
            <a:noFill/>
          </a:ln>
        </p:spPr>
        <p:txBody>
          <a:bodyPr anchor="t" anchorCtr="0">
            <a:spAutoFit/>
          </a:bodyPr>
          <a:p>
            <a:pPr>
              <a:spcBef>
                <a:spcPct val="20000"/>
              </a:spcBef>
              <a:buClr>
                <a:schemeClr val="tx2"/>
              </a:buClr>
              <a:buSzPct val="70000"/>
            </a:pPr>
            <a:r>
              <a:rPr lang="zh-CN" altLang="en-US" dirty="0">
                <a:latin typeface="Verdana" panose="020B0604030504040204" pitchFamily="-112" charset="0"/>
                <a:ea typeface="宋体" panose="02010600030101010101" pitchFamily="2" charset="-122"/>
              </a:rPr>
              <a:t>缺点： </a:t>
            </a:r>
            <a:endParaRPr lang="zh-CN" altLang="en-US" dirty="0">
              <a:latin typeface="Verdana" panose="020B0604030504040204" pitchFamily="-112" charset="0"/>
              <a:ea typeface="宋体" panose="02010600030101010101" pitchFamily="2" charset="-122"/>
            </a:endParaRPr>
          </a:p>
          <a:p>
            <a:pPr>
              <a:spcBef>
                <a:spcPct val="20000"/>
              </a:spcBef>
              <a:buClr>
                <a:schemeClr val="tx2"/>
              </a:buClr>
              <a:buSzPct val="70000"/>
            </a:pPr>
            <a:r>
              <a:rPr lang="zh-CN" altLang="en-US" dirty="0">
                <a:latin typeface="Verdana" panose="020B0604030504040204" pitchFamily="-112" charset="0"/>
                <a:ea typeface="宋体" panose="02010600030101010101" pitchFamily="2" charset="-122"/>
              </a:rPr>
              <a:t>变换后图像的灰度级减少，某些细节消失；会出现粗颗粒</a:t>
            </a:r>
            <a:r>
              <a:rPr lang="en-US" altLang="zh-CN" dirty="0">
                <a:latin typeface="Verdana" panose="020B0604030504040204" pitchFamily="-112" charset="0"/>
                <a:ea typeface="宋体" panose="02010600030101010101" pitchFamily="2" charset="-122"/>
              </a:rPr>
              <a:t>.</a:t>
            </a:r>
            <a:r>
              <a:rPr lang="zh-CN" altLang="en-US" dirty="0">
                <a:latin typeface="Verdana" panose="020B0604030504040204" pitchFamily="-112" charset="0"/>
                <a:ea typeface="宋体" panose="02010600030101010101" pitchFamily="2" charset="-122"/>
              </a:rPr>
              <a:t> </a:t>
            </a:r>
            <a:endParaRPr lang="zh-CN" altLang="en-US" dirty="0">
              <a:latin typeface="Verdana" panose="020B0604030504040204" pitchFamily="-112" charset="0"/>
              <a:ea typeface="宋体" panose="02010600030101010101" pitchFamily="2" charset="-122"/>
            </a:endParaRPr>
          </a:p>
        </p:txBody>
      </p:sp>
      <p:pic>
        <p:nvPicPr>
          <p:cNvPr id="74758" name="Picture 14"/>
          <p:cNvPicPr>
            <a:picLocks noChangeAspect="1"/>
          </p:cNvPicPr>
          <p:nvPr/>
        </p:nvPicPr>
        <p:blipFill>
          <a:blip r:embed="rId2"/>
          <a:stretch>
            <a:fillRect/>
          </a:stretch>
        </p:blipFill>
        <p:spPr>
          <a:xfrm>
            <a:off x="0" y="1427163"/>
            <a:ext cx="3581400" cy="3324225"/>
          </a:xfrm>
          <a:prstGeom prst="rect">
            <a:avLst/>
          </a:prstGeom>
          <a:noFill/>
          <a:ln w="9525">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76801" name="标题 1"/>
          <p:cNvSpPr>
            <a:spLocks noGrp="1"/>
          </p:cNvSpPr>
          <p:nvPr>
            <p:ph type="title"/>
          </p:nvPr>
        </p:nvSpPr>
        <p:spPr/>
        <p:txBody>
          <a:bodyPr vert="horz" wrap="square" lIns="91440" tIns="45720" rIns="91440" bIns="45720" anchor="b" anchorCtr="0"/>
          <a:p>
            <a:r>
              <a:rPr lang="zh-CN" altLang="en-US" dirty="0"/>
              <a:t>直方图均衡化的例子</a:t>
            </a:r>
            <a:endParaRPr lang="zh-CN" altLang="en-US" dirty="0"/>
          </a:p>
        </p:txBody>
      </p:sp>
      <p:sp>
        <p:nvSpPr>
          <p:cNvPr id="76802" name="内容占位符 2"/>
          <p:cNvSpPr>
            <a:spLocks noGrp="1"/>
          </p:cNvSpPr>
          <p:nvPr>
            <p:ph idx="1"/>
          </p:nvPr>
        </p:nvSpPr>
        <p:spPr/>
        <p:txBody>
          <a:bodyPr vert="horz" wrap="square" lIns="91440" tIns="45720" rIns="91440" bIns="45720" anchor="t" anchorCtr="0"/>
          <a:p>
            <a:r>
              <a:rPr lang="zh-CN" altLang="en-US" dirty="0"/>
              <a:t>与</a:t>
            </a:r>
            <a:r>
              <a:rPr lang="en-US" altLang="zh-CN" dirty="0"/>
              <a:t>PHOTOSHOP</a:t>
            </a:r>
            <a:r>
              <a:rPr lang="zh-CN" altLang="en-US" dirty="0"/>
              <a:t>对比进行</a:t>
            </a:r>
            <a:endParaRPr lang="en-US" altLang="zh-CN" dirty="0"/>
          </a:p>
          <a:p>
            <a:endParaRPr lang="en-US" altLang="zh-CN" dirty="0"/>
          </a:p>
          <a:p>
            <a:r>
              <a:rPr lang="zh-CN" altLang="en-US" dirty="0">
                <a:hlinkClick r:id="rId1" action="ppaction://hlinkfile"/>
              </a:rPr>
              <a:t>直方图均衡化例子</a:t>
            </a:r>
            <a:r>
              <a:rPr lang="en-US" altLang="zh-CN" dirty="0"/>
              <a:t>.doc</a:t>
            </a:r>
            <a:endParaRPr lang="zh-CN" altLang="en-US" dirty="0"/>
          </a:p>
        </p:txBody>
      </p:sp>
      <p:sp>
        <p:nvSpPr>
          <p:cNvPr id="76803" name="灯片编号占位符 4"/>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5" name="Rectangle 10"/>
          <p:cNvSpPr>
            <a:spLocks noGrp="1"/>
          </p:cNvSpPr>
          <p:nvPr>
            <p:ph type="sldNum" sz="quarter" idx="4"/>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latin typeface="Verdana" panose="020B0604030504040204" pitchFamily="-112" charset="0"/>
              </a:rPr>
            </a:fld>
            <a:endParaRPr lang="en-US" altLang="zh-CN" sz="1200" b="0" dirty="0">
              <a:latin typeface="Verdana" panose="020B0604030504040204" pitchFamily="-112" charset="0"/>
            </a:endParaRPr>
          </a:p>
        </p:txBody>
      </p:sp>
      <p:sp>
        <p:nvSpPr>
          <p:cNvPr id="72706" name="Rectangle 2"/>
          <p:cNvSpPr>
            <a:spLocks noGrp="1"/>
          </p:cNvSpPr>
          <p:nvPr>
            <p:ph type="subTitle" idx="1"/>
          </p:nvPr>
        </p:nvSpPr>
        <p:spPr>
          <a:xfrm>
            <a:off x="1116013" y="908050"/>
            <a:ext cx="7342188" cy="5265738"/>
          </a:xfrm>
        </p:spPr>
        <p:txBody>
          <a:bodyPr vert="horz" wrap="square" lIns="91440" tIns="45720" rIns="91440" bIns="45720" anchor="t" anchorCtr="0"/>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r>
              <a:rPr kumimoji="0" lang="zh-CN" altLang="en-US" sz="2900" b="0" i="0" u="none" strike="noStrike" kern="0" cap="none" spc="0" normalizeH="0" baseline="0" noProof="1" dirty="0">
                <a:solidFill>
                  <a:schemeClr val="tx1"/>
                </a:solidFill>
                <a:latin typeface="+mn-lt"/>
                <a:ea typeface="+mn-ea"/>
                <a:cs typeface="+mn-cs"/>
              </a:rPr>
              <a:t>直方图均衡化效果示例 </a:t>
            </a:r>
            <a:r>
              <a:rPr kumimoji="0" lang="en-US" altLang="zh-CN" sz="2900" b="0" i="0" u="none" strike="noStrike" kern="0" cap="none" spc="0" normalizeH="0" baseline="0" noProof="1" dirty="0">
                <a:solidFill>
                  <a:schemeClr val="tx1"/>
                </a:solidFill>
                <a:latin typeface="+mn-lt"/>
                <a:ea typeface="+mn-ea"/>
                <a:cs typeface="+mn-cs"/>
              </a:rPr>
              <a:t>:</a:t>
            </a:r>
            <a:endParaRPr kumimoji="0" lang="en-US" altLang="zh-CN" sz="29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endParaRPr kumimoji="0" lang="en-US" altLang="zh-CN" sz="29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endParaRPr kumimoji="0" lang="en-US" altLang="zh-CN" sz="29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endParaRPr kumimoji="0" lang="en-US" altLang="zh-CN" sz="29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endParaRPr kumimoji="0" lang="en-US" altLang="zh-CN" sz="29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endParaRPr kumimoji="0" lang="en-US" altLang="zh-CN" sz="29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r>
              <a:rPr kumimoji="0" lang="en-US" altLang="zh-CN" sz="2100" b="0" i="0" u="none" strike="noStrike" kern="0" cap="none" spc="0" normalizeH="0" baseline="0" noProof="1" dirty="0">
                <a:solidFill>
                  <a:schemeClr val="tx1"/>
                </a:solidFill>
                <a:latin typeface="+mn-lt"/>
                <a:ea typeface="+mn-ea"/>
                <a:cs typeface="+mn-cs"/>
              </a:rPr>
              <a:t> (a)             (b)                  (c)               (d)</a:t>
            </a:r>
            <a:endParaRPr kumimoji="0" lang="en-US" altLang="zh-CN" sz="21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r>
              <a:rPr kumimoji="0" lang="en-US" altLang="zh-CN" sz="2900" b="0" i="0" u="none" strike="noStrike" kern="0" cap="none" spc="0" normalizeH="0" baseline="0" noProof="1" dirty="0">
                <a:solidFill>
                  <a:schemeClr val="tx1"/>
                </a:solidFill>
                <a:latin typeface="+mn-lt"/>
                <a:ea typeface="+mn-ea"/>
                <a:cs typeface="+mn-cs"/>
              </a:rPr>
              <a:t>( a)</a:t>
            </a:r>
            <a:r>
              <a:rPr kumimoji="0" lang="zh-CN" altLang="en-US" sz="2900" b="0" i="0" u="none" strike="noStrike" kern="0" cap="none" spc="0" normalizeH="0" baseline="0" noProof="1" dirty="0">
                <a:solidFill>
                  <a:schemeClr val="tx1"/>
                </a:solidFill>
                <a:latin typeface="+mn-lt"/>
                <a:ea typeface="+mn-ea"/>
                <a:cs typeface="+mn-cs"/>
              </a:rPr>
              <a:t>和</a:t>
            </a:r>
            <a:r>
              <a:rPr kumimoji="0" lang="en-US" altLang="zh-CN" sz="2900" b="0" i="0" u="none" strike="noStrike" kern="0" cap="none" spc="0" normalizeH="0" baseline="0" noProof="1" dirty="0">
                <a:solidFill>
                  <a:schemeClr val="tx1"/>
                </a:solidFill>
                <a:latin typeface="+mn-lt"/>
                <a:ea typeface="+mn-ea"/>
                <a:cs typeface="+mn-cs"/>
              </a:rPr>
              <a:t>(b)</a:t>
            </a:r>
            <a:r>
              <a:rPr kumimoji="0" lang="zh-CN" altLang="en-US" sz="2900" b="0" i="0" u="none" strike="noStrike" kern="0" cap="none" spc="0" normalizeH="0" baseline="0" noProof="1" dirty="0">
                <a:solidFill>
                  <a:schemeClr val="tx1"/>
                </a:solidFill>
                <a:latin typeface="+mn-lt"/>
                <a:ea typeface="+mn-ea"/>
                <a:cs typeface="+mn-cs"/>
              </a:rPr>
              <a:t>分别是原始图像和其直方图 </a:t>
            </a:r>
            <a:endParaRPr kumimoji="0" lang="zh-CN" altLang="en-US" sz="29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r>
              <a:rPr kumimoji="0" lang="en-US" altLang="zh-CN" sz="2900" b="0" i="0" u="none" strike="noStrike" kern="0" cap="none" spc="0" normalizeH="0" baseline="0" noProof="1" dirty="0">
                <a:solidFill>
                  <a:schemeClr val="tx1"/>
                </a:solidFill>
                <a:latin typeface="+mn-lt"/>
                <a:ea typeface="+mn-ea"/>
                <a:cs typeface="+mn-cs"/>
              </a:rPr>
              <a:t>( c)</a:t>
            </a:r>
            <a:r>
              <a:rPr kumimoji="0" lang="zh-CN" altLang="en-US" sz="2900" b="0" i="0" u="none" strike="noStrike" kern="0" cap="none" spc="0" normalizeH="0" baseline="0" noProof="1" dirty="0">
                <a:solidFill>
                  <a:schemeClr val="tx1"/>
                </a:solidFill>
                <a:latin typeface="+mn-lt"/>
                <a:ea typeface="+mn-ea"/>
                <a:cs typeface="+mn-cs"/>
              </a:rPr>
              <a:t>和</a:t>
            </a:r>
            <a:r>
              <a:rPr kumimoji="0" lang="en-US" altLang="zh-CN" sz="2900" b="0" i="0" u="none" strike="noStrike" kern="0" cap="none" spc="0" normalizeH="0" baseline="0" noProof="1" dirty="0">
                <a:solidFill>
                  <a:schemeClr val="tx1"/>
                </a:solidFill>
                <a:latin typeface="+mn-lt"/>
                <a:ea typeface="+mn-ea"/>
                <a:cs typeface="+mn-cs"/>
              </a:rPr>
              <a:t>(d)</a:t>
            </a:r>
            <a:r>
              <a:rPr kumimoji="0" lang="zh-CN" altLang="en-US" sz="2900" b="0" i="0" u="none" strike="noStrike" kern="0" cap="none" spc="0" normalizeH="0" baseline="0" noProof="1" dirty="0">
                <a:solidFill>
                  <a:schemeClr val="tx1"/>
                </a:solidFill>
                <a:latin typeface="+mn-lt"/>
                <a:ea typeface="+mn-ea"/>
                <a:cs typeface="+mn-cs"/>
              </a:rPr>
              <a:t>分别是均衡化后图像和其直方图</a:t>
            </a:r>
            <a:endParaRPr kumimoji="0" lang="zh-CN" altLang="en-US" sz="2900" b="0" i="0" u="none" strike="noStrike" kern="0" cap="none" spc="0" normalizeH="0" baseline="0" noProof="1" dirty="0">
              <a:solidFill>
                <a:srgbClr val="800000"/>
              </a:solidFill>
              <a:latin typeface="Arial" panose="020B0604020202020204" pitchFamily="34" charset="0"/>
              <a:ea typeface="黑体" panose="02010609060101010101" pitchFamily="2" charset="-122"/>
              <a:cs typeface="+mn-cs"/>
            </a:endParaRPr>
          </a:p>
          <a:p>
            <a: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en-US" altLang="zh-CN" sz="2900" b="0" i="0" u="none" strike="noStrike" kern="0" cap="none" spc="0" normalizeH="0" baseline="0" noProof="1" dirty="0">
              <a:solidFill>
                <a:schemeClr val="tx1"/>
              </a:solidFill>
              <a:latin typeface="+mn-lt"/>
              <a:ea typeface="楷体_GB2312" pitchFamily="49" charset="-122"/>
              <a:cs typeface="+mn-cs"/>
            </a:endParaRPr>
          </a:p>
        </p:txBody>
      </p:sp>
      <p:pic>
        <p:nvPicPr>
          <p:cNvPr id="77827" name="Picture 3"/>
          <p:cNvPicPr>
            <a:picLocks noChangeAspect="1"/>
          </p:cNvPicPr>
          <p:nvPr/>
        </p:nvPicPr>
        <p:blipFill>
          <a:blip r:embed="rId1"/>
          <a:stretch>
            <a:fillRect/>
          </a:stretch>
        </p:blipFill>
        <p:spPr>
          <a:xfrm>
            <a:off x="250825" y="1844675"/>
            <a:ext cx="2057400" cy="2057400"/>
          </a:xfrm>
          <a:prstGeom prst="rect">
            <a:avLst/>
          </a:prstGeom>
          <a:noFill/>
          <a:ln w="9525">
            <a:noFill/>
          </a:ln>
        </p:spPr>
      </p:pic>
      <p:pic>
        <p:nvPicPr>
          <p:cNvPr id="77828" name="Picture 4"/>
          <p:cNvPicPr>
            <a:picLocks noChangeAspect="1"/>
          </p:cNvPicPr>
          <p:nvPr/>
        </p:nvPicPr>
        <p:blipFill>
          <a:blip r:embed="rId2"/>
          <a:stretch>
            <a:fillRect/>
          </a:stretch>
        </p:blipFill>
        <p:spPr>
          <a:xfrm>
            <a:off x="2411413" y="1916113"/>
            <a:ext cx="2219325" cy="1990725"/>
          </a:xfrm>
          <a:prstGeom prst="rect">
            <a:avLst/>
          </a:prstGeom>
          <a:noFill/>
          <a:ln w="9525">
            <a:noFill/>
          </a:ln>
        </p:spPr>
      </p:pic>
      <p:pic>
        <p:nvPicPr>
          <p:cNvPr id="77829" name="Picture 5"/>
          <p:cNvPicPr>
            <a:picLocks noChangeAspect="1"/>
          </p:cNvPicPr>
          <p:nvPr/>
        </p:nvPicPr>
        <p:blipFill>
          <a:blip r:embed="rId3"/>
          <a:stretch>
            <a:fillRect/>
          </a:stretch>
        </p:blipFill>
        <p:spPr>
          <a:xfrm>
            <a:off x="4787900" y="1916113"/>
            <a:ext cx="2057400" cy="1962150"/>
          </a:xfrm>
          <a:prstGeom prst="rect">
            <a:avLst/>
          </a:prstGeom>
          <a:noFill/>
          <a:ln w="9525">
            <a:noFill/>
          </a:ln>
        </p:spPr>
      </p:pic>
      <p:pic>
        <p:nvPicPr>
          <p:cNvPr id="77830" name="Picture 6"/>
          <p:cNvPicPr>
            <a:picLocks noChangeAspect="1"/>
          </p:cNvPicPr>
          <p:nvPr/>
        </p:nvPicPr>
        <p:blipFill>
          <a:blip r:embed="rId4"/>
          <a:stretch>
            <a:fillRect/>
          </a:stretch>
        </p:blipFill>
        <p:spPr>
          <a:xfrm>
            <a:off x="6877050" y="1989138"/>
            <a:ext cx="2066925" cy="1885950"/>
          </a:xfrm>
          <a:prstGeom prst="rect">
            <a:avLst/>
          </a:prstGeom>
          <a:noFill/>
          <a:ln w="9525">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49" name="Rectangle 2"/>
          <p:cNvSpPr>
            <a:spLocks noGrp="1"/>
          </p:cNvSpPr>
          <p:nvPr>
            <p:ph type="title"/>
          </p:nvPr>
        </p:nvSpPr>
        <p:spPr/>
        <p:txBody>
          <a:bodyPr vert="horz" wrap="square" lIns="91440" tIns="45720" rIns="91440" bIns="45720" anchor="ctr" anchorCtr="0"/>
          <a:p>
            <a:pPr eaLnBrk="1" hangingPunct="1"/>
            <a:r>
              <a:rPr lang="en-IE" altLang="zh-CN" dirty="0"/>
              <a:t>Histogram Examples (cont…)</a:t>
            </a:r>
            <a:endParaRPr lang="en-US" altLang="zh-CN" dirty="0"/>
          </a:p>
        </p:txBody>
      </p:sp>
      <p:sp>
        <p:nvSpPr>
          <p:cNvPr id="78850" name="Rectangle 3"/>
          <p:cNvSpPr>
            <a:spLocks noGrp="1"/>
          </p:cNvSpPr>
          <p:nvPr>
            <p:ph idx="1"/>
          </p:nvPr>
        </p:nvSpPr>
        <p:spPr>
          <a:xfrm>
            <a:off x="398463" y="1625600"/>
            <a:ext cx="8066087" cy="4114800"/>
          </a:xfrm>
        </p:spPr>
        <p:txBody>
          <a:bodyPr vert="horz" wrap="square" lIns="91440" tIns="45720" rIns="91440" bIns="45720" anchor="t" anchorCtr="0"/>
          <a:p>
            <a:pPr marL="0" indent="0" eaLnBrk="1" hangingPunct="1">
              <a:buNone/>
            </a:pPr>
            <a:r>
              <a:rPr lang="en-IE" altLang="zh-CN" dirty="0"/>
              <a:t>A selection of images and </a:t>
            </a:r>
            <a:br>
              <a:rPr lang="en-IE" altLang="zh-CN" dirty="0"/>
            </a:br>
            <a:r>
              <a:rPr lang="en-IE" altLang="zh-CN" dirty="0"/>
              <a:t>their histograms</a:t>
            </a:r>
            <a:endParaRPr lang="en-IE" altLang="zh-CN" dirty="0"/>
          </a:p>
          <a:p>
            <a:pPr marL="0" indent="0" eaLnBrk="1" hangingPunct="1">
              <a:buNone/>
            </a:pPr>
            <a:r>
              <a:rPr lang="en-IE" altLang="zh-CN" dirty="0"/>
              <a:t>Notice the relationships </a:t>
            </a:r>
            <a:br>
              <a:rPr lang="en-IE" altLang="zh-CN" dirty="0"/>
            </a:br>
            <a:r>
              <a:rPr lang="en-IE" altLang="zh-CN" dirty="0"/>
              <a:t>between the images and </a:t>
            </a:r>
            <a:br>
              <a:rPr lang="en-IE" altLang="zh-CN" dirty="0"/>
            </a:br>
            <a:r>
              <a:rPr lang="en-IE" altLang="zh-CN" dirty="0"/>
              <a:t>their histograms</a:t>
            </a:r>
            <a:endParaRPr lang="en-IE" altLang="zh-CN" dirty="0"/>
          </a:p>
          <a:p>
            <a:pPr marL="0" indent="0" eaLnBrk="1" hangingPunct="1">
              <a:buNone/>
            </a:pPr>
            <a:r>
              <a:rPr lang="en-IE" altLang="zh-CN" dirty="0"/>
              <a:t>Note that the high contrast </a:t>
            </a:r>
            <a:br>
              <a:rPr lang="en-IE" altLang="zh-CN" dirty="0"/>
            </a:br>
            <a:r>
              <a:rPr lang="en-IE" altLang="zh-CN" dirty="0"/>
              <a:t>image has the most </a:t>
            </a:r>
            <a:br>
              <a:rPr lang="en-IE" altLang="zh-CN" dirty="0"/>
            </a:br>
            <a:r>
              <a:rPr lang="en-IE" altLang="zh-CN" dirty="0"/>
              <a:t>evenly spaced histogram</a:t>
            </a:r>
            <a:endParaRPr lang="en-US" altLang="zh-CN" dirty="0"/>
          </a:p>
        </p:txBody>
      </p:sp>
      <p:pic>
        <p:nvPicPr>
          <p:cNvPr id="78851" name="Picture 4"/>
          <p:cNvPicPr>
            <a:picLocks noChangeAspect="1"/>
          </p:cNvPicPr>
          <p:nvPr/>
        </p:nvPicPr>
        <p:blipFill>
          <a:blip r:embed="rId1"/>
          <a:stretch>
            <a:fillRect/>
          </a:stretch>
        </p:blipFill>
        <p:spPr>
          <a:xfrm>
            <a:off x="5761038" y="1316038"/>
            <a:ext cx="3276600" cy="5541962"/>
          </a:xfrm>
          <a:prstGeom prst="rect">
            <a:avLst/>
          </a:prstGeom>
          <a:noFill/>
          <a:ln w="9525">
            <a:noFill/>
          </a:ln>
        </p:spPr>
      </p:pic>
      <p:pic>
        <p:nvPicPr>
          <p:cNvPr id="78852" name="Picture 5"/>
          <p:cNvPicPr>
            <a:picLocks noChangeAspect="1"/>
          </p:cNvPicPr>
          <p:nvPr/>
        </p:nvPicPr>
        <p:blipFill>
          <a:blip r:embed="rId1">
            <a:lum bright="-54001" contrast="72000"/>
          </a:blip>
          <a:srcRect l="41861"/>
          <a:stretch>
            <a:fillRect/>
          </a:stretch>
        </p:blipFill>
        <p:spPr>
          <a:xfrm>
            <a:off x="6883400" y="1284288"/>
            <a:ext cx="1905000" cy="5541962"/>
          </a:xfrm>
          <a:prstGeom prst="rect">
            <a:avLst/>
          </a:prstGeom>
          <a:noFill/>
          <a:ln w="9525">
            <a:noFill/>
          </a:ln>
        </p:spPr>
      </p:pic>
      <p:grpSp>
        <p:nvGrpSpPr>
          <p:cNvPr id="78853" name="Group 6"/>
          <p:cNvGrpSpPr/>
          <p:nvPr/>
        </p:nvGrpSpPr>
        <p:grpSpPr>
          <a:xfrm rot="-5400000">
            <a:off x="-2486025" y="4111625"/>
            <a:ext cx="5232400" cy="260350"/>
            <a:chOff x="2464" y="4162"/>
            <a:chExt cx="3296" cy="164"/>
          </a:xfrm>
        </p:grpSpPr>
        <p:pic>
          <p:nvPicPr>
            <p:cNvPr id="78854" name="Picture 7" descr="book"/>
            <p:cNvPicPr>
              <a:picLocks noChangeAspect="1"/>
            </p:cNvPicPr>
            <p:nvPr/>
          </p:nvPicPr>
          <p:blipFill>
            <a:blip r:embed="rId2"/>
            <a:stretch>
              <a:fillRect/>
            </a:stretch>
          </p:blipFill>
          <p:spPr>
            <a:xfrm>
              <a:off x="2464" y="4162"/>
              <a:ext cx="125" cy="164"/>
            </a:xfrm>
            <a:prstGeom prst="rect">
              <a:avLst/>
            </a:prstGeom>
            <a:noFill/>
            <a:ln w="9525">
              <a:noFill/>
            </a:ln>
          </p:spPr>
        </p:pic>
        <p:sp>
          <p:nvSpPr>
            <p:cNvPr id="78855" name="Rectangle 8"/>
            <p:cNvSpPr/>
            <p:nvPr/>
          </p:nvSpPr>
          <p:spPr>
            <a:xfrm>
              <a:off x="2588" y="4166"/>
              <a:ext cx="3172" cy="159"/>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nchorCtr="0"/>
            <a:p>
              <a:pPr algn="r"/>
              <a:r>
                <a:rPr lang="en-IE" altLang="zh-CN" sz="1200" dirty="0">
                  <a:solidFill>
                    <a:schemeClr val="bg1"/>
                  </a:solidFill>
                  <a:latin typeface="Verdana" panose="020B0604030504040204" pitchFamily="-112" charset="0"/>
                  <a:ea typeface="MS PGothic" panose="020B0600070205080204" pitchFamily="-110" charset="-128"/>
                </a:rPr>
                <a:t>Images taken from Gonzalez &amp; Woods, Digital Image Processing (2002)</a:t>
              </a:r>
              <a:endParaRPr lang="en-US" altLang="zh-CN" sz="1200" dirty="0">
                <a:solidFill>
                  <a:schemeClr val="bg1"/>
                </a:solidFill>
                <a:latin typeface="Verdana" panose="020B0604030504040204" pitchFamily="-112" charset="0"/>
                <a:ea typeface="MS PGothic" panose="020B0600070205080204" pitchFamily="-110" charset="-128"/>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7" name="Rectangle 2"/>
          <p:cNvSpPr>
            <a:spLocks noGrp="1"/>
          </p:cNvSpPr>
          <p:nvPr>
            <p:ph type="title"/>
          </p:nvPr>
        </p:nvSpPr>
        <p:spPr/>
        <p:txBody>
          <a:bodyPr vert="horz" wrap="square" lIns="91440" tIns="45720" rIns="91440" bIns="45720" anchor="ctr" anchorCtr="0"/>
          <a:p>
            <a:pPr eaLnBrk="1" hangingPunct="1"/>
            <a:r>
              <a:rPr lang="en-IE" altLang="zh-CN" dirty="0"/>
              <a:t>Equalisation Transformation Function</a:t>
            </a:r>
            <a:endParaRPr lang="en-US" altLang="zh-CN" dirty="0"/>
          </a:p>
        </p:txBody>
      </p:sp>
      <p:graphicFrame>
        <p:nvGraphicFramePr>
          <p:cNvPr id="80898" name="Object 2"/>
          <p:cNvGraphicFramePr>
            <a:graphicFrameLocks noGrp="1" noChangeAspect="1"/>
          </p:cNvGraphicFramePr>
          <p:nvPr>
            <p:ph sz="half" idx="1"/>
          </p:nvPr>
        </p:nvGraphicFramePr>
        <p:xfrm>
          <a:off x="5559425" y="2630488"/>
          <a:ext cx="3427413" cy="2757487"/>
        </p:xfrm>
        <a:graphic>
          <a:graphicData uri="http://schemas.openxmlformats.org/presentationml/2006/ole">
            <mc:AlternateContent xmlns:mc="http://schemas.openxmlformats.org/markup-compatibility/2006">
              <mc:Choice xmlns:v="urn:schemas-microsoft-com:vml" Requires="v">
                <p:oleObj spid="_x0000_s3087" name="" r:id="rId1" imgW="3427730" imgH="2757170" progId="CorelPhotoPaint.Image.11">
                  <p:embed/>
                </p:oleObj>
              </mc:Choice>
              <mc:Fallback>
                <p:oleObj name="" r:id="rId1" imgW="3427730" imgH="2757170" progId="CorelPhotoPaint.Image.11">
                  <p:embed/>
                  <p:pic>
                    <p:nvPicPr>
                      <p:cNvPr id="0" name="图片 3086"/>
                      <p:cNvPicPr/>
                      <p:nvPr/>
                    </p:nvPicPr>
                    <p:blipFill>
                      <a:blip r:embed="rId2"/>
                      <a:stretch>
                        <a:fillRect/>
                      </a:stretch>
                    </p:blipFill>
                    <p:spPr>
                      <a:xfrm>
                        <a:off x="5559425" y="2630488"/>
                        <a:ext cx="3427413" cy="2757487"/>
                      </a:xfrm>
                      <a:prstGeom prst="rect">
                        <a:avLst/>
                      </a:prstGeom>
                      <a:noFill/>
                      <a:ln w="38100">
                        <a:miter/>
                      </a:ln>
                    </p:spPr>
                  </p:pic>
                </p:oleObj>
              </mc:Fallback>
            </mc:AlternateContent>
          </a:graphicData>
        </a:graphic>
      </p:graphicFrame>
      <p:grpSp>
        <p:nvGrpSpPr>
          <p:cNvPr id="80899" name="Group 6"/>
          <p:cNvGrpSpPr/>
          <p:nvPr/>
        </p:nvGrpSpPr>
        <p:grpSpPr>
          <a:xfrm rot="-5400000">
            <a:off x="-2486025" y="4111625"/>
            <a:ext cx="5232400" cy="260350"/>
            <a:chOff x="2464" y="4162"/>
            <a:chExt cx="3296" cy="164"/>
          </a:xfrm>
        </p:grpSpPr>
        <p:pic>
          <p:nvPicPr>
            <p:cNvPr id="80900" name="Picture 7" descr="book"/>
            <p:cNvPicPr>
              <a:picLocks noChangeAspect="1"/>
            </p:cNvPicPr>
            <p:nvPr/>
          </p:nvPicPr>
          <p:blipFill>
            <a:blip r:embed="rId3"/>
            <a:stretch>
              <a:fillRect/>
            </a:stretch>
          </p:blipFill>
          <p:spPr>
            <a:xfrm>
              <a:off x="2464" y="4162"/>
              <a:ext cx="125" cy="164"/>
            </a:xfrm>
            <a:prstGeom prst="rect">
              <a:avLst/>
            </a:prstGeom>
            <a:noFill/>
            <a:ln w="9525">
              <a:noFill/>
            </a:ln>
          </p:spPr>
        </p:pic>
        <p:sp>
          <p:nvSpPr>
            <p:cNvPr id="80901" name="Rectangle 8"/>
            <p:cNvSpPr/>
            <p:nvPr/>
          </p:nvSpPr>
          <p:spPr>
            <a:xfrm>
              <a:off x="2588" y="4166"/>
              <a:ext cx="3172" cy="159"/>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nchorCtr="0"/>
            <a:p>
              <a:pPr algn="r"/>
              <a:r>
                <a:rPr lang="en-IE" altLang="zh-CN" sz="1200" dirty="0">
                  <a:solidFill>
                    <a:schemeClr val="bg1"/>
                  </a:solidFill>
                  <a:latin typeface="Verdana" panose="020B0604030504040204" pitchFamily="-112" charset="0"/>
                  <a:ea typeface="MS PGothic" panose="020B0600070205080204" pitchFamily="-110" charset="-128"/>
                </a:rPr>
                <a:t>Images taken from Gonzalez &amp; Woods, Digital Image Processing (2002)</a:t>
              </a:r>
              <a:endParaRPr lang="en-US" altLang="zh-CN" sz="1200" dirty="0">
                <a:solidFill>
                  <a:schemeClr val="bg1"/>
                </a:solidFill>
                <a:latin typeface="Verdana" panose="020B0604030504040204" pitchFamily="-112" charset="0"/>
                <a:ea typeface="MS PGothic" panose="020B0600070205080204" pitchFamily="-110" charset="-128"/>
              </a:endParaRPr>
            </a:p>
          </p:txBody>
        </p:sp>
      </p:grpSp>
      <p:graphicFrame>
        <p:nvGraphicFramePr>
          <p:cNvPr id="80902" name="Object 3"/>
          <p:cNvGraphicFramePr>
            <a:graphicFrameLocks noGrp="1" noChangeAspect="1"/>
          </p:cNvGraphicFramePr>
          <p:nvPr>
            <p:ph sz="half" idx="2"/>
          </p:nvPr>
        </p:nvGraphicFramePr>
        <p:xfrm>
          <a:off x="450850" y="1530350"/>
          <a:ext cx="4873625" cy="4957763"/>
        </p:xfrm>
        <a:graphic>
          <a:graphicData uri="http://schemas.openxmlformats.org/presentationml/2006/ole">
            <mc:AlternateContent xmlns:mc="http://schemas.openxmlformats.org/markup-compatibility/2006">
              <mc:Choice xmlns:v="urn:schemas-microsoft-com:vml" Requires="v">
                <p:oleObj spid="_x0000_s3086" name="" r:id="rId4" imgW="4268470" imgH="4343400" progId="CorelPhotoPaint.Image.11">
                  <p:embed/>
                </p:oleObj>
              </mc:Choice>
              <mc:Fallback>
                <p:oleObj name="" r:id="rId4" imgW="4268470" imgH="4343400" progId="CorelPhotoPaint.Image.11">
                  <p:embed/>
                  <p:pic>
                    <p:nvPicPr>
                      <p:cNvPr id="0" name="图片 3085"/>
                      <p:cNvPicPr/>
                      <p:nvPr/>
                    </p:nvPicPr>
                    <p:blipFill>
                      <a:blip r:embed="rId5"/>
                      <a:stretch>
                        <a:fillRect/>
                      </a:stretch>
                    </p:blipFill>
                    <p:spPr>
                      <a:xfrm>
                        <a:off x="450850" y="1530350"/>
                        <a:ext cx="4873625" cy="4957763"/>
                      </a:xfrm>
                      <a:prstGeom prst="rect">
                        <a:avLst/>
                      </a:prstGeom>
                      <a:noFill/>
                      <a:ln w="38100">
                        <a:miter/>
                      </a:ln>
                    </p:spPr>
                  </p:pic>
                </p:oleObj>
              </mc:Fallback>
            </mc:AlternateContent>
          </a:graphicData>
        </a:graphic>
      </p:graphicFrame>
      <p:sp>
        <p:nvSpPr>
          <p:cNvPr id="80903" name="AutoShape 11"/>
          <p:cNvSpPr/>
          <p:nvPr/>
        </p:nvSpPr>
        <p:spPr>
          <a:xfrm rot="-3848790">
            <a:off x="5865813" y="900113"/>
            <a:ext cx="885825" cy="2073275"/>
          </a:xfrm>
          <a:prstGeom prst="curvedLeftArrow">
            <a:avLst>
              <a:gd name="adj1" fmla="val 39376"/>
              <a:gd name="adj2" fmla="val 96199"/>
              <a:gd name="adj3" fmla="val 43125"/>
            </a:avLst>
          </a:prstGeom>
          <a:solidFill>
            <a:srgbClr val="000080"/>
          </a:solidFill>
          <a:ln w="12700" cap="flat" cmpd="sng">
            <a:solidFill>
              <a:schemeClr val="tx1"/>
            </a:solidFill>
            <a:prstDash val="solid"/>
            <a:miter/>
            <a:headEnd type="none" w="med" len="med"/>
            <a:tailEnd type="none" w="med" len="med"/>
          </a:ln>
        </p:spPr>
        <p:txBody>
          <a:bodyPr wrap="none" anchor="ctr" anchorCtr="0"/>
          <a:p>
            <a:endParaRPr lang="zh-CN" altLang="zh-CN" sz="1800" dirty="0">
              <a:latin typeface="Verdana" panose="020B0604030504040204" pitchFamily="-112" charset="0"/>
              <a:ea typeface="MS PGothic" panose="020B0600070205080204" pitchFamily="-110" charset="-128"/>
            </a:endParaRPr>
          </a:p>
        </p:txBody>
      </p:sp>
      <p:sp>
        <p:nvSpPr>
          <p:cNvPr id="80904" name="AutoShape 12"/>
          <p:cNvSpPr/>
          <p:nvPr/>
        </p:nvSpPr>
        <p:spPr>
          <a:xfrm rot="-7871771" flipH="1" flipV="1">
            <a:off x="5656263" y="5148263"/>
            <a:ext cx="885825" cy="2073275"/>
          </a:xfrm>
          <a:prstGeom prst="curvedLeftArrow">
            <a:avLst>
              <a:gd name="adj1" fmla="val 39376"/>
              <a:gd name="adj2" fmla="val 96199"/>
              <a:gd name="adj3" fmla="val 43125"/>
            </a:avLst>
          </a:prstGeom>
          <a:solidFill>
            <a:srgbClr val="000080"/>
          </a:solidFill>
          <a:ln w="12700" cap="flat" cmpd="sng">
            <a:solidFill>
              <a:schemeClr val="tx1"/>
            </a:solidFill>
            <a:prstDash val="solid"/>
            <a:miter/>
            <a:headEnd type="none" w="med" len="med"/>
            <a:tailEnd type="none" w="med" len="med"/>
          </a:ln>
        </p:spPr>
        <p:txBody>
          <a:bodyPr wrap="none" anchor="ctr" anchorCtr="0"/>
          <a:p>
            <a:endParaRPr lang="zh-CN" altLang="zh-CN" sz="1800" dirty="0">
              <a:latin typeface="Verdana" panose="020B0604030504040204" pitchFamily="-112" charset="0"/>
              <a:ea typeface="MS PGothic" panose="020B0600070205080204" pitchFamily="-110" charset="-128"/>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5" name="Rectangle 2"/>
          <p:cNvSpPr>
            <a:spLocks noGrp="1"/>
          </p:cNvSpPr>
          <p:nvPr>
            <p:ph type="title"/>
          </p:nvPr>
        </p:nvSpPr>
        <p:spPr/>
        <p:txBody>
          <a:bodyPr vert="horz" wrap="square" lIns="91440" tIns="45720" rIns="91440" bIns="45720" anchor="ctr" anchorCtr="0"/>
          <a:p>
            <a:pPr eaLnBrk="1" hangingPunct="1"/>
            <a:r>
              <a:rPr lang="en-IE" altLang="zh-CN" dirty="0"/>
              <a:t>Equalisation Examples</a:t>
            </a:r>
            <a:endParaRPr lang="en-US" altLang="zh-CN" dirty="0"/>
          </a:p>
        </p:txBody>
      </p:sp>
      <p:grpSp>
        <p:nvGrpSpPr>
          <p:cNvPr id="82946" name="Group 88"/>
          <p:cNvGrpSpPr/>
          <p:nvPr/>
        </p:nvGrpSpPr>
        <p:grpSpPr>
          <a:xfrm>
            <a:off x="3589338" y="1412875"/>
            <a:ext cx="3260725" cy="3351213"/>
            <a:chOff x="3365" y="810"/>
            <a:chExt cx="2054" cy="2111"/>
          </a:xfrm>
        </p:grpSpPr>
        <p:pic>
          <p:nvPicPr>
            <p:cNvPr id="82947" name="Picture 6"/>
            <p:cNvPicPr>
              <a:picLocks noChangeAspect="1"/>
            </p:cNvPicPr>
            <p:nvPr/>
          </p:nvPicPr>
          <p:blipFill>
            <a:blip r:embed="rId1">
              <a:lum bright="-23996" contrast="41999"/>
            </a:blip>
            <a:srcRect l="77045" t="13252" b="74770"/>
            <a:stretch>
              <a:fillRect/>
            </a:stretch>
          </p:blipFill>
          <p:spPr>
            <a:xfrm>
              <a:off x="3365" y="810"/>
              <a:ext cx="2054" cy="1653"/>
            </a:xfrm>
            <a:prstGeom prst="rect">
              <a:avLst/>
            </a:prstGeom>
            <a:noFill/>
            <a:ln w="9525">
              <a:noFill/>
            </a:ln>
          </p:spPr>
        </p:pic>
        <p:sp>
          <p:nvSpPr>
            <p:cNvPr id="82948" name="Line 8"/>
            <p:cNvSpPr/>
            <p:nvPr/>
          </p:nvSpPr>
          <p:spPr>
            <a:xfrm flipV="1">
              <a:off x="3477" y="1450"/>
              <a:ext cx="0" cy="926"/>
            </a:xfrm>
            <a:prstGeom prst="line">
              <a:avLst/>
            </a:prstGeom>
            <a:ln w="12700" cap="flat" cmpd="sng">
              <a:solidFill>
                <a:schemeClr val="tx1"/>
              </a:solidFill>
              <a:prstDash val="solid"/>
              <a:round/>
              <a:headEnd type="none" w="med" len="med"/>
              <a:tailEnd type="none" w="med" len="med"/>
            </a:ln>
          </p:spPr>
        </p:sp>
        <p:sp>
          <p:nvSpPr>
            <p:cNvPr id="82949" name="Line 9"/>
            <p:cNvSpPr/>
            <p:nvPr/>
          </p:nvSpPr>
          <p:spPr>
            <a:xfrm flipV="1">
              <a:off x="3572" y="1841"/>
              <a:ext cx="0" cy="535"/>
            </a:xfrm>
            <a:prstGeom prst="line">
              <a:avLst/>
            </a:prstGeom>
            <a:ln w="12700" cap="flat" cmpd="sng">
              <a:solidFill>
                <a:schemeClr val="tx1"/>
              </a:solidFill>
              <a:prstDash val="solid"/>
              <a:round/>
              <a:headEnd type="none" w="med" len="med"/>
              <a:tailEnd type="none" w="med" len="med"/>
            </a:ln>
          </p:spPr>
        </p:sp>
        <p:sp>
          <p:nvSpPr>
            <p:cNvPr id="82950" name="Line 10"/>
            <p:cNvSpPr/>
            <p:nvPr/>
          </p:nvSpPr>
          <p:spPr>
            <a:xfrm flipV="1">
              <a:off x="3708" y="1450"/>
              <a:ext cx="0" cy="947"/>
            </a:xfrm>
            <a:prstGeom prst="line">
              <a:avLst/>
            </a:prstGeom>
            <a:ln w="12700" cap="flat" cmpd="sng">
              <a:solidFill>
                <a:schemeClr val="tx1"/>
              </a:solidFill>
              <a:prstDash val="solid"/>
              <a:round/>
              <a:headEnd type="none" w="med" len="med"/>
              <a:tailEnd type="none" w="med" len="med"/>
            </a:ln>
          </p:spPr>
        </p:sp>
        <p:sp>
          <p:nvSpPr>
            <p:cNvPr id="82951" name="Line 11"/>
            <p:cNvSpPr/>
            <p:nvPr/>
          </p:nvSpPr>
          <p:spPr>
            <a:xfrm flipV="1">
              <a:off x="3761" y="1810"/>
              <a:ext cx="0" cy="587"/>
            </a:xfrm>
            <a:prstGeom prst="line">
              <a:avLst/>
            </a:prstGeom>
            <a:ln w="12700" cap="flat" cmpd="sng">
              <a:solidFill>
                <a:schemeClr val="tx1"/>
              </a:solidFill>
              <a:prstDash val="solid"/>
              <a:round/>
              <a:headEnd type="none" w="med" len="med"/>
              <a:tailEnd type="none" w="med" len="med"/>
            </a:ln>
          </p:spPr>
        </p:sp>
        <p:sp>
          <p:nvSpPr>
            <p:cNvPr id="82952" name="Line 12"/>
            <p:cNvSpPr/>
            <p:nvPr/>
          </p:nvSpPr>
          <p:spPr>
            <a:xfrm flipV="1">
              <a:off x="3804" y="2224"/>
              <a:ext cx="0" cy="587"/>
            </a:xfrm>
            <a:prstGeom prst="line">
              <a:avLst/>
            </a:prstGeom>
            <a:ln w="12700" cap="flat" cmpd="sng">
              <a:solidFill>
                <a:schemeClr val="tx1"/>
              </a:solidFill>
              <a:prstDash val="solid"/>
              <a:round/>
              <a:headEnd type="none" w="med" len="med"/>
              <a:tailEnd type="none" w="med" len="med"/>
            </a:ln>
          </p:spPr>
        </p:sp>
        <p:sp>
          <p:nvSpPr>
            <p:cNvPr id="82953" name="Line 13"/>
            <p:cNvSpPr/>
            <p:nvPr/>
          </p:nvSpPr>
          <p:spPr>
            <a:xfrm flipV="1">
              <a:off x="3858" y="2020"/>
              <a:ext cx="0" cy="587"/>
            </a:xfrm>
            <a:prstGeom prst="line">
              <a:avLst/>
            </a:prstGeom>
            <a:ln w="12700" cap="flat" cmpd="sng">
              <a:solidFill>
                <a:schemeClr val="tx1"/>
              </a:solidFill>
              <a:prstDash val="solid"/>
              <a:round/>
              <a:headEnd type="none" w="med" len="med"/>
              <a:tailEnd type="none" w="med" len="med"/>
            </a:ln>
          </p:spPr>
        </p:sp>
        <p:sp>
          <p:nvSpPr>
            <p:cNvPr id="82954" name="Line 14"/>
            <p:cNvSpPr/>
            <p:nvPr/>
          </p:nvSpPr>
          <p:spPr>
            <a:xfrm flipV="1">
              <a:off x="3891" y="2136"/>
              <a:ext cx="0" cy="587"/>
            </a:xfrm>
            <a:prstGeom prst="line">
              <a:avLst/>
            </a:prstGeom>
            <a:ln w="12700" cap="flat" cmpd="sng">
              <a:solidFill>
                <a:schemeClr val="tx1"/>
              </a:solidFill>
              <a:prstDash val="solid"/>
              <a:round/>
              <a:headEnd type="none" w="med" len="med"/>
              <a:tailEnd type="none" w="med" len="med"/>
            </a:ln>
          </p:spPr>
        </p:sp>
        <p:sp>
          <p:nvSpPr>
            <p:cNvPr id="82955" name="Line 15"/>
            <p:cNvSpPr/>
            <p:nvPr/>
          </p:nvSpPr>
          <p:spPr>
            <a:xfrm flipV="1">
              <a:off x="3935" y="2128"/>
              <a:ext cx="0" cy="587"/>
            </a:xfrm>
            <a:prstGeom prst="line">
              <a:avLst/>
            </a:prstGeom>
            <a:ln w="12700" cap="flat" cmpd="sng">
              <a:solidFill>
                <a:schemeClr val="tx1"/>
              </a:solidFill>
              <a:prstDash val="solid"/>
              <a:round/>
              <a:headEnd type="none" w="med" len="med"/>
              <a:tailEnd type="none" w="med" len="med"/>
            </a:ln>
          </p:spPr>
        </p:sp>
        <p:sp>
          <p:nvSpPr>
            <p:cNvPr id="82956" name="Line 16"/>
            <p:cNvSpPr/>
            <p:nvPr/>
          </p:nvSpPr>
          <p:spPr>
            <a:xfrm flipV="1">
              <a:off x="3957" y="2244"/>
              <a:ext cx="0" cy="587"/>
            </a:xfrm>
            <a:prstGeom prst="line">
              <a:avLst/>
            </a:prstGeom>
            <a:ln w="12700" cap="flat" cmpd="sng">
              <a:solidFill>
                <a:schemeClr val="tx1"/>
              </a:solidFill>
              <a:prstDash val="solid"/>
              <a:round/>
              <a:headEnd type="none" w="med" len="med"/>
              <a:tailEnd type="none" w="med" len="med"/>
            </a:ln>
          </p:spPr>
        </p:sp>
        <p:sp>
          <p:nvSpPr>
            <p:cNvPr id="82957" name="Line 17"/>
            <p:cNvSpPr/>
            <p:nvPr/>
          </p:nvSpPr>
          <p:spPr>
            <a:xfrm flipV="1">
              <a:off x="4021" y="2050"/>
              <a:ext cx="0" cy="587"/>
            </a:xfrm>
            <a:prstGeom prst="line">
              <a:avLst/>
            </a:prstGeom>
            <a:ln w="12700" cap="flat" cmpd="sng">
              <a:solidFill>
                <a:schemeClr val="tx1"/>
              </a:solidFill>
              <a:prstDash val="solid"/>
              <a:round/>
              <a:headEnd type="none" w="med" len="med"/>
              <a:tailEnd type="none" w="med" len="med"/>
            </a:ln>
          </p:spPr>
        </p:sp>
        <p:sp>
          <p:nvSpPr>
            <p:cNvPr id="82958" name="Line 18"/>
            <p:cNvSpPr/>
            <p:nvPr/>
          </p:nvSpPr>
          <p:spPr>
            <a:xfrm flipV="1">
              <a:off x="4065" y="2165"/>
              <a:ext cx="0" cy="587"/>
            </a:xfrm>
            <a:prstGeom prst="line">
              <a:avLst/>
            </a:prstGeom>
            <a:ln w="12700" cap="flat" cmpd="sng">
              <a:solidFill>
                <a:schemeClr val="tx1"/>
              </a:solidFill>
              <a:prstDash val="solid"/>
              <a:round/>
              <a:headEnd type="none" w="med" len="med"/>
              <a:tailEnd type="none" w="med" len="med"/>
            </a:ln>
          </p:spPr>
        </p:sp>
        <p:sp>
          <p:nvSpPr>
            <p:cNvPr id="82959" name="Line 19"/>
            <p:cNvSpPr/>
            <p:nvPr/>
          </p:nvSpPr>
          <p:spPr>
            <a:xfrm flipV="1">
              <a:off x="4108" y="2127"/>
              <a:ext cx="0" cy="587"/>
            </a:xfrm>
            <a:prstGeom prst="line">
              <a:avLst/>
            </a:prstGeom>
            <a:ln w="12700" cap="flat" cmpd="sng">
              <a:solidFill>
                <a:schemeClr val="tx1"/>
              </a:solidFill>
              <a:prstDash val="solid"/>
              <a:round/>
              <a:headEnd type="none" w="med" len="med"/>
              <a:tailEnd type="none" w="med" len="med"/>
            </a:ln>
          </p:spPr>
        </p:sp>
        <p:sp>
          <p:nvSpPr>
            <p:cNvPr id="82960" name="Line 20"/>
            <p:cNvSpPr/>
            <p:nvPr/>
          </p:nvSpPr>
          <p:spPr>
            <a:xfrm flipV="1">
              <a:off x="4162" y="2037"/>
              <a:ext cx="0" cy="587"/>
            </a:xfrm>
            <a:prstGeom prst="line">
              <a:avLst/>
            </a:prstGeom>
            <a:ln w="12700" cap="flat" cmpd="sng">
              <a:solidFill>
                <a:schemeClr val="tx1"/>
              </a:solidFill>
              <a:prstDash val="solid"/>
              <a:round/>
              <a:headEnd type="none" w="med" len="med"/>
              <a:tailEnd type="none" w="med" len="med"/>
            </a:ln>
          </p:spPr>
        </p:sp>
        <p:sp>
          <p:nvSpPr>
            <p:cNvPr id="82961" name="Line 21"/>
            <p:cNvSpPr/>
            <p:nvPr/>
          </p:nvSpPr>
          <p:spPr>
            <a:xfrm flipV="1">
              <a:off x="4185" y="2224"/>
              <a:ext cx="0" cy="587"/>
            </a:xfrm>
            <a:prstGeom prst="line">
              <a:avLst/>
            </a:prstGeom>
            <a:ln w="12700" cap="flat" cmpd="sng">
              <a:solidFill>
                <a:schemeClr val="tx1"/>
              </a:solidFill>
              <a:prstDash val="solid"/>
              <a:round/>
              <a:headEnd type="none" w="med" len="med"/>
              <a:tailEnd type="none" w="med" len="med"/>
            </a:ln>
          </p:spPr>
        </p:sp>
        <p:sp>
          <p:nvSpPr>
            <p:cNvPr id="82962" name="Line 22"/>
            <p:cNvSpPr/>
            <p:nvPr/>
          </p:nvSpPr>
          <p:spPr>
            <a:xfrm flipV="1">
              <a:off x="4228" y="2103"/>
              <a:ext cx="0" cy="587"/>
            </a:xfrm>
            <a:prstGeom prst="line">
              <a:avLst/>
            </a:prstGeom>
            <a:ln w="12700" cap="flat" cmpd="sng">
              <a:solidFill>
                <a:schemeClr val="tx1"/>
              </a:solidFill>
              <a:prstDash val="solid"/>
              <a:round/>
              <a:headEnd type="none" w="med" len="med"/>
              <a:tailEnd type="none" w="med" len="med"/>
            </a:ln>
          </p:spPr>
        </p:sp>
        <p:sp>
          <p:nvSpPr>
            <p:cNvPr id="82963" name="Line 23"/>
            <p:cNvSpPr/>
            <p:nvPr/>
          </p:nvSpPr>
          <p:spPr>
            <a:xfrm flipV="1">
              <a:off x="4303" y="1992"/>
              <a:ext cx="0" cy="587"/>
            </a:xfrm>
            <a:prstGeom prst="line">
              <a:avLst/>
            </a:prstGeom>
            <a:ln w="12700" cap="flat" cmpd="sng">
              <a:solidFill>
                <a:schemeClr val="tx1"/>
              </a:solidFill>
              <a:prstDash val="solid"/>
              <a:round/>
              <a:headEnd type="none" w="med" len="med"/>
              <a:tailEnd type="none" w="med" len="med"/>
            </a:ln>
          </p:spPr>
        </p:sp>
        <p:sp>
          <p:nvSpPr>
            <p:cNvPr id="82964" name="Line 24"/>
            <p:cNvSpPr/>
            <p:nvPr/>
          </p:nvSpPr>
          <p:spPr>
            <a:xfrm flipV="1">
              <a:off x="4376" y="2159"/>
              <a:ext cx="0" cy="587"/>
            </a:xfrm>
            <a:prstGeom prst="line">
              <a:avLst/>
            </a:prstGeom>
            <a:ln w="12700" cap="flat" cmpd="sng">
              <a:solidFill>
                <a:schemeClr val="tx1"/>
              </a:solidFill>
              <a:prstDash val="solid"/>
              <a:round/>
              <a:headEnd type="none" w="med" len="med"/>
              <a:tailEnd type="none" w="med" len="med"/>
            </a:ln>
          </p:spPr>
        </p:sp>
        <p:sp>
          <p:nvSpPr>
            <p:cNvPr id="82965" name="Line 25"/>
            <p:cNvSpPr/>
            <p:nvPr/>
          </p:nvSpPr>
          <p:spPr>
            <a:xfrm flipV="1">
              <a:off x="4440" y="2007"/>
              <a:ext cx="0" cy="587"/>
            </a:xfrm>
            <a:prstGeom prst="line">
              <a:avLst/>
            </a:prstGeom>
            <a:ln w="12700" cap="flat" cmpd="sng">
              <a:solidFill>
                <a:schemeClr val="tx1"/>
              </a:solidFill>
              <a:prstDash val="solid"/>
              <a:round/>
              <a:headEnd type="none" w="med" len="med"/>
              <a:tailEnd type="none" w="med" len="med"/>
            </a:ln>
          </p:spPr>
        </p:sp>
        <p:sp>
          <p:nvSpPr>
            <p:cNvPr id="82966" name="Line 26"/>
            <p:cNvSpPr/>
            <p:nvPr/>
          </p:nvSpPr>
          <p:spPr>
            <a:xfrm flipV="1">
              <a:off x="4484" y="1989"/>
              <a:ext cx="0" cy="587"/>
            </a:xfrm>
            <a:prstGeom prst="line">
              <a:avLst/>
            </a:prstGeom>
            <a:ln w="12700" cap="flat" cmpd="sng">
              <a:solidFill>
                <a:schemeClr val="tx1"/>
              </a:solidFill>
              <a:prstDash val="solid"/>
              <a:round/>
              <a:headEnd type="none" w="med" len="med"/>
              <a:tailEnd type="none" w="med" len="med"/>
            </a:ln>
          </p:spPr>
        </p:sp>
        <p:sp>
          <p:nvSpPr>
            <p:cNvPr id="82967" name="Line 27"/>
            <p:cNvSpPr/>
            <p:nvPr/>
          </p:nvSpPr>
          <p:spPr>
            <a:xfrm flipV="1">
              <a:off x="4578" y="1991"/>
              <a:ext cx="0" cy="587"/>
            </a:xfrm>
            <a:prstGeom prst="line">
              <a:avLst/>
            </a:prstGeom>
            <a:ln w="12700" cap="flat" cmpd="sng">
              <a:solidFill>
                <a:schemeClr val="tx1"/>
              </a:solidFill>
              <a:prstDash val="solid"/>
              <a:round/>
              <a:headEnd type="none" w="med" len="med"/>
              <a:tailEnd type="none" w="med" len="med"/>
            </a:ln>
          </p:spPr>
        </p:sp>
        <p:sp>
          <p:nvSpPr>
            <p:cNvPr id="82968" name="Line 28"/>
            <p:cNvSpPr/>
            <p:nvPr/>
          </p:nvSpPr>
          <p:spPr>
            <a:xfrm flipV="1">
              <a:off x="4633" y="1819"/>
              <a:ext cx="0" cy="587"/>
            </a:xfrm>
            <a:prstGeom prst="line">
              <a:avLst/>
            </a:prstGeom>
            <a:ln w="12700" cap="flat" cmpd="sng">
              <a:solidFill>
                <a:schemeClr val="tx1"/>
              </a:solidFill>
              <a:prstDash val="solid"/>
              <a:round/>
              <a:headEnd type="none" w="med" len="med"/>
              <a:tailEnd type="none" w="med" len="med"/>
            </a:ln>
          </p:spPr>
        </p:sp>
        <p:sp>
          <p:nvSpPr>
            <p:cNvPr id="82969" name="Line 29"/>
            <p:cNvSpPr/>
            <p:nvPr/>
          </p:nvSpPr>
          <p:spPr>
            <a:xfrm flipV="1">
              <a:off x="4696" y="2078"/>
              <a:ext cx="0" cy="587"/>
            </a:xfrm>
            <a:prstGeom prst="line">
              <a:avLst/>
            </a:prstGeom>
            <a:ln w="12700" cap="flat" cmpd="sng">
              <a:solidFill>
                <a:schemeClr val="tx1"/>
              </a:solidFill>
              <a:prstDash val="solid"/>
              <a:round/>
              <a:headEnd type="none" w="med" len="med"/>
              <a:tailEnd type="none" w="med" len="med"/>
            </a:ln>
          </p:spPr>
        </p:sp>
        <p:sp>
          <p:nvSpPr>
            <p:cNvPr id="82970" name="Line 30"/>
            <p:cNvSpPr/>
            <p:nvPr/>
          </p:nvSpPr>
          <p:spPr>
            <a:xfrm flipV="1">
              <a:off x="4751" y="2111"/>
              <a:ext cx="0" cy="587"/>
            </a:xfrm>
            <a:prstGeom prst="line">
              <a:avLst/>
            </a:prstGeom>
            <a:ln w="12700" cap="flat" cmpd="sng">
              <a:solidFill>
                <a:schemeClr val="tx1"/>
              </a:solidFill>
              <a:prstDash val="solid"/>
              <a:round/>
              <a:headEnd type="none" w="med" len="med"/>
              <a:tailEnd type="none" w="med" len="med"/>
            </a:ln>
          </p:spPr>
        </p:sp>
        <p:sp>
          <p:nvSpPr>
            <p:cNvPr id="82971" name="Line 31"/>
            <p:cNvSpPr/>
            <p:nvPr/>
          </p:nvSpPr>
          <p:spPr>
            <a:xfrm flipV="1">
              <a:off x="4825" y="2185"/>
              <a:ext cx="0" cy="587"/>
            </a:xfrm>
            <a:prstGeom prst="line">
              <a:avLst/>
            </a:prstGeom>
            <a:ln w="12700" cap="flat" cmpd="sng">
              <a:solidFill>
                <a:schemeClr val="tx1"/>
              </a:solidFill>
              <a:prstDash val="solid"/>
              <a:round/>
              <a:headEnd type="none" w="med" len="med"/>
              <a:tailEnd type="none" w="med" len="med"/>
            </a:ln>
          </p:spPr>
        </p:sp>
        <p:sp>
          <p:nvSpPr>
            <p:cNvPr id="82972" name="Line 32"/>
            <p:cNvSpPr/>
            <p:nvPr/>
          </p:nvSpPr>
          <p:spPr>
            <a:xfrm flipV="1">
              <a:off x="4776" y="2167"/>
              <a:ext cx="0" cy="587"/>
            </a:xfrm>
            <a:prstGeom prst="line">
              <a:avLst/>
            </a:prstGeom>
            <a:ln w="12700" cap="flat" cmpd="sng">
              <a:solidFill>
                <a:schemeClr val="tx1"/>
              </a:solidFill>
              <a:prstDash val="solid"/>
              <a:round/>
              <a:headEnd type="none" w="med" len="med"/>
              <a:tailEnd type="none" w="med" len="med"/>
            </a:ln>
          </p:spPr>
        </p:sp>
        <p:sp>
          <p:nvSpPr>
            <p:cNvPr id="82973" name="Line 33"/>
            <p:cNvSpPr/>
            <p:nvPr/>
          </p:nvSpPr>
          <p:spPr>
            <a:xfrm flipV="1">
              <a:off x="4890" y="2066"/>
              <a:ext cx="0" cy="587"/>
            </a:xfrm>
            <a:prstGeom prst="line">
              <a:avLst/>
            </a:prstGeom>
            <a:ln w="12700" cap="flat" cmpd="sng">
              <a:solidFill>
                <a:schemeClr val="tx1"/>
              </a:solidFill>
              <a:prstDash val="solid"/>
              <a:round/>
              <a:headEnd type="none" w="med" len="med"/>
              <a:tailEnd type="none" w="med" len="med"/>
            </a:ln>
          </p:spPr>
        </p:sp>
        <p:sp>
          <p:nvSpPr>
            <p:cNvPr id="82974" name="Line 34"/>
            <p:cNvSpPr/>
            <p:nvPr/>
          </p:nvSpPr>
          <p:spPr>
            <a:xfrm flipV="1">
              <a:off x="4934" y="2048"/>
              <a:ext cx="0" cy="587"/>
            </a:xfrm>
            <a:prstGeom prst="line">
              <a:avLst/>
            </a:prstGeom>
            <a:ln w="12700" cap="flat" cmpd="sng">
              <a:solidFill>
                <a:schemeClr val="tx1"/>
              </a:solidFill>
              <a:prstDash val="solid"/>
              <a:round/>
              <a:headEnd type="none" w="med" len="med"/>
              <a:tailEnd type="none" w="med" len="med"/>
            </a:ln>
          </p:spPr>
        </p:sp>
        <p:sp>
          <p:nvSpPr>
            <p:cNvPr id="82975" name="Line 35"/>
            <p:cNvSpPr/>
            <p:nvPr/>
          </p:nvSpPr>
          <p:spPr>
            <a:xfrm flipV="1">
              <a:off x="4988" y="2143"/>
              <a:ext cx="0" cy="587"/>
            </a:xfrm>
            <a:prstGeom prst="line">
              <a:avLst/>
            </a:prstGeom>
            <a:ln w="12700" cap="flat" cmpd="sng">
              <a:solidFill>
                <a:schemeClr val="tx1"/>
              </a:solidFill>
              <a:prstDash val="solid"/>
              <a:round/>
              <a:headEnd type="none" w="med" len="med"/>
              <a:tailEnd type="none" w="med" len="med"/>
            </a:ln>
          </p:spPr>
        </p:sp>
        <p:sp>
          <p:nvSpPr>
            <p:cNvPr id="82976" name="Line 36"/>
            <p:cNvSpPr/>
            <p:nvPr/>
          </p:nvSpPr>
          <p:spPr>
            <a:xfrm flipV="1">
              <a:off x="5051" y="2145"/>
              <a:ext cx="0" cy="587"/>
            </a:xfrm>
            <a:prstGeom prst="line">
              <a:avLst/>
            </a:prstGeom>
            <a:ln w="12700" cap="flat" cmpd="sng">
              <a:solidFill>
                <a:schemeClr val="tx1"/>
              </a:solidFill>
              <a:prstDash val="solid"/>
              <a:round/>
              <a:headEnd type="none" w="med" len="med"/>
              <a:tailEnd type="none" w="med" len="med"/>
            </a:ln>
          </p:spPr>
        </p:sp>
        <p:sp>
          <p:nvSpPr>
            <p:cNvPr id="82977" name="Line 37"/>
            <p:cNvSpPr/>
            <p:nvPr/>
          </p:nvSpPr>
          <p:spPr>
            <a:xfrm flipV="1">
              <a:off x="5116" y="2178"/>
              <a:ext cx="0" cy="587"/>
            </a:xfrm>
            <a:prstGeom prst="line">
              <a:avLst/>
            </a:prstGeom>
            <a:ln w="12700" cap="flat" cmpd="sng">
              <a:solidFill>
                <a:schemeClr val="tx1"/>
              </a:solidFill>
              <a:prstDash val="solid"/>
              <a:round/>
              <a:headEnd type="none" w="med" len="med"/>
              <a:tailEnd type="none" w="med" len="med"/>
            </a:ln>
          </p:spPr>
        </p:sp>
        <p:sp>
          <p:nvSpPr>
            <p:cNvPr id="82978" name="Line 38"/>
            <p:cNvSpPr/>
            <p:nvPr/>
          </p:nvSpPr>
          <p:spPr>
            <a:xfrm flipV="1">
              <a:off x="5147" y="2242"/>
              <a:ext cx="0" cy="587"/>
            </a:xfrm>
            <a:prstGeom prst="line">
              <a:avLst/>
            </a:prstGeom>
            <a:ln w="12700" cap="flat" cmpd="sng">
              <a:solidFill>
                <a:schemeClr val="tx1"/>
              </a:solidFill>
              <a:prstDash val="solid"/>
              <a:round/>
              <a:headEnd type="none" w="med" len="med"/>
              <a:tailEnd type="none" w="med" len="med"/>
            </a:ln>
          </p:spPr>
        </p:sp>
        <p:sp>
          <p:nvSpPr>
            <p:cNvPr id="82979" name="Line 39"/>
            <p:cNvSpPr/>
            <p:nvPr/>
          </p:nvSpPr>
          <p:spPr>
            <a:xfrm flipV="1">
              <a:off x="5181" y="2296"/>
              <a:ext cx="0" cy="587"/>
            </a:xfrm>
            <a:prstGeom prst="line">
              <a:avLst/>
            </a:prstGeom>
            <a:ln w="12700" cap="flat" cmpd="sng">
              <a:solidFill>
                <a:schemeClr val="tx1"/>
              </a:solidFill>
              <a:prstDash val="solid"/>
              <a:round/>
              <a:headEnd type="none" w="med" len="med"/>
              <a:tailEnd type="none" w="med" len="med"/>
            </a:ln>
          </p:spPr>
        </p:sp>
        <p:sp>
          <p:nvSpPr>
            <p:cNvPr id="82980" name="Line 40"/>
            <p:cNvSpPr/>
            <p:nvPr/>
          </p:nvSpPr>
          <p:spPr>
            <a:xfrm flipV="1">
              <a:off x="5224" y="2247"/>
              <a:ext cx="0" cy="587"/>
            </a:xfrm>
            <a:prstGeom prst="line">
              <a:avLst/>
            </a:prstGeom>
            <a:ln w="12700" cap="flat" cmpd="sng">
              <a:solidFill>
                <a:schemeClr val="tx1"/>
              </a:solidFill>
              <a:prstDash val="solid"/>
              <a:round/>
              <a:headEnd type="none" w="med" len="med"/>
              <a:tailEnd type="none" w="med" len="med"/>
            </a:ln>
          </p:spPr>
        </p:sp>
        <p:sp>
          <p:nvSpPr>
            <p:cNvPr id="82981" name="Line 41"/>
            <p:cNvSpPr/>
            <p:nvPr/>
          </p:nvSpPr>
          <p:spPr>
            <a:xfrm flipV="1">
              <a:off x="5247" y="2301"/>
              <a:ext cx="0" cy="587"/>
            </a:xfrm>
            <a:prstGeom prst="line">
              <a:avLst/>
            </a:prstGeom>
            <a:ln w="12700" cap="flat" cmpd="sng">
              <a:solidFill>
                <a:schemeClr val="tx1"/>
              </a:solidFill>
              <a:prstDash val="solid"/>
              <a:round/>
              <a:headEnd type="none" w="med" len="med"/>
              <a:tailEnd type="none" w="med" len="med"/>
            </a:ln>
          </p:spPr>
        </p:sp>
        <p:sp>
          <p:nvSpPr>
            <p:cNvPr id="82982" name="Rectangle 42"/>
            <p:cNvSpPr/>
            <p:nvPr/>
          </p:nvSpPr>
          <p:spPr>
            <a:xfrm>
              <a:off x="3415" y="2397"/>
              <a:ext cx="1985" cy="524"/>
            </a:xfrm>
            <a:prstGeom prst="rect">
              <a:avLst/>
            </a:prstGeom>
            <a:solidFill>
              <a:schemeClr val="bg1"/>
            </a:solidFill>
            <a:ln w="12700">
              <a:noFill/>
            </a:ln>
          </p:spPr>
          <p:txBody>
            <a:bodyPr wrap="none" anchor="ctr" anchorCtr="0"/>
            <a:p>
              <a:endParaRPr lang="zh-CN" altLang="zh-CN" sz="1800" dirty="0">
                <a:latin typeface="Verdana" panose="020B0604030504040204" pitchFamily="-112" charset="0"/>
                <a:ea typeface="MS PGothic" panose="020B0600070205080204" pitchFamily="-110" charset="-128"/>
              </a:endParaRPr>
            </a:p>
          </p:txBody>
        </p:sp>
      </p:grpSp>
      <p:grpSp>
        <p:nvGrpSpPr>
          <p:cNvPr id="82983" name="Group 90"/>
          <p:cNvGrpSpPr/>
          <p:nvPr/>
        </p:nvGrpSpPr>
        <p:grpSpPr>
          <a:xfrm rot="-5400000">
            <a:off x="-2486025" y="4111625"/>
            <a:ext cx="5232400" cy="260350"/>
            <a:chOff x="2464" y="4162"/>
            <a:chExt cx="3296" cy="164"/>
          </a:xfrm>
        </p:grpSpPr>
        <p:pic>
          <p:nvPicPr>
            <p:cNvPr id="82984" name="Picture 91" descr="book"/>
            <p:cNvPicPr>
              <a:picLocks noChangeAspect="1"/>
            </p:cNvPicPr>
            <p:nvPr/>
          </p:nvPicPr>
          <p:blipFill>
            <a:blip r:embed="rId2"/>
            <a:stretch>
              <a:fillRect/>
            </a:stretch>
          </p:blipFill>
          <p:spPr>
            <a:xfrm>
              <a:off x="2464" y="4162"/>
              <a:ext cx="125" cy="164"/>
            </a:xfrm>
            <a:prstGeom prst="rect">
              <a:avLst/>
            </a:prstGeom>
            <a:noFill/>
            <a:ln w="9525">
              <a:noFill/>
            </a:ln>
          </p:spPr>
        </p:pic>
        <p:sp>
          <p:nvSpPr>
            <p:cNvPr id="82985" name="Rectangle 92"/>
            <p:cNvSpPr/>
            <p:nvPr/>
          </p:nvSpPr>
          <p:spPr>
            <a:xfrm>
              <a:off x="2588" y="4166"/>
              <a:ext cx="3172" cy="159"/>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nchorCtr="0"/>
            <a:p>
              <a:pPr algn="r"/>
              <a:r>
                <a:rPr lang="en-IE" altLang="zh-CN" sz="1200" dirty="0">
                  <a:solidFill>
                    <a:schemeClr val="bg1"/>
                  </a:solidFill>
                  <a:latin typeface="Verdana" panose="020B0604030504040204" pitchFamily="-112" charset="0"/>
                  <a:ea typeface="MS PGothic" panose="020B0600070205080204" pitchFamily="-110" charset="-128"/>
                </a:rPr>
                <a:t>Images taken from Gonzalez &amp; Woods, Digital Image Processing (2002)</a:t>
              </a:r>
              <a:endParaRPr lang="en-US" altLang="zh-CN" sz="1200" dirty="0">
                <a:solidFill>
                  <a:schemeClr val="bg1"/>
                </a:solidFill>
                <a:latin typeface="Verdana" panose="020B0604030504040204" pitchFamily="-112" charset="0"/>
                <a:ea typeface="MS PGothic" panose="020B0600070205080204" pitchFamily="-110" charset="-128"/>
              </a:endParaRPr>
            </a:p>
          </p:txBody>
        </p:sp>
      </p:grpSp>
      <p:pic>
        <p:nvPicPr>
          <p:cNvPr id="82986" name="Picture 4"/>
          <p:cNvPicPr>
            <a:picLocks noChangeAspect="1"/>
          </p:cNvPicPr>
          <p:nvPr/>
        </p:nvPicPr>
        <p:blipFill>
          <a:blip r:embed="rId1"/>
          <a:srcRect r="22568" b="75079"/>
          <a:stretch>
            <a:fillRect/>
          </a:stretch>
        </p:blipFill>
        <p:spPr>
          <a:xfrm>
            <a:off x="373063" y="4021138"/>
            <a:ext cx="5381625" cy="2671762"/>
          </a:xfrm>
          <a:prstGeom prst="rect">
            <a:avLst/>
          </a:prstGeom>
          <a:noFill/>
          <a:ln w="9525">
            <a:noFill/>
          </a:ln>
        </p:spPr>
      </p:pic>
      <p:graphicFrame>
        <p:nvGraphicFramePr>
          <p:cNvPr id="82987" name="Object 2"/>
          <p:cNvGraphicFramePr>
            <a:graphicFrameLocks noChangeAspect="1"/>
          </p:cNvGraphicFramePr>
          <p:nvPr/>
        </p:nvGraphicFramePr>
        <p:xfrm>
          <a:off x="419100" y="1241425"/>
          <a:ext cx="3240088" cy="2765425"/>
        </p:xfrm>
        <a:graphic>
          <a:graphicData uri="http://schemas.openxmlformats.org/presentationml/2006/ole">
            <mc:AlternateContent xmlns:mc="http://schemas.openxmlformats.org/markup-compatibility/2006">
              <mc:Choice xmlns:v="urn:schemas-microsoft-com:vml" Requires="v">
                <p:oleObj spid="_x0000_s3088" name="" r:id="rId3" imgW="4268470" imgH="4343400" progId="CorelPhotoPaint.Image.11">
                  <p:embed/>
                </p:oleObj>
              </mc:Choice>
              <mc:Fallback>
                <p:oleObj name="" r:id="rId3" imgW="4268470" imgH="4343400" progId="CorelPhotoPaint.Image.11">
                  <p:embed/>
                  <p:pic>
                    <p:nvPicPr>
                      <p:cNvPr id="0" name="图片 3087"/>
                      <p:cNvPicPr/>
                      <p:nvPr/>
                    </p:nvPicPr>
                    <p:blipFill>
                      <a:blip r:embed="rId4"/>
                      <a:srcRect l="52280" t="5173" b="54771"/>
                      <a:stretch>
                        <a:fillRect/>
                      </a:stretch>
                    </p:blipFill>
                    <p:spPr>
                      <a:xfrm>
                        <a:off x="419100" y="1241425"/>
                        <a:ext cx="3240088" cy="2765425"/>
                      </a:xfrm>
                      <a:prstGeom prst="rect">
                        <a:avLst/>
                      </a:prstGeom>
                      <a:noFill/>
                      <a:ln w="38100">
                        <a:noFill/>
                        <a:miter/>
                      </a:ln>
                    </p:spPr>
                  </p:pic>
                </p:oleObj>
              </mc:Fallback>
            </mc:AlternateContent>
          </a:graphicData>
        </a:graphic>
      </p:graphicFrame>
      <p:sp>
        <p:nvSpPr>
          <p:cNvPr id="82988" name="Oval 96"/>
          <p:cNvSpPr/>
          <p:nvPr/>
        </p:nvSpPr>
        <p:spPr>
          <a:xfrm>
            <a:off x="6459538" y="1246188"/>
            <a:ext cx="587375" cy="587375"/>
          </a:xfrm>
          <a:prstGeom prst="ellipse">
            <a:avLst/>
          </a:prstGeom>
          <a:solidFill>
            <a:schemeClr val="bg1"/>
          </a:solidFill>
          <a:ln w="38100" cap="flat" cmpd="sng">
            <a:solidFill>
              <a:srgbClr val="FF6600"/>
            </a:solidFill>
            <a:prstDash val="solid"/>
            <a:round/>
            <a:headEnd type="none" w="med" len="med"/>
            <a:tailEnd type="none" w="med" len="med"/>
          </a:ln>
        </p:spPr>
        <p:txBody>
          <a:bodyPr wrap="none" lIns="0" tIns="0" rIns="0" bIns="0" anchor="ctr" anchorCtr="0"/>
          <a:p>
            <a:pPr algn="ctr"/>
            <a:r>
              <a:rPr lang="en-IE" altLang="zh-CN" sz="2400" dirty="0">
                <a:solidFill>
                  <a:srgbClr val="FF6600"/>
                </a:solidFill>
                <a:latin typeface="Verdana" panose="020B0604030504040204" pitchFamily="-112" charset="0"/>
                <a:ea typeface="MS PGothic" panose="020B0600070205080204" pitchFamily="-110" charset="-128"/>
              </a:rPr>
              <a:t>1</a:t>
            </a:r>
            <a:endParaRPr lang="en-US" altLang="zh-CN" sz="2400" dirty="0">
              <a:solidFill>
                <a:srgbClr val="FF6600"/>
              </a:solidFill>
              <a:latin typeface="Verdana" panose="020B0604030504040204" pitchFamily="-112" charset="0"/>
              <a:ea typeface="MS PGothic" panose="020B0600070205080204" pitchFamily="-110" charset="-128"/>
            </a:endParaRPr>
          </a:p>
        </p:txBody>
      </p:sp>
      <p:pic>
        <p:nvPicPr>
          <p:cNvPr id="2" name="Picture 4"/>
          <p:cNvPicPr>
            <a:picLocks noGrp="1" noChangeAspect="1"/>
          </p:cNvPicPr>
          <p:nvPr>
            <p:ph idx="1"/>
          </p:nvPr>
        </p:nvPicPr>
        <p:blipFill>
          <a:blip r:embed="rId5"/>
          <a:srcRect l="23282"/>
          <a:stretch>
            <a:fillRect/>
          </a:stretch>
        </p:blipFill>
        <p:spPr>
          <a:xfrm>
            <a:off x="5653088" y="3863975"/>
            <a:ext cx="5959475" cy="3429000"/>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42" name="标题 1"/>
          <p:cNvSpPr>
            <a:spLocks noGrp="1"/>
          </p:cNvSpPr>
          <p:nvPr>
            <p:ph type="title"/>
          </p:nvPr>
        </p:nvSpPr>
        <p:spPr>
          <a:xfrm>
            <a:off x="1370013" y="301625"/>
            <a:ext cx="7313612" cy="627063"/>
          </a:xfrm>
        </p:spPr>
        <p:txBody>
          <a:bodyPr vert="horz" wrap="square" lIns="91440" tIns="45720" rIns="91440" bIns="45720" anchor="b" anchorCtr="0"/>
          <a:p>
            <a:r>
              <a:rPr lang="zh-CN" altLang="en-US" dirty="0"/>
              <a:t>图像增强</a:t>
            </a:r>
            <a:endParaRPr lang="zh-CN" altLang="en-US" dirty="0"/>
          </a:p>
        </p:txBody>
      </p:sp>
      <p:sp>
        <p:nvSpPr>
          <p:cNvPr id="10243" name="内容占位符 2"/>
          <p:cNvSpPr>
            <a:spLocks noGrp="1"/>
          </p:cNvSpPr>
          <p:nvPr>
            <p:ph idx="1"/>
          </p:nvPr>
        </p:nvSpPr>
        <p:spPr>
          <a:xfrm>
            <a:off x="1071563" y="1571625"/>
            <a:ext cx="7612062" cy="4370388"/>
          </a:xfrm>
        </p:spPr>
        <p:txBody>
          <a:bodyPr vert="horz" wrap="square" lIns="91440" tIns="45720" rIns="91440" bIns="45720" anchor="t" anchorCtr="0"/>
          <a:p>
            <a:r>
              <a:rPr lang="zh-CN" altLang="en-US" sz="2400" dirty="0"/>
              <a:t>特点：</a:t>
            </a:r>
            <a:endParaRPr lang="en-US" altLang="zh-CN" sz="2400" dirty="0"/>
          </a:p>
          <a:p>
            <a:r>
              <a:rPr lang="en-US" altLang="zh-CN" sz="2400" dirty="0"/>
              <a:t>1.</a:t>
            </a:r>
            <a:r>
              <a:rPr lang="zh-CN" altLang="en-US" sz="2400" dirty="0"/>
              <a:t>人为地</a:t>
            </a:r>
            <a:r>
              <a:rPr lang="zh-CN" altLang="en-US" sz="2400" dirty="0">
                <a:solidFill>
                  <a:srgbClr val="FF0000"/>
                </a:solidFill>
              </a:rPr>
              <a:t>突出</a:t>
            </a:r>
            <a:r>
              <a:rPr lang="zh-CN" altLang="en-US" sz="2400" dirty="0"/>
              <a:t>图像中的部分细节，</a:t>
            </a:r>
            <a:r>
              <a:rPr lang="zh-CN" altLang="en-US" sz="2400" dirty="0">
                <a:solidFill>
                  <a:srgbClr val="FF0000"/>
                </a:solidFill>
              </a:rPr>
              <a:t>压制</a:t>
            </a:r>
            <a:r>
              <a:rPr lang="zh-CN" altLang="en-US" sz="2400" dirty="0"/>
              <a:t>另外一部分信号。</a:t>
            </a:r>
            <a:endParaRPr lang="en-US" altLang="zh-CN" sz="2400" dirty="0"/>
          </a:p>
          <a:p>
            <a:r>
              <a:rPr lang="en-US" altLang="zh-CN" sz="2400" dirty="0"/>
              <a:t>2.</a:t>
            </a:r>
            <a:r>
              <a:rPr lang="zh-CN" altLang="en-US" sz="2400" dirty="0"/>
              <a:t>在不考虑图像降质原因的条件下，用经验和试探的方法进行加工。</a:t>
            </a:r>
            <a:endParaRPr lang="en-US" altLang="zh-CN" sz="2400" dirty="0"/>
          </a:p>
          <a:p>
            <a:r>
              <a:rPr lang="en-US" altLang="zh-CN" sz="2400" dirty="0"/>
              <a:t>3.</a:t>
            </a:r>
            <a:r>
              <a:rPr lang="zh-CN" altLang="en-US" sz="2400" dirty="0"/>
              <a:t>尚无统一的质量评价标准，无法定量衡量处理效果的优劣。</a:t>
            </a:r>
            <a:endParaRPr lang="en-US" altLang="zh-CN" sz="2400" dirty="0"/>
          </a:p>
          <a:p>
            <a:r>
              <a:rPr lang="zh-CN" altLang="en-US" sz="2400" dirty="0"/>
              <a:t>注意：</a:t>
            </a:r>
            <a:endParaRPr lang="en-US" altLang="zh-CN" sz="2400" dirty="0"/>
          </a:p>
          <a:p>
            <a:r>
              <a:rPr lang="zh-CN" altLang="en-US" sz="2400" dirty="0"/>
              <a:t>（</a:t>
            </a:r>
            <a:r>
              <a:rPr lang="en-US" altLang="zh-CN" sz="2400" dirty="0"/>
              <a:t>1</a:t>
            </a:r>
            <a:r>
              <a:rPr lang="zh-CN" altLang="en-US" sz="2400" dirty="0"/>
              <a:t>）处理时应考虑人眼的视觉特性和硬件的表现能力，达到合理的匹配。</a:t>
            </a:r>
            <a:endParaRPr lang="en-US" altLang="zh-CN" sz="2400" dirty="0"/>
          </a:p>
          <a:p>
            <a:r>
              <a:rPr lang="zh-CN" altLang="en-US" sz="2400" dirty="0"/>
              <a:t>（</a:t>
            </a:r>
            <a:r>
              <a:rPr lang="en-US" altLang="zh-CN" sz="2400" dirty="0"/>
              <a:t>2</a:t>
            </a:r>
            <a:r>
              <a:rPr lang="zh-CN" altLang="en-US" sz="2400" dirty="0"/>
              <a:t>）处理时必须考虑处理目的，选用合适的方法。</a:t>
            </a:r>
            <a:endParaRPr lang="zh-CN" altLang="en-US" sz="2400" dirty="0"/>
          </a:p>
        </p:txBody>
      </p:sp>
      <p:sp>
        <p:nvSpPr>
          <p:cNvPr id="10244" name="灯片编号占位符 4"/>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
        <p:nvSpPr>
          <p:cNvPr id="6" name="文本框 5"/>
          <p:cNvSpPr txBox="1"/>
          <p:nvPr/>
        </p:nvSpPr>
        <p:spPr>
          <a:xfrm>
            <a:off x="6445250" y="692150"/>
            <a:ext cx="1663700" cy="538163"/>
          </a:xfrm>
          <a:prstGeom prst="rect">
            <a:avLst/>
          </a:prstGeom>
          <a:solidFill>
            <a:srgbClr val="ADFFFF"/>
          </a:solidFill>
          <a:ln w="9525">
            <a:noFill/>
          </a:ln>
        </p:spPr>
        <p:txBody>
          <a:bodyPr wrap="none" anchor="t" anchorCtr="0">
            <a:spAutoFit/>
          </a:bodyPr>
          <a:p>
            <a:r>
              <a:rPr lang="zh-CN" altLang="en-US" dirty="0">
                <a:solidFill>
                  <a:srgbClr val="FF0000"/>
                </a:solidFill>
                <a:latin typeface="Verdana" panose="020B0604030504040204" pitchFamily="-112" charset="0"/>
                <a:ea typeface="宋体" panose="02010600030101010101" pitchFamily="2" charset="-122"/>
              </a:rPr>
              <a:t>主观过程</a:t>
            </a:r>
            <a:endParaRPr lang="zh-CN" altLang="en-US" dirty="0">
              <a:solidFill>
                <a:srgbClr val="FF0000"/>
              </a:solidFill>
              <a:latin typeface="Verdana" panose="020B0604030504040204" pitchFamily="-112"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3" name="Rectangle 2"/>
          <p:cNvSpPr>
            <a:spLocks noGrp="1"/>
          </p:cNvSpPr>
          <p:nvPr>
            <p:ph type="title"/>
          </p:nvPr>
        </p:nvSpPr>
        <p:spPr/>
        <p:txBody>
          <a:bodyPr vert="horz" wrap="square" lIns="91440" tIns="45720" rIns="91440" bIns="45720" anchor="ctr" anchorCtr="0"/>
          <a:p>
            <a:pPr eaLnBrk="1" hangingPunct="1"/>
            <a:r>
              <a:rPr lang="en-IE" altLang="zh-CN" dirty="0"/>
              <a:t>Equalisation Examples</a:t>
            </a:r>
            <a:endParaRPr lang="en-US" altLang="zh-CN" dirty="0"/>
          </a:p>
        </p:txBody>
      </p:sp>
      <p:grpSp>
        <p:nvGrpSpPr>
          <p:cNvPr id="84994" name="Group 77"/>
          <p:cNvGrpSpPr/>
          <p:nvPr/>
        </p:nvGrpSpPr>
        <p:grpSpPr>
          <a:xfrm>
            <a:off x="3687763" y="1352550"/>
            <a:ext cx="3822700" cy="4267200"/>
            <a:chOff x="3165" y="882"/>
            <a:chExt cx="2408" cy="2688"/>
          </a:xfrm>
        </p:grpSpPr>
        <p:pic>
          <p:nvPicPr>
            <p:cNvPr id="84995" name="Picture 43"/>
            <p:cNvPicPr>
              <a:picLocks noChangeAspect="1"/>
            </p:cNvPicPr>
            <p:nvPr/>
          </p:nvPicPr>
          <p:blipFill>
            <a:blip r:embed="rId1">
              <a:lum bright="-35999" contrast="54000"/>
            </a:blip>
            <a:srcRect l="76839" t="37921" b="50101"/>
            <a:stretch>
              <a:fillRect/>
            </a:stretch>
          </p:blipFill>
          <p:spPr>
            <a:xfrm>
              <a:off x="3165" y="882"/>
              <a:ext cx="2058" cy="1642"/>
            </a:xfrm>
            <a:prstGeom prst="rect">
              <a:avLst/>
            </a:prstGeom>
            <a:noFill/>
            <a:ln w="9525">
              <a:noFill/>
            </a:ln>
          </p:spPr>
        </p:pic>
        <p:sp>
          <p:nvSpPr>
            <p:cNvPr id="84996" name="Line 44"/>
            <p:cNvSpPr/>
            <p:nvPr/>
          </p:nvSpPr>
          <p:spPr>
            <a:xfrm flipV="1">
              <a:off x="3696" y="1470"/>
              <a:ext cx="0" cy="1213"/>
            </a:xfrm>
            <a:prstGeom prst="line">
              <a:avLst/>
            </a:prstGeom>
            <a:ln w="12700" cap="flat" cmpd="sng">
              <a:solidFill>
                <a:schemeClr val="tx1"/>
              </a:solidFill>
              <a:prstDash val="solid"/>
              <a:round/>
              <a:headEnd type="none" w="med" len="med"/>
              <a:tailEnd type="none" w="med" len="med"/>
            </a:ln>
          </p:spPr>
        </p:sp>
        <p:sp>
          <p:nvSpPr>
            <p:cNvPr id="84997" name="Line 45"/>
            <p:cNvSpPr/>
            <p:nvPr/>
          </p:nvSpPr>
          <p:spPr>
            <a:xfrm flipV="1">
              <a:off x="3862" y="2727"/>
              <a:ext cx="0" cy="587"/>
            </a:xfrm>
            <a:prstGeom prst="line">
              <a:avLst/>
            </a:prstGeom>
            <a:ln w="12700" cap="flat" cmpd="sng">
              <a:solidFill>
                <a:schemeClr val="tx1"/>
              </a:solidFill>
              <a:prstDash val="solid"/>
              <a:round/>
              <a:headEnd type="none" w="med" len="med"/>
              <a:tailEnd type="none" w="med" len="med"/>
            </a:ln>
          </p:spPr>
        </p:sp>
        <p:sp>
          <p:nvSpPr>
            <p:cNvPr id="84998" name="Line 46"/>
            <p:cNvSpPr/>
            <p:nvPr/>
          </p:nvSpPr>
          <p:spPr>
            <a:xfrm flipV="1">
              <a:off x="3802" y="1925"/>
              <a:ext cx="0" cy="1213"/>
            </a:xfrm>
            <a:prstGeom prst="line">
              <a:avLst/>
            </a:prstGeom>
            <a:ln w="12700" cap="flat" cmpd="sng">
              <a:solidFill>
                <a:schemeClr val="tx1"/>
              </a:solidFill>
              <a:prstDash val="solid"/>
              <a:round/>
              <a:headEnd type="none" w="med" len="med"/>
              <a:tailEnd type="none" w="med" len="med"/>
            </a:ln>
          </p:spPr>
        </p:sp>
        <p:sp>
          <p:nvSpPr>
            <p:cNvPr id="84999" name="Line 47"/>
            <p:cNvSpPr/>
            <p:nvPr/>
          </p:nvSpPr>
          <p:spPr>
            <a:xfrm flipV="1">
              <a:off x="3937" y="1520"/>
              <a:ext cx="0" cy="1213"/>
            </a:xfrm>
            <a:prstGeom prst="line">
              <a:avLst/>
            </a:prstGeom>
            <a:ln w="12700" cap="flat" cmpd="sng">
              <a:solidFill>
                <a:schemeClr val="tx1"/>
              </a:solidFill>
              <a:prstDash val="solid"/>
              <a:round/>
              <a:headEnd type="none" w="med" len="med"/>
              <a:tailEnd type="none" w="med" len="med"/>
            </a:ln>
          </p:spPr>
        </p:sp>
        <p:sp>
          <p:nvSpPr>
            <p:cNvPr id="85000" name="Line 48"/>
            <p:cNvSpPr/>
            <p:nvPr/>
          </p:nvSpPr>
          <p:spPr>
            <a:xfrm flipV="1">
              <a:off x="4021" y="1878"/>
              <a:ext cx="0" cy="1213"/>
            </a:xfrm>
            <a:prstGeom prst="line">
              <a:avLst/>
            </a:prstGeom>
            <a:ln w="12700" cap="flat" cmpd="sng">
              <a:solidFill>
                <a:schemeClr val="tx1"/>
              </a:solidFill>
              <a:prstDash val="solid"/>
              <a:round/>
              <a:headEnd type="none" w="med" len="med"/>
              <a:tailEnd type="none" w="med" len="med"/>
            </a:ln>
          </p:spPr>
        </p:sp>
        <p:sp>
          <p:nvSpPr>
            <p:cNvPr id="85001" name="Line 49"/>
            <p:cNvSpPr/>
            <p:nvPr/>
          </p:nvSpPr>
          <p:spPr>
            <a:xfrm flipV="1">
              <a:off x="4075" y="2076"/>
              <a:ext cx="0" cy="1213"/>
            </a:xfrm>
            <a:prstGeom prst="line">
              <a:avLst/>
            </a:prstGeom>
            <a:ln w="12700" cap="flat" cmpd="sng">
              <a:solidFill>
                <a:schemeClr val="tx1"/>
              </a:solidFill>
              <a:prstDash val="solid"/>
              <a:round/>
              <a:headEnd type="none" w="med" len="med"/>
              <a:tailEnd type="none" w="med" len="med"/>
            </a:ln>
          </p:spPr>
        </p:sp>
        <p:sp>
          <p:nvSpPr>
            <p:cNvPr id="85002" name="Line 50"/>
            <p:cNvSpPr/>
            <p:nvPr/>
          </p:nvSpPr>
          <p:spPr>
            <a:xfrm flipV="1">
              <a:off x="4119" y="2201"/>
              <a:ext cx="0" cy="1213"/>
            </a:xfrm>
            <a:prstGeom prst="line">
              <a:avLst/>
            </a:prstGeom>
            <a:ln w="12700" cap="flat" cmpd="sng">
              <a:solidFill>
                <a:schemeClr val="tx1"/>
              </a:solidFill>
              <a:prstDash val="solid"/>
              <a:round/>
              <a:headEnd type="none" w="med" len="med"/>
              <a:tailEnd type="none" w="med" len="med"/>
            </a:ln>
          </p:spPr>
        </p:sp>
        <p:sp>
          <p:nvSpPr>
            <p:cNvPr id="85003" name="Line 51"/>
            <p:cNvSpPr/>
            <p:nvPr/>
          </p:nvSpPr>
          <p:spPr>
            <a:xfrm flipV="1">
              <a:off x="4183" y="2244"/>
              <a:ext cx="0" cy="1213"/>
            </a:xfrm>
            <a:prstGeom prst="line">
              <a:avLst/>
            </a:prstGeom>
            <a:ln w="12700" cap="flat" cmpd="sng">
              <a:solidFill>
                <a:schemeClr val="tx1"/>
              </a:solidFill>
              <a:prstDash val="solid"/>
              <a:round/>
              <a:headEnd type="none" w="med" len="med"/>
              <a:tailEnd type="none" w="med" len="med"/>
            </a:ln>
          </p:spPr>
        </p:sp>
        <p:sp>
          <p:nvSpPr>
            <p:cNvPr id="85004" name="Line 52"/>
            <p:cNvSpPr/>
            <p:nvPr/>
          </p:nvSpPr>
          <p:spPr>
            <a:xfrm flipV="1">
              <a:off x="4247" y="2116"/>
              <a:ext cx="0" cy="1213"/>
            </a:xfrm>
            <a:prstGeom prst="line">
              <a:avLst/>
            </a:prstGeom>
            <a:ln w="12700" cap="flat" cmpd="sng">
              <a:solidFill>
                <a:schemeClr val="tx1"/>
              </a:solidFill>
              <a:prstDash val="solid"/>
              <a:round/>
              <a:headEnd type="none" w="med" len="med"/>
              <a:tailEnd type="none" w="med" len="med"/>
            </a:ln>
          </p:spPr>
        </p:sp>
        <p:sp>
          <p:nvSpPr>
            <p:cNvPr id="85005" name="Line 53"/>
            <p:cNvSpPr/>
            <p:nvPr/>
          </p:nvSpPr>
          <p:spPr>
            <a:xfrm flipV="1">
              <a:off x="4290" y="2247"/>
              <a:ext cx="0" cy="1213"/>
            </a:xfrm>
            <a:prstGeom prst="line">
              <a:avLst/>
            </a:prstGeom>
            <a:ln w="12700" cap="flat" cmpd="sng">
              <a:solidFill>
                <a:schemeClr val="tx1"/>
              </a:solidFill>
              <a:prstDash val="solid"/>
              <a:round/>
              <a:headEnd type="none" w="med" len="med"/>
              <a:tailEnd type="none" w="med" len="med"/>
            </a:ln>
          </p:spPr>
        </p:sp>
        <p:sp>
          <p:nvSpPr>
            <p:cNvPr id="85006" name="Line 54"/>
            <p:cNvSpPr/>
            <p:nvPr/>
          </p:nvSpPr>
          <p:spPr>
            <a:xfrm flipV="1">
              <a:off x="4334" y="2243"/>
              <a:ext cx="0" cy="1213"/>
            </a:xfrm>
            <a:prstGeom prst="line">
              <a:avLst/>
            </a:prstGeom>
            <a:ln w="12700" cap="flat" cmpd="sng">
              <a:solidFill>
                <a:schemeClr val="tx1"/>
              </a:solidFill>
              <a:prstDash val="solid"/>
              <a:round/>
              <a:headEnd type="none" w="med" len="med"/>
              <a:tailEnd type="none" w="med" len="med"/>
            </a:ln>
          </p:spPr>
        </p:sp>
        <p:sp>
          <p:nvSpPr>
            <p:cNvPr id="85007" name="Line 55"/>
            <p:cNvSpPr/>
            <p:nvPr/>
          </p:nvSpPr>
          <p:spPr>
            <a:xfrm flipV="1">
              <a:off x="4388" y="2116"/>
              <a:ext cx="0" cy="1213"/>
            </a:xfrm>
            <a:prstGeom prst="line">
              <a:avLst/>
            </a:prstGeom>
            <a:ln w="12700" cap="flat" cmpd="sng">
              <a:solidFill>
                <a:schemeClr val="tx1"/>
              </a:solidFill>
              <a:prstDash val="solid"/>
              <a:round/>
              <a:headEnd type="none" w="med" len="med"/>
              <a:tailEnd type="none" w="med" len="med"/>
            </a:ln>
          </p:spPr>
        </p:sp>
        <p:sp>
          <p:nvSpPr>
            <p:cNvPr id="85008" name="Line 56"/>
            <p:cNvSpPr/>
            <p:nvPr/>
          </p:nvSpPr>
          <p:spPr>
            <a:xfrm flipV="1">
              <a:off x="4462" y="2201"/>
              <a:ext cx="0" cy="1213"/>
            </a:xfrm>
            <a:prstGeom prst="line">
              <a:avLst/>
            </a:prstGeom>
            <a:ln w="12700" cap="flat" cmpd="sng">
              <a:solidFill>
                <a:schemeClr val="tx1"/>
              </a:solidFill>
              <a:prstDash val="solid"/>
              <a:round/>
              <a:headEnd type="none" w="med" len="med"/>
              <a:tailEnd type="none" w="med" len="med"/>
            </a:ln>
          </p:spPr>
        </p:sp>
        <p:sp>
          <p:nvSpPr>
            <p:cNvPr id="85009" name="Line 57"/>
            <p:cNvSpPr/>
            <p:nvPr/>
          </p:nvSpPr>
          <p:spPr>
            <a:xfrm flipV="1">
              <a:off x="4506" y="2076"/>
              <a:ext cx="0" cy="1213"/>
            </a:xfrm>
            <a:prstGeom prst="line">
              <a:avLst/>
            </a:prstGeom>
            <a:ln w="12700" cap="flat" cmpd="sng">
              <a:solidFill>
                <a:schemeClr val="tx1"/>
              </a:solidFill>
              <a:prstDash val="solid"/>
              <a:round/>
              <a:headEnd type="none" w="med" len="med"/>
              <a:tailEnd type="none" w="med" len="med"/>
            </a:ln>
          </p:spPr>
        </p:sp>
        <p:sp>
          <p:nvSpPr>
            <p:cNvPr id="85010" name="Line 58"/>
            <p:cNvSpPr/>
            <p:nvPr/>
          </p:nvSpPr>
          <p:spPr>
            <a:xfrm flipV="1">
              <a:off x="4539" y="2205"/>
              <a:ext cx="0" cy="1213"/>
            </a:xfrm>
            <a:prstGeom prst="line">
              <a:avLst/>
            </a:prstGeom>
            <a:ln w="12700" cap="flat" cmpd="sng">
              <a:solidFill>
                <a:schemeClr val="tx1"/>
              </a:solidFill>
              <a:prstDash val="solid"/>
              <a:round/>
              <a:headEnd type="none" w="med" len="med"/>
              <a:tailEnd type="none" w="med" len="med"/>
            </a:ln>
          </p:spPr>
        </p:sp>
        <p:sp>
          <p:nvSpPr>
            <p:cNvPr id="85011" name="Line 59"/>
            <p:cNvSpPr/>
            <p:nvPr/>
          </p:nvSpPr>
          <p:spPr>
            <a:xfrm flipV="1">
              <a:off x="4592" y="2259"/>
              <a:ext cx="0" cy="1213"/>
            </a:xfrm>
            <a:prstGeom prst="line">
              <a:avLst/>
            </a:prstGeom>
            <a:ln w="12700" cap="flat" cmpd="sng">
              <a:solidFill>
                <a:schemeClr val="tx1"/>
              </a:solidFill>
              <a:prstDash val="solid"/>
              <a:round/>
              <a:headEnd type="none" w="med" len="med"/>
              <a:tailEnd type="none" w="med" len="med"/>
            </a:ln>
          </p:spPr>
        </p:sp>
        <p:sp>
          <p:nvSpPr>
            <p:cNvPr id="85012" name="Line 60"/>
            <p:cNvSpPr/>
            <p:nvPr/>
          </p:nvSpPr>
          <p:spPr>
            <a:xfrm flipV="1">
              <a:off x="4656" y="2076"/>
              <a:ext cx="0" cy="1213"/>
            </a:xfrm>
            <a:prstGeom prst="line">
              <a:avLst/>
            </a:prstGeom>
            <a:ln w="12700" cap="flat" cmpd="sng">
              <a:solidFill>
                <a:schemeClr val="tx1"/>
              </a:solidFill>
              <a:prstDash val="solid"/>
              <a:round/>
              <a:headEnd type="none" w="med" len="med"/>
              <a:tailEnd type="none" w="med" len="med"/>
            </a:ln>
          </p:spPr>
        </p:sp>
        <p:sp>
          <p:nvSpPr>
            <p:cNvPr id="85013" name="Line 61"/>
            <p:cNvSpPr/>
            <p:nvPr/>
          </p:nvSpPr>
          <p:spPr>
            <a:xfrm flipV="1">
              <a:off x="4730" y="2076"/>
              <a:ext cx="0" cy="1213"/>
            </a:xfrm>
            <a:prstGeom prst="line">
              <a:avLst/>
            </a:prstGeom>
            <a:ln w="12700" cap="flat" cmpd="sng">
              <a:solidFill>
                <a:schemeClr val="tx1"/>
              </a:solidFill>
              <a:prstDash val="solid"/>
              <a:round/>
              <a:headEnd type="none" w="med" len="med"/>
              <a:tailEnd type="none" w="med" len="med"/>
            </a:ln>
          </p:spPr>
        </p:sp>
        <p:sp>
          <p:nvSpPr>
            <p:cNvPr id="85014" name="Line 62"/>
            <p:cNvSpPr/>
            <p:nvPr/>
          </p:nvSpPr>
          <p:spPr>
            <a:xfrm flipV="1">
              <a:off x="4774" y="2076"/>
              <a:ext cx="0" cy="1213"/>
            </a:xfrm>
            <a:prstGeom prst="line">
              <a:avLst/>
            </a:prstGeom>
            <a:ln w="12700" cap="flat" cmpd="sng">
              <a:solidFill>
                <a:schemeClr val="tx1"/>
              </a:solidFill>
              <a:prstDash val="solid"/>
              <a:round/>
              <a:headEnd type="none" w="med" len="med"/>
              <a:tailEnd type="none" w="med" len="med"/>
            </a:ln>
          </p:spPr>
        </p:sp>
        <p:sp>
          <p:nvSpPr>
            <p:cNvPr id="85015" name="Line 63"/>
            <p:cNvSpPr/>
            <p:nvPr/>
          </p:nvSpPr>
          <p:spPr>
            <a:xfrm flipV="1">
              <a:off x="4859" y="1936"/>
              <a:ext cx="0" cy="1213"/>
            </a:xfrm>
            <a:prstGeom prst="line">
              <a:avLst/>
            </a:prstGeom>
            <a:ln w="12700" cap="flat" cmpd="sng">
              <a:solidFill>
                <a:schemeClr val="tx1"/>
              </a:solidFill>
              <a:prstDash val="solid"/>
              <a:round/>
              <a:headEnd type="none" w="med" len="med"/>
              <a:tailEnd type="none" w="med" len="med"/>
            </a:ln>
          </p:spPr>
        </p:sp>
        <p:sp>
          <p:nvSpPr>
            <p:cNvPr id="85016" name="Line 64"/>
            <p:cNvSpPr/>
            <p:nvPr/>
          </p:nvSpPr>
          <p:spPr>
            <a:xfrm flipV="1">
              <a:off x="4923" y="2146"/>
              <a:ext cx="0" cy="1213"/>
            </a:xfrm>
            <a:prstGeom prst="line">
              <a:avLst/>
            </a:prstGeom>
            <a:ln w="12700" cap="flat" cmpd="sng">
              <a:solidFill>
                <a:schemeClr val="tx1"/>
              </a:solidFill>
              <a:prstDash val="solid"/>
              <a:round/>
              <a:headEnd type="none" w="med" len="med"/>
              <a:tailEnd type="none" w="med" len="med"/>
            </a:ln>
          </p:spPr>
        </p:sp>
        <p:sp>
          <p:nvSpPr>
            <p:cNvPr id="85017" name="Line 65"/>
            <p:cNvSpPr/>
            <p:nvPr/>
          </p:nvSpPr>
          <p:spPr>
            <a:xfrm flipV="1">
              <a:off x="4987" y="2208"/>
              <a:ext cx="0" cy="1213"/>
            </a:xfrm>
            <a:prstGeom prst="line">
              <a:avLst/>
            </a:prstGeom>
            <a:ln w="12700" cap="flat" cmpd="sng">
              <a:solidFill>
                <a:schemeClr val="tx1"/>
              </a:solidFill>
              <a:prstDash val="solid"/>
              <a:round/>
              <a:headEnd type="none" w="med" len="med"/>
              <a:tailEnd type="none" w="med" len="med"/>
            </a:ln>
          </p:spPr>
        </p:sp>
        <p:sp>
          <p:nvSpPr>
            <p:cNvPr id="85018" name="Line 66"/>
            <p:cNvSpPr/>
            <p:nvPr/>
          </p:nvSpPr>
          <p:spPr>
            <a:xfrm flipV="1">
              <a:off x="5051" y="2251"/>
              <a:ext cx="0" cy="1213"/>
            </a:xfrm>
            <a:prstGeom prst="line">
              <a:avLst/>
            </a:prstGeom>
            <a:ln w="12700" cap="flat" cmpd="sng">
              <a:solidFill>
                <a:schemeClr val="tx1"/>
              </a:solidFill>
              <a:prstDash val="solid"/>
              <a:round/>
              <a:headEnd type="none" w="med" len="med"/>
              <a:tailEnd type="none" w="med" len="med"/>
            </a:ln>
          </p:spPr>
        </p:sp>
        <p:sp>
          <p:nvSpPr>
            <p:cNvPr id="85019" name="Line 67"/>
            <p:cNvSpPr/>
            <p:nvPr/>
          </p:nvSpPr>
          <p:spPr>
            <a:xfrm flipV="1">
              <a:off x="5104" y="2150"/>
              <a:ext cx="0" cy="1213"/>
            </a:xfrm>
            <a:prstGeom prst="line">
              <a:avLst/>
            </a:prstGeom>
            <a:ln w="12700" cap="flat" cmpd="sng">
              <a:solidFill>
                <a:schemeClr val="tx1"/>
              </a:solidFill>
              <a:prstDash val="solid"/>
              <a:round/>
              <a:headEnd type="none" w="med" len="med"/>
              <a:tailEnd type="none" w="med" len="med"/>
            </a:ln>
          </p:spPr>
        </p:sp>
        <p:sp>
          <p:nvSpPr>
            <p:cNvPr id="85020" name="Line 68"/>
            <p:cNvSpPr/>
            <p:nvPr/>
          </p:nvSpPr>
          <p:spPr>
            <a:xfrm flipV="1">
              <a:off x="5159" y="2155"/>
              <a:ext cx="0" cy="1213"/>
            </a:xfrm>
            <a:prstGeom prst="line">
              <a:avLst/>
            </a:prstGeom>
            <a:ln w="12700" cap="flat" cmpd="sng">
              <a:solidFill>
                <a:schemeClr val="tx1"/>
              </a:solidFill>
              <a:prstDash val="solid"/>
              <a:round/>
              <a:headEnd type="none" w="med" len="med"/>
              <a:tailEnd type="none" w="med" len="med"/>
            </a:ln>
          </p:spPr>
        </p:sp>
        <p:sp>
          <p:nvSpPr>
            <p:cNvPr id="85021" name="Line 69"/>
            <p:cNvSpPr/>
            <p:nvPr/>
          </p:nvSpPr>
          <p:spPr>
            <a:xfrm flipV="1">
              <a:off x="5202" y="2217"/>
              <a:ext cx="0" cy="1213"/>
            </a:xfrm>
            <a:prstGeom prst="line">
              <a:avLst/>
            </a:prstGeom>
            <a:ln w="12700" cap="flat" cmpd="sng">
              <a:solidFill>
                <a:schemeClr val="tx1"/>
              </a:solidFill>
              <a:prstDash val="solid"/>
              <a:round/>
              <a:headEnd type="none" w="med" len="med"/>
              <a:tailEnd type="none" w="med" len="med"/>
            </a:ln>
          </p:spPr>
        </p:sp>
        <p:sp>
          <p:nvSpPr>
            <p:cNvPr id="85022" name="Line 70"/>
            <p:cNvSpPr/>
            <p:nvPr/>
          </p:nvSpPr>
          <p:spPr>
            <a:xfrm flipV="1">
              <a:off x="5276" y="2271"/>
              <a:ext cx="0" cy="1213"/>
            </a:xfrm>
            <a:prstGeom prst="line">
              <a:avLst/>
            </a:prstGeom>
            <a:ln w="12700" cap="flat" cmpd="sng">
              <a:solidFill>
                <a:schemeClr val="tx1"/>
              </a:solidFill>
              <a:prstDash val="solid"/>
              <a:round/>
              <a:headEnd type="none" w="med" len="med"/>
              <a:tailEnd type="none" w="med" len="med"/>
            </a:ln>
          </p:spPr>
        </p:sp>
        <p:sp>
          <p:nvSpPr>
            <p:cNvPr id="85023" name="Rectangle 71"/>
            <p:cNvSpPr/>
            <p:nvPr/>
          </p:nvSpPr>
          <p:spPr>
            <a:xfrm>
              <a:off x="3588" y="2501"/>
              <a:ext cx="1985" cy="1069"/>
            </a:xfrm>
            <a:prstGeom prst="rect">
              <a:avLst/>
            </a:prstGeom>
            <a:solidFill>
              <a:schemeClr val="bg1"/>
            </a:solidFill>
            <a:ln w="12700">
              <a:noFill/>
            </a:ln>
          </p:spPr>
          <p:txBody>
            <a:bodyPr wrap="none" anchor="ctr" anchorCtr="0"/>
            <a:p>
              <a:endParaRPr lang="zh-CN" altLang="zh-CN" sz="1800" dirty="0">
                <a:latin typeface="Verdana" panose="020B0604030504040204" pitchFamily="-112" charset="0"/>
                <a:ea typeface="MS PGothic" panose="020B0600070205080204" pitchFamily="-110" charset="-128"/>
              </a:endParaRPr>
            </a:p>
          </p:txBody>
        </p:sp>
      </p:grpSp>
      <p:grpSp>
        <p:nvGrpSpPr>
          <p:cNvPr id="85024" name="Group 72"/>
          <p:cNvGrpSpPr/>
          <p:nvPr/>
        </p:nvGrpSpPr>
        <p:grpSpPr>
          <a:xfrm rot="-5400000">
            <a:off x="-2486025" y="4111625"/>
            <a:ext cx="5232400" cy="260350"/>
            <a:chOff x="2464" y="4162"/>
            <a:chExt cx="3296" cy="164"/>
          </a:xfrm>
        </p:grpSpPr>
        <p:pic>
          <p:nvPicPr>
            <p:cNvPr id="85025" name="Picture 73" descr="book"/>
            <p:cNvPicPr>
              <a:picLocks noChangeAspect="1"/>
            </p:cNvPicPr>
            <p:nvPr/>
          </p:nvPicPr>
          <p:blipFill>
            <a:blip r:embed="rId2"/>
            <a:stretch>
              <a:fillRect/>
            </a:stretch>
          </p:blipFill>
          <p:spPr>
            <a:xfrm>
              <a:off x="2464" y="4162"/>
              <a:ext cx="125" cy="164"/>
            </a:xfrm>
            <a:prstGeom prst="rect">
              <a:avLst/>
            </a:prstGeom>
            <a:noFill/>
            <a:ln w="9525">
              <a:noFill/>
            </a:ln>
          </p:spPr>
        </p:pic>
        <p:sp>
          <p:nvSpPr>
            <p:cNvPr id="85026" name="Rectangle 74"/>
            <p:cNvSpPr/>
            <p:nvPr/>
          </p:nvSpPr>
          <p:spPr>
            <a:xfrm>
              <a:off x="2588" y="4166"/>
              <a:ext cx="3172" cy="159"/>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nchorCtr="0"/>
            <a:p>
              <a:pPr algn="r"/>
              <a:r>
                <a:rPr lang="en-IE" altLang="zh-CN" sz="1200" dirty="0">
                  <a:solidFill>
                    <a:schemeClr val="bg1"/>
                  </a:solidFill>
                  <a:latin typeface="Verdana" panose="020B0604030504040204" pitchFamily="-112" charset="0"/>
                  <a:ea typeface="MS PGothic" panose="020B0600070205080204" pitchFamily="-110" charset="-128"/>
                </a:rPr>
                <a:t>Images taken from Gonzalez &amp; Woods, Digital Image Processing (2002)</a:t>
              </a:r>
              <a:endParaRPr lang="en-US" altLang="zh-CN" sz="1200" dirty="0">
                <a:solidFill>
                  <a:schemeClr val="bg1"/>
                </a:solidFill>
                <a:latin typeface="Verdana" panose="020B0604030504040204" pitchFamily="-112" charset="0"/>
                <a:ea typeface="MS PGothic" panose="020B0600070205080204" pitchFamily="-110" charset="-128"/>
              </a:endParaRPr>
            </a:p>
          </p:txBody>
        </p:sp>
      </p:grpSp>
      <p:pic>
        <p:nvPicPr>
          <p:cNvPr id="85027" name="Picture 4"/>
          <p:cNvPicPr>
            <a:picLocks noChangeAspect="1"/>
          </p:cNvPicPr>
          <p:nvPr/>
        </p:nvPicPr>
        <p:blipFill>
          <a:blip r:embed="rId1"/>
          <a:srcRect t="24979" r="22545" b="50101"/>
          <a:stretch>
            <a:fillRect/>
          </a:stretch>
        </p:blipFill>
        <p:spPr>
          <a:xfrm>
            <a:off x="1089025" y="4021138"/>
            <a:ext cx="5383213" cy="2671762"/>
          </a:xfrm>
          <a:prstGeom prst="rect">
            <a:avLst/>
          </a:prstGeom>
          <a:noFill/>
          <a:ln w="9525">
            <a:noFill/>
          </a:ln>
        </p:spPr>
      </p:pic>
      <p:pic>
        <p:nvPicPr>
          <p:cNvPr id="85028" name="Picture 78"/>
          <p:cNvPicPr>
            <a:picLocks noChangeAspect="1"/>
          </p:cNvPicPr>
          <p:nvPr/>
        </p:nvPicPr>
        <p:blipFill>
          <a:blip r:embed="rId3"/>
          <a:srcRect l="41327" t="25035" b="49786"/>
          <a:stretch>
            <a:fillRect/>
          </a:stretch>
        </p:blipFill>
        <p:spPr>
          <a:xfrm>
            <a:off x="319088" y="1436688"/>
            <a:ext cx="3451225" cy="2505075"/>
          </a:xfrm>
          <a:prstGeom prst="rect">
            <a:avLst/>
          </a:prstGeom>
          <a:noFill/>
          <a:ln w="9525">
            <a:noFill/>
          </a:ln>
        </p:spPr>
      </p:pic>
      <p:sp>
        <p:nvSpPr>
          <p:cNvPr id="85029" name="Oval 79"/>
          <p:cNvSpPr/>
          <p:nvPr/>
        </p:nvSpPr>
        <p:spPr>
          <a:xfrm>
            <a:off x="6461125" y="1262063"/>
            <a:ext cx="587375" cy="587375"/>
          </a:xfrm>
          <a:prstGeom prst="ellipse">
            <a:avLst/>
          </a:prstGeom>
          <a:solidFill>
            <a:schemeClr val="bg1"/>
          </a:solidFill>
          <a:ln w="38100" cap="flat" cmpd="sng">
            <a:solidFill>
              <a:srgbClr val="FF6600"/>
            </a:solidFill>
            <a:prstDash val="solid"/>
            <a:round/>
            <a:headEnd type="none" w="med" len="med"/>
            <a:tailEnd type="none" w="med" len="med"/>
          </a:ln>
        </p:spPr>
        <p:txBody>
          <a:bodyPr wrap="none" lIns="0" tIns="0" rIns="0" bIns="0" anchor="ctr" anchorCtr="0"/>
          <a:p>
            <a:pPr algn="ctr"/>
            <a:r>
              <a:rPr lang="en-IE" altLang="zh-CN" sz="2400" dirty="0">
                <a:solidFill>
                  <a:srgbClr val="FF6600"/>
                </a:solidFill>
                <a:latin typeface="Verdana" panose="020B0604030504040204" pitchFamily="-112" charset="0"/>
                <a:ea typeface="MS PGothic" panose="020B0600070205080204" pitchFamily="-110" charset="-128"/>
              </a:rPr>
              <a:t>2</a:t>
            </a:r>
            <a:endParaRPr lang="en-US" altLang="zh-CN" sz="2400" dirty="0">
              <a:solidFill>
                <a:srgbClr val="FF6600"/>
              </a:solidFill>
              <a:latin typeface="Verdana" panose="020B0604030504040204" pitchFamily="-112" charset="0"/>
              <a:ea typeface="MS PGothic" panose="020B0600070205080204" pitchFamily="-110" charset="-128"/>
            </a:endParaRPr>
          </a:p>
        </p:txBody>
      </p:sp>
      <p:pic>
        <p:nvPicPr>
          <p:cNvPr id="82947" name="Picture 4"/>
          <p:cNvPicPr>
            <a:picLocks noGrp="1" noChangeAspect="1"/>
          </p:cNvPicPr>
          <p:nvPr>
            <p:ph idx="1"/>
          </p:nvPr>
        </p:nvPicPr>
        <p:blipFill>
          <a:blip r:embed="rId4"/>
          <a:srcRect l="23282"/>
          <a:stretch>
            <a:fillRect/>
          </a:stretch>
        </p:blipFill>
        <p:spPr>
          <a:xfrm>
            <a:off x="323850" y="84138"/>
            <a:ext cx="4992688" cy="2873375"/>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947"/>
                                        </p:tgtEl>
                                        <p:attrNameLst>
                                          <p:attrName>style.visibility</p:attrName>
                                        </p:attrNameLst>
                                      </p:cBhvr>
                                      <p:to>
                                        <p:strVal val="visible"/>
                                      </p:to>
                                    </p:set>
                                    <p:anim calcmode="lin" valueType="num">
                                      <p:cBhvr additive="base">
                                        <p:cTn id="7" dur="500" fill="hold"/>
                                        <p:tgtEl>
                                          <p:spTgt spid="82947"/>
                                        </p:tgtEl>
                                        <p:attrNameLst>
                                          <p:attrName>ppt_x</p:attrName>
                                        </p:attrNameLst>
                                      </p:cBhvr>
                                      <p:tavLst>
                                        <p:tav tm="0">
                                          <p:val>
                                            <p:strVal val="#ppt_x"/>
                                          </p:val>
                                        </p:tav>
                                        <p:tav tm="100000">
                                          <p:val>
                                            <p:strVal val="#ppt_x"/>
                                          </p:val>
                                        </p:tav>
                                      </p:tavLst>
                                    </p:anim>
                                    <p:anim calcmode="lin" valueType="num">
                                      <p:cBhvr additive="base">
                                        <p:cTn id="8" dur="500" fill="hold"/>
                                        <p:tgtEl>
                                          <p:spTgt spid="829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1" name="Rectangle 2"/>
          <p:cNvSpPr>
            <a:spLocks noGrp="1"/>
          </p:cNvSpPr>
          <p:nvPr>
            <p:ph type="title"/>
          </p:nvPr>
        </p:nvSpPr>
        <p:spPr/>
        <p:txBody>
          <a:bodyPr vert="horz" wrap="square" lIns="91440" tIns="45720" rIns="91440" bIns="45720" anchor="ctr" anchorCtr="0"/>
          <a:p>
            <a:pPr eaLnBrk="1" hangingPunct="1"/>
            <a:r>
              <a:rPr lang="en-IE" altLang="zh-CN" dirty="0"/>
              <a:t>Equalisation Examples (cont…)</a:t>
            </a:r>
            <a:endParaRPr lang="en-US" altLang="zh-CN" dirty="0"/>
          </a:p>
        </p:txBody>
      </p:sp>
      <p:pic>
        <p:nvPicPr>
          <p:cNvPr id="87042" name="Picture 4"/>
          <p:cNvPicPr>
            <a:picLocks noChangeAspect="1"/>
          </p:cNvPicPr>
          <p:nvPr/>
        </p:nvPicPr>
        <p:blipFill>
          <a:blip r:embed="rId1">
            <a:lum bright="-84000" contrast="100000"/>
          </a:blip>
          <a:srcRect l="76903" t="63049" b="24855"/>
          <a:stretch>
            <a:fillRect/>
          </a:stretch>
        </p:blipFill>
        <p:spPr>
          <a:xfrm>
            <a:off x="5748338" y="1349375"/>
            <a:ext cx="3321050" cy="2682875"/>
          </a:xfrm>
          <a:prstGeom prst="rect">
            <a:avLst/>
          </a:prstGeom>
          <a:noFill/>
          <a:ln w="9525">
            <a:noFill/>
          </a:ln>
        </p:spPr>
      </p:pic>
      <p:pic>
        <p:nvPicPr>
          <p:cNvPr id="87043" name="Picture 5"/>
          <p:cNvPicPr>
            <a:picLocks noChangeAspect="1"/>
          </p:cNvPicPr>
          <p:nvPr/>
        </p:nvPicPr>
        <p:blipFill>
          <a:blip r:embed="rId1">
            <a:lum bright="-78000" contrast="96000"/>
          </a:blip>
          <a:srcRect l="76680" t="87746"/>
          <a:stretch>
            <a:fillRect/>
          </a:stretch>
        </p:blipFill>
        <p:spPr>
          <a:xfrm>
            <a:off x="5695950" y="4029075"/>
            <a:ext cx="3432175" cy="2781300"/>
          </a:xfrm>
          <a:prstGeom prst="rect">
            <a:avLst/>
          </a:prstGeom>
          <a:noFill/>
          <a:ln w="9525">
            <a:noFill/>
          </a:ln>
        </p:spPr>
      </p:pic>
      <p:pic>
        <p:nvPicPr>
          <p:cNvPr id="87044" name="Picture 6"/>
          <p:cNvPicPr>
            <a:picLocks noChangeAspect="1"/>
          </p:cNvPicPr>
          <p:nvPr/>
        </p:nvPicPr>
        <p:blipFill>
          <a:blip r:embed="rId1"/>
          <a:srcRect t="50101" r="23633"/>
          <a:stretch>
            <a:fillRect/>
          </a:stretch>
        </p:blipFill>
        <p:spPr>
          <a:xfrm>
            <a:off x="288925" y="1330325"/>
            <a:ext cx="5432425" cy="5475288"/>
          </a:xfrm>
          <a:prstGeom prst="rect">
            <a:avLst/>
          </a:prstGeom>
          <a:noFill/>
          <a:ln w="9525">
            <a:noFill/>
          </a:ln>
        </p:spPr>
      </p:pic>
      <p:grpSp>
        <p:nvGrpSpPr>
          <p:cNvPr id="87045" name="Group 7"/>
          <p:cNvGrpSpPr/>
          <p:nvPr/>
        </p:nvGrpSpPr>
        <p:grpSpPr>
          <a:xfrm rot="-5400000">
            <a:off x="-2486025" y="4111625"/>
            <a:ext cx="5232400" cy="260350"/>
            <a:chOff x="2464" y="4162"/>
            <a:chExt cx="3296" cy="164"/>
          </a:xfrm>
        </p:grpSpPr>
        <p:pic>
          <p:nvPicPr>
            <p:cNvPr id="87046" name="Picture 8" descr="book"/>
            <p:cNvPicPr>
              <a:picLocks noChangeAspect="1"/>
            </p:cNvPicPr>
            <p:nvPr/>
          </p:nvPicPr>
          <p:blipFill>
            <a:blip r:embed="rId2"/>
            <a:stretch>
              <a:fillRect/>
            </a:stretch>
          </p:blipFill>
          <p:spPr>
            <a:xfrm>
              <a:off x="2464" y="4162"/>
              <a:ext cx="125" cy="164"/>
            </a:xfrm>
            <a:prstGeom prst="rect">
              <a:avLst/>
            </a:prstGeom>
            <a:noFill/>
            <a:ln w="9525">
              <a:noFill/>
            </a:ln>
          </p:spPr>
        </p:pic>
        <p:sp>
          <p:nvSpPr>
            <p:cNvPr id="87047" name="Rectangle 9"/>
            <p:cNvSpPr/>
            <p:nvPr/>
          </p:nvSpPr>
          <p:spPr>
            <a:xfrm>
              <a:off x="2588" y="4166"/>
              <a:ext cx="3172" cy="159"/>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nchorCtr="0"/>
            <a:p>
              <a:pPr algn="r"/>
              <a:r>
                <a:rPr lang="en-IE" altLang="zh-CN" sz="1200" dirty="0">
                  <a:solidFill>
                    <a:schemeClr val="bg1"/>
                  </a:solidFill>
                  <a:latin typeface="Verdana" panose="020B0604030504040204" pitchFamily="-112" charset="0"/>
                  <a:ea typeface="MS PGothic" panose="020B0600070205080204" pitchFamily="-110" charset="-128"/>
                </a:rPr>
                <a:t>Images taken from Gonzalez &amp; Woods, Digital Image Processing (2002)</a:t>
              </a:r>
              <a:endParaRPr lang="en-US" altLang="zh-CN" sz="1200" dirty="0">
                <a:solidFill>
                  <a:schemeClr val="bg1"/>
                </a:solidFill>
                <a:latin typeface="Verdana" panose="020B0604030504040204" pitchFamily="-112" charset="0"/>
                <a:ea typeface="MS PGothic" panose="020B0600070205080204" pitchFamily="-110" charset="-128"/>
              </a:endParaRPr>
            </a:p>
          </p:txBody>
        </p:sp>
      </p:grpSp>
      <p:sp>
        <p:nvSpPr>
          <p:cNvPr id="87048" name="Oval 10"/>
          <p:cNvSpPr/>
          <p:nvPr/>
        </p:nvSpPr>
        <p:spPr>
          <a:xfrm>
            <a:off x="8429625" y="1397000"/>
            <a:ext cx="587375" cy="587375"/>
          </a:xfrm>
          <a:prstGeom prst="ellipse">
            <a:avLst/>
          </a:prstGeom>
          <a:solidFill>
            <a:schemeClr val="bg1"/>
          </a:solidFill>
          <a:ln w="38100" cap="flat" cmpd="sng">
            <a:solidFill>
              <a:srgbClr val="FF6600"/>
            </a:solidFill>
            <a:prstDash val="solid"/>
            <a:round/>
            <a:headEnd type="none" w="med" len="med"/>
            <a:tailEnd type="none" w="med" len="med"/>
          </a:ln>
        </p:spPr>
        <p:txBody>
          <a:bodyPr wrap="none" lIns="0" tIns="0" rIns="0" bIns="0" anchor="ctr" anchorCtr="0"/>
          <a:p>
            <a:pPr algn="ctr"/>
            <a:r>
              <a:rPr lang="en-IE" altLang="zh-CN" sz="2400" dirty="0">
                <a:solidFill>
                  <a:srgbClr val="FF6600"/>
                </a:solidFill>
                <a:latin typeface="Verdana" panose="020B0604030504040204" pitchFamily="-112" charset="0"/>
                <a:ea typeface="MS PGothic" panose="020B0600070205080204" pitchFamily="-110" charset="-128"/>
              </a:rPr>
              <a:t>3</a:t>
            </a:r>
            <a:endParaRPr lang="en-US" altLang="zh-CN" sz="2400" dirty="0">
              <a:solidFill>
                <a:srgbClr val="FF6600"/>
              </a:solidFill>
              <a:latin typeface="Verdana" panose="020B0604030504040204" pitchFamily="-112" charset="0"/>
              <a:ea typeface="MS PGothic" panose="020B0600070205080204" pitchFamily="-110" charset="-128"/>
            </a:endParaRPr>
          </a:p>
        </p:txBody>
      </p:sp>
      <p:sp>
        <p:nvSpPr>
          <p:cNvPr id="87049" name="Oval 11"/>
          <p:cNvSpPr/>
          <p:nvPr/>
        </p:nvSpPr>
        <p:spPr>
          <a:xfrm>
            <a:off x="8429625" y="4075113"/>
            <a:ext cx="587375" cy="587375"/>
          </a:xfrm>
          <a:prstGeom prst="ellipse">
            <a:avLst/>
          </a:prstGeom>
          <a:solidFill>
            <a:schemeClr val="bg1"/>
          </a:solidFill>
          <a:ln w="38100" cap="flat" cmpd="sng">
            <a:solidFill>
              <a:srgbClr val="FF6600"/>
            </a:solidFill>
            <a:prstDash val="solid"/>
            <a:round/>
            <a:headEnd type="none" w="med" len="med"/>
            <a:tailEnd type="none" w="med" len="med"/>
          </a:ln>
        </p:spPr>
        <p:txBody>
          <a:bodyPr wrap="none" lIns="0" tIns="0" rIns="0" bIns="0" anchor="ctr" anchorCtr="0"/>
          <a:p>
            <a:pPr algn="ctr"/>
            <a:r>
              <a:rPr lang="en-IE" altLang="zh-CN" sz="2400" dirty="0">
                <a:solidFill>
                  <a:srgbClr val="FF6600"/>
                </a:solidFill>
                <a:latin typeface="Verdana" panose="020B0604030504040204" pitchFamily="-112" charset="0"/>
                <a:ea typeface="MS PGothic" panose="020B0600070205080204" pitchFamily="-110" charset="-128"/>
              </a:rPr>
              <a:t>4</a:t>
            </a:r>
            <a:endParaRPr lang="en-US" altLang="zh-CN" sz="2400" dirty="0">
              <a:solidFill>
                <a:srgbClr val="FF6600"/>
              </a:solidFill>
              <a:latin typeface="Verdana" panose="020B0604030504040204" pitchFamily="-112" charset="0"/>
              <a:ea typeface="MS PGothic" panose="020B0600070205080204" pitchFamily="-110" charset="-128"/>
            </a:endParaRPr>
          </a:p>
        </p:txBody>
      </p:sp>
      <p:pic>
        <p:nvPicPr>
          <p:cNvPr id="2" name="Picture 4"/>
          <p:cNvPicPr>
            <a:picLocks noGrp="1" noChangeAspect="1"/>
          </p:cNvPicPr>
          <p:nvPr>
            <p:ph idx="1"/>
          </p:nvPr>
        </p:nvPicPr>
        <p:blipFill>
          <a:blip r:embed="rId3"/>
          <a:srcRect l="23282"/>
          <a:stretch>
            <a:fillRect/>
          </a:stretch>
        </p:blipFill>
        <p:spPr>
          <a:xfrm>
            <a:off x="5364163" y="476250"/>
            <a:ext cx="3922712" cy="2257425"/>
          </a:xfrm>
        </p:spPr>
      </p:pic>
      <p:pic>
        <p:nvPicPr>
          <p:cNvPr id="46085" name="Picture 5"/>
          <p:cNvPicPr>
            <a:picLocks noChangeAspect="1"/>
          </p:cNvPicPr>
          <p:nvPr>
            <p:custDataLst>
              <p:tags r:id="rId4"/>
            </p:custDataLst>
          </p:nvPr>
        </p:nvPicPr>
        <p:blipFill>
          <a:blip r:embed="rId5">
            <a:lum bright="-54001" contrast="72000"/>
          </a:blip>
          <a:srcRect l="41861"/>
          <a:stretch>
            <a:fillRect/>
          </a:stretch>
        </p:blipFill>
        <p:spPr>
          <a:xfrm>
            <a:off x="395288" y="117475"/>
            <a:ext cx="1509712" cy="25527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6085"/>
                                        </p:tgtEl>
                                        <p:attrNameLst>
                                          <p:attrName>style.visibility</p:attrName>
                                        </p:attrNameLst>
                                      </p:cBhvr>
                                      <p:to>
                                        <p:strVal val="visible"/>
                                      </p:to>
                                    </p:set>
                                    <p:anim calcmode="lin" valueType="num">
                                      <p:cBhvr additive="base">
                                        <p:cTn id="13" dur="500" fill="hold"/>
                                        <p:tgtEl>
                                          <p:spTgt spid="46085"/>
                                        </p:tgtEl>
                                        <p:attrNameLst>
                                          <p:attrName>ppt_x</p:attrName>
                                        </p:attrNameLst>
                                      </p:cBhvr>
                                      <p:tavLst>
                                        <p:tav tm="0">
                                          <p:val>
                                            <p:strVal val="#ppt_x"/>
                                          </p:val>
                                        </p:tav>
                                        <p:tav tm="100000">
                                          <p:val>
                                            <p:strVal val="#ppt_x"/>
                                          </p:val>
                                        </p:tav>
                                      </p:tavLst>
                                    </p:anim>
                                    <p:anim calcmode="lin" valueType="num">
                                      <p:cBhvr additive="base">
                                        <p:cTn id="14" dur="500" fill="hold"/>
                                        <p:tgtEl>
                                          <p:spTgt spid="460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89" name="Rectangle 2"/>
          <p:cNvSpPr>
            <a:spLocks noGrp="1"/>
          </p:cNvSpPr>
          <p:nvPr>
            <p:ph type="title"/>
          </p:nvPr>
        </p:nvSpPr>
        <p:spPr/>
        <p:txBody>
          <a:bodyPr vert="horz" wrap="square" lIns="91440" tIns="45720" rIns="91440" bIns="45720" anchor="ctr" anchorCtr="0"/>
          <a:p>
            <a:pPr eaLnBrk="1" hangingPunct="1"/>
            <a:r>
              <a:rPr lang="en-IE" altLang="zh-CN" dirty="0"/>
              <a:t>Equalisation Transformation Functions</a:t>
            </a:r>
            <a:endParaRPr lang="en-US" altLang="zh-CN" dirty="0"/>
          </a:p>
        </p:txBody>
      </p:sp>
      <p:sp>
        <p:nvSpPr>
          <p:cNvPr id="89090" name="Rectangle 3"/>
          <p:cNvSpPr>
            <a:spLocks noGrp="1"/>
          </p:cNvSpPr>
          <p:nvPr>
            <p:ph idx="1"/>
          </p:nvPr>
        </p:nvSpPr>
        <p:spPr>
          <a:xfrm>
            <a:off x="1403350" y="1557338"/>
            <a:ext cx="7313613" cy="4114800"/>
          </a:xfrm>
        </p:spPr>
        <p:txBody>
          <a:bodyPr vert="horz" wrap="square" lIns="91440" tIns="45720" rIns="91440" bIns="45720" anchor="t" anchorCtr="0"/>
          <a:p>
            <a:pPr marL="0" indent="0" eaLnBrk="1" hangingPunct="1">
              <a:buNone/>
            </a:pPr>
            <a:r>
              <a:rPr lang="en-IE" altLang="zh-CN" dirty="0"/>
              <a:t>The functions used to equalise the images in the previous example</a:t>
            </a:r>
            <a:endParaRPr lang="en-US" altLang="zh-CN" dirty="0"/>
          </a:p>
        </p:txBody>
      </p:sp>
      <p:pic>
        <p:nvPicPr>
          <p:cNvPr id="89091" name="Picture 4"/>
          <p:cNvPicPr>
            <a:picLocks noChangeAspect="1"/>
          </p:cNvPicPr>
          <p:nvPr/>
        </p:nvPicPr>
        <p:blipFill>
          <a:blip r:embed="rId1"/>
          <a:srcRect l="23282"/>
          <a:stretch>
            <a:fillRect/>
          </a:stretch>
        </p:blipFill>
        <p:spPr>
          <a:xfrm>
            <a:off x="1619250" y="2636838"/>
            <a:ext cx="5283200" cy="3963987"/>
          </a:xfrm>
          <a:prstGeom prst="rect">
            <a:avLst/>
          </a:prstGeom>
          <a:noFill/>
          <a:ln w="9525">
            <a:noFill/>
          </a:ln>
        </p:spPr>
      </p:pic>
      <p:grpSp>
        <p:nvGrpSpPr>
          <p:cNvPr id="89092" name="Group 5"/>
          <p:cNvGrpSpPr/>
          <p:nvPr/>
        </p:nvGrpSpPr>
        <p:grpSpPr>
          <a:xfrm rot="-5400000">
            <a:off x="-2486025" y="4111625"/>
            <a:ext cx="5232400" cy="260350"/>
            <a:chOff x="2464" y="4162"/>
            <a:chExt cx="3296" cy="164"/>
          </a:xfrm>
        </p:grpSpPr>
        <p:pic>
          <p:nvPicPr>
            <p:cNvPr id="89093" name="Picture 6" descr="book"/>
            <p:cNvPicPr>
              <a:picLocks noChangeAspect="1"/>
            </p:cNvPicPr>
            <p:nvPr/>
          </p:nvPicPr>
          <p:blipFill>
            <a:blip r:embed="rId2"/>
            <a:stretch>
              <a:fillRect/>
            </a:stretch>
          </p:blipFill>
          <p:spPr>
            <a:xfrm>
              <a:off x="2464" y="4162"/>
              <a:ext cx="125" cy="164"/>
            </a:xfrm>
            <a:prstGeom prst="rect">
              <a:avLst/>
            </a:prstGeom>
            <a:noFill/>
            <a:ln w="9525">
              <a:noFill/>
            </a:ln>
          </p:spPr>
        </p:pic>
        <p:sp>
          <p:nvSpPr>
            <p:cNvPr id="89094" name="Rectangle 7"/>
            <p:cNvSpPr/>
            <p:nvPr/>
          </p:nvSpPr>
          <p:spPr>
            <a:xfrm>
              <a:off x="2588" y="4166"/>
              <a:ext cx="3172" cy="159"/>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nchorCtr="0"/>
            <a:p>
              <a:pPr algn="r"/>
              <a:r>
                <a:rPr lang="en-IE" altLang="zh-CN" sz="1200" dirty="0">
                  <a:solidFill>
                    <a:schemeClr val="bg1"/>
                  </a:solidFill>
                  <a:latin typeface="Verdana" panose="020B0604030504040204" pitchFamily="-112" charset="0"/>
                  <a:ea typeface="MS PGothic" panose="020B0600070205080204" pitchFamily="-110" charset="-128"/>
                </a:rPr>
                <a:t>Images taken from Gonzalez &amp; Woods, Digital Image Processing (2002)</a:t>
              </a:r>
              <a:endParaRPr lang="en-US" altLang="zh-CN" sz="1200" dirty="0">
                <a:solidFill>
                  <a:schemeClr val="bg1"/>
                </a:solidFill>
                <a:latin typeface="Verdana" panose="020B0604030504040204" pitchFamily="-112" charset="0"/>
                <a:ea typeface="MS PGothic" panose="020B0600070205080204" pitchFamily="-110" charset="-128"/>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7" name="标题 1"/>
          <p:cNvSpPr>
            <a:spLocks noGrp="1"/>
          </p:cNvSpPr>
          <p:nvPr>
            <p:ph type="title"/>
          </p:nvPr>
        </p:nvSpPr>
        <p:spPr/>
        <p:txBody>
          <a:bodyPr vert="horz" wrap="square" lIns="91440" tIns="45720" rIns="91440" bIns="45720" anchor="b" anchorCtr="0"/>
          <a:p>
            <a:r>
              <a:rPr lang="en-US" altLang="zh-CN" dirty="0"/>
              <a:t>C++</a:t>
            </a:r>
            <a:r>
              <a:rPr lang="zh-CN" altLang="en-US" dirty="0"/>
              <a:t>示例 片段</a:t>
            </a:r>
            <a:endParaRPr lang="zh-CN" altLang="en-US" dirty="0"/>
          </a:p>
        </p:txBody>
      </p:sp>
      <p:sp>
        <p:nvSpPr>
          <p:cNvPr id="91138" name="内容占位符 2"/>
          <p:cNvSpPr>
            <a:spLocks noGrp="1"/>
          </p:cNvSpPr>
          <p:nvPr>
            <p:ph idx="1"/>
          </p:nvPr>
        </p:nvSpPr>
        <p:spPr>
          <a:xfrm>
            <a:off x="500063" y="1500188"/>
            <a:ext cx="8429625" cy="4441825"/>
          </a:xfrm>
        </p:spPr>
        <p:txBody>
          <a:bodyPr vert="horz" wrap="square" lIns="91440" tIns="45720" rIns="91440" bIns="45720" anchor="t" anchorCtr="0"/>
          <a:p>
            <a:r>
              <a:rPr lang="en-US" altLang="zh-CN" dirty="0"/>
              <a:t>BYTE bMap[256]; //</a:t>
            </a:r>
            <a:r>
              <a:rPr lang="zh-CN" altLang="en-US" dirty="0"/>
              <a:t>灰度映射表</a:t>
            </a:r>
            <a:endParaRPr lang="en-US" altLang="zh-CN" dirty="0"/>
          </a:p>
          <a:p>
            <a:r>
              <a:rPr lang="en-US" altLang="zh-CN" dirty="0"/>
              <a:t>LONG  ltemp,lCount[256];//</a:t>
            </a:r>
            <a:r>
              <a:rPr lang="zh-CN" altLang="en-US" dirty="0"/>
              <a:t>直方图</a:t>
            </a:r>
            <a:endParaRPr lang="en-US" altLang="zh-CN" dirty="0"/>
          </a:p>
          <a:p>
            <a:r>
              <a:rPr lang="en-US" altLang="zh-CN" dirty="0"/>
              <a:t>//</a:t>
            </a:r>
            <a:r>
              <a:rPr lang="zh-CN" altLang="en-US" dirty="0"/>
              <a:t>计算各个灰度值的计数</a:t>
            </a:r>
            <a:endParaRPr lang="en-US" altLang="zh-CN" dirty="0"/>
          </a:p>
          <a:p>
            <a:r>
              <a:rPr lang="en-US" altLang="zh-CN" dirty="0"/>
              <a:t>for(i=0;i&lt;256;i++)lCount[i]=0;</a:t>
            </a:r>
            <a:endParaRPr lang="en-US" altLang="zh-CN" dirty="0"/>
          </a:p>
          <a:p>
            <a:r>
              <a:rPr lang="en-US" altLang="zh-CN" dirty="0"/>
              <a:t>for (i=0;i&lt;lHeight;i++)</a:t>
            </a:r>
            <a:endParaRPr lang="en-US" altLang="zh-CN" dirty="0"/>
          </a:p>
          <a:p>
            <a:r>
              <a:rPr lang="en-US" altLang="zh-CN" dirty="0"/>
              <a:t>     for(j=0;j&lt;lWidth;j++)</a:t>
            </a:r>
            <a:endParaRPr lang="en-US" altLang="zh-CN" dirty="0"/>
          </a:p>
          <a:p>
            <a:r>
              <a:rPr lang="en-US" altLang="zh-CN" dirty="0"/>
              <a:t>      {lpSrc=(unsigned char*)lpDIBBits+lLineBytes*i+j;</a:t>
            </a:r>
            <a:endParaRPr lang="en-US" altLang="zh-CN" dirty="0"/>
          </a:p>
          <a:p>
            <a:r>
              <a:rPr lang="en-US" altLang="zh-CN" dirty="0"/>
              <a:t>         lCount[*(lpSrc)]++;</a:t>
            </a:r>
            <a:endParaRPr lang="en-US" altLang="zh-CN" dirty="0"/>
          </a:p>
          <a:p>
            <a:r>
              <a:rPr lang="en-US" altLang="zh-CN" dirty="0"/>
              <a:t>       }</a:t>
            </a:r>
            <a:endParaRPr lang="en-US" altLang="zh-CN" dirty="0"/>
          </a:p>
          <a:p>
            <a:endParaRPr lang="zh-CN" altLang="en-US" dirty="0"/>
          </a:p>
        </p:txBody>
      </p:sp>
      <p:sp>
        <p:nvSpPr>
          <p:cNvPr id="91139" name="灯片编号占位符 4"/>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1" name="标题 1"/>
          <p:cNvSpPr>
            <a:spLocks noGrp="1"/>
          </p:cNvSpPr>
          <p:nvPr>
            <p:ph type="title"/>
          </p:nvPr>
        </p:nvSpPr>
        <p:spPr>
          <a:xfrm>
            <a:off x="1370013" y="301625"/>
            <a:ext cx="7313612" cy="627063"/>
          </a:xfrm>
        </p:spPr>
        <p:txBody>
          <a:bodyPr vert="horz" wrap="square" lIns="91440" tIns="45720" rIns="91440" bIns="45720" anchor="b" anchorCtr="0"/>
          <a:p>
            <a:r>
              <a:rPr lang="en-US" altLang="zh-CN" dirty="0"/>
              <a:t>//</a:t>
            </a:r>
            <a:r>
              <a:rPr lang="zh-CN" altLang="en-US" dirty="0"/>
              <a:t>计算灰度映射表</a:t>
            </a:r>
            <a:endParaRPr lang="zh-CN" altLang="en-US" dirty="0"/>
          </a:p>
        </p:txBody>
      </p:sp>
      <p:sp>
        <p:nvSpPr>
          <p:cNvPr id="92162" name="内容占位符 2"/>
          <p:cNvSpPr>
            <a:spLocks noGrp="1"/>
          </p:cNvSpPr>
          <p:nvPr>
            <p:ph idx="1"/>
          </p:nvPr>
        </p:nvSpPr>
        <p:spPr>
          <a:xfrm>
            <a:off x="0" y="928688"/>
            <a:ext cx="9144000" cy="5429250"/>
          </a:xfrm>
        </p:spPr>
        <p:txBody>
          <a:bodyPr vert="horz" wrap="square" lIns="91440" tIns="45720" rIns="91440" bIns="45720" anchor="t" anchorCtr="0"/>
          <a:p>
            <a:r>
              <a:rPr lang="en-US" altLang="zh-CN" dirty="0"/>
              <a:t> for(i=0;i&lt;256;i++)</a:t>
            </a:r>
            <a:endParaRPr lang="en-US" altLang="zh-CN" dirty="0"/>
          </a:p>
          <a:p>
            <a:r>
              <a:rPr lang="en-US" altLang="zh-CN" dirty="0"/>
              <a:t>{   lTemp=0;</a:t>
            </a:r>
            <a:endParaRPr lang="en-US" altLang="zh-CN" dirty="0"/>
          </a:p>
          <a:p>
            <a:r>
              <a:rPr lang="en-US" altLang="zh-CN" dirty="0"/>
              <a:t>     for(j=0;j&lt;=I;j++)</a:t>
            </a:r>
            <a:endParaRPr lang="en-US" altLang="zh-CN" dirty="0"/>
          </a:p>
          <a:p>
            <a:r>
              <a:rPr lang="en-US" altLang="zh-CN" dirty="0"/>
              <a:t>     { </a:t>
            </a:r>
            <a:endParaRPr lang="en-US" altLang="zh-CN" dirty="0"/>
          </a:p>
          <a:p>
            <a:r>
              <a:rPr lang="en-US" altLang="zh-CN" dirty="0"/>
              <a:t>       lTemp+=lCount[j];</a:t>
            </a:r>
            <a:endParaRPr lang="en-US" altLang="zh-CN" dirty="0"/>
          </a:p>
          <a:p>
            <a:r>
              <a:rPr lang="en-US" altLang="zh-CN" dirty="0"/>
              <a:t>      }</a:t>
            </a:r>
            <a:endParaRPr lang="en-US" altLang="zh-CN" dirty="0"/>
          </a:p>
          <a:p>
            <a:r>
              <a:rPr lang="en-US" altLang="zh-CN" dirty="0"/>
              <a:t>      //</a:t>
            </a:r>
            <a:r>
              <a:rPr lang="zh-CN" altLang="en-US" dirty="0"/>
              <a:t>计算对应的新灰度值</a:t>
            </a:r>
            <a:endParaRPr lang="en-US" altLang="zh-CN" dirty="0"/>
          </a:p>
          <a:p>
            <a:r>
              <a:rPr lang="en-US" altLang="zh-CN" dirty="0"/>
              <a:t>    </a:t>
            </a:r>
            <a:r>
              <a:rPr lang="en-US" altLang="zh-CN" sz="2400" dirty="0">
                <a:solidFill>
                  <a:srgbClr val="FF0000"/>
                </a:solidFill>
              </a:rPr>
              <a:t>bMap[i]=(BYTE)(255*lTemp/(lHeight*lWidth));</a:t>
            </a:r>
            <a:endParaRPr lang="en-US" altLang="zh-CN" dirty="0">
              <a:solidFill>
                <a:srgbClr val="FF0000"/>
              </a:solidFill>
            </a:endParaRPr>
          </a:p>
          <a:p>
            <a:r>
              <a:rPr lang="en-US" altLang="zh-CN" dirty="0"/>
              <a:t>}</a:t>
            </a:r>
            <a:endParaRPr lang="zh-CN" altLang="en-US" dirty="0"/>
          </a:p>
        </p:txBody>
      </p:sp>
      <p:sp>
        <p:nvSpPr>
          <p:cNvPr id="92163" name="灯片编号占位符 4"/>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5" name="标题 1"/>
          <p:cNvSpPr>
            <a:spLocks noGrp="1"/>
          </p:cNvSpPr>
          <p:nvPr>
            <p:ph type="title"/>
          </p:nvPr>
        </p:nvSpPr>
        <p:spPr/>
        <p:txBody>
          <a:bodyPr vert="horz" wrap="square" lIns="91440" tIns="45720" rIns="91440" bIns="45720" anchor="b" anchorCtr="0"/>
          <a:p>
            <a:r>
              <a:rPr lang="en-US" altLang="zh-CN" dirty="0"/>
              <a:t> </a:t>
            </a:r>
            <a:endParaRPr lang="zh-CN" altLang="en-US" dirty="0"/>
          </a:p>
        </p:txBody>
      </p:sp>
      <p:sp>
        <p:nvSpPr>
          <p:cNvPr id="93186" name="内容占位符 2"/>
          <p:cNvSpPr>
            <a:spLocks noGrp="1"/>
          </p:cNvSpPr>
          <p:nvPr>
            <p:ph idx="1"/>
          </p:nvPr>
        </p:nvSpPr>
        <p:spPr>
          <a:xfrm>
            <a:off x="1357313" y="142875"/>
            <a:ext cx="7313612" cy="5656263"/>
          </a:xfrm>
        </p:spPr>
        <p:txBody>
          <a:bodyPr vert="horz" wrap="square" lIns="91440" tIns="45720" rIns="91440" bIns="45720" anchor="t" anchorCtr="0"/>
          <a:p>
            <a:r>
              <a:rPr lang="en-US" altLang="zh-CN" sz="1600" dirty="0"/>
              <a:t>//</a:t>
            </a:r>
            <a:r>
              <a:rPr lang="zh-CN" altLang="en-US" sz="1600" dirty="0"/>
              <a:t>伪代码</a:t>
            </a:r>
            <a:endParaRPr lang="en-US" altLang="zh-CN" sz="1600" dirty="0"/>
          </a:p>
          <a:p>
            <a:r>
              <a:rPr lang="en-US" altLang="zh-CN" sz="1600" dirty="0"/>
              <a:t>int r[256],s[256];//</a:t>
            </a:r>
            <a:r>
              <a:rPr lang="en-US" altLang="zh-CN" sz="1600" dirty="0">
                <a:solidFill>
                  <a:srgbClr val="FF0000"/>
                </a:solidFill>
              </a:rPr>
              <a:t>r</a:t>
            </a:r>
            <a:r>
              <a:rPr lang="zh-CN" altLang="en-US" sz="1600" dirty="0">
                <a:solidFill>
                  <a:srgbClr val="FF0000"/>
                </a:solidFill>
              </a:rPr>
              <a:t>为原直方图</a:t>
            </a:r>
            <a:r>
              <a:rPr lang="en-US" altLang="zh-CN" sz="1600" dirty="0">
                <a:solidFill>
                  <a:srgbClr val="FF0000"/>
                </a:solidFill>
              </a:rPr>
              <a:t>,s</a:t>
            </a:r>
            <a:r>
              <a:rPr lang="zh-CN" altLang="en-US" sz="1600" dirty="0">
                <a:solidFill>
                  <a:srgbClr val="FF0000"/>
                </a:solidFill>
              </a:rPr>
              <a:t>为均衡化后的直方图</a:t>
            </a:r>
            <a:endParaRPr lang="en-US" altLang="zh-CN" sz="1600" dirty="0">
              <a:solidFill>
                <a:srgbClr val="FF0000"/>
              </a:solidFill>
            </a:endParaRPr>
          </a:p>
          <a:p>
            <a:r>
              <a:rPr lang="en-US" altLang="zh-CN" sz="1600" dirty="0"/>
              <a:t>……</a:t>
            </a:r>
            <a:br>
              <a:rPr lang="en-US" altLang="zh-CN" sz="1600" dirty="0"/>
            </a:br>
            <a:br>
              <a:rPr lang="en-US" altLang="zh-CN" sz="1600" dirty="0"/>
            </a:br>
            <a:r>
              <a:rPr lang="en-US" altLang="zh-CN" sz="1600" dirty="0"/>
              <a:t>for(y=0;y&lt;nHeight;y++)//</a:t>
            </a:r>
            <a:r>
              <a:rPr lang="zh-CN" altLang="en-US" sz="1600" dirty="0">
                <a:solidFill>
                  <a:srgbClr val="FF0000"/>
                </a:solidFill>
              </a:rPr>
              <a:t>求 </a:t>
            </a:r>
            <a:r>
              <a:rPr lang="en-US" altLang="zh-CN" sz="1600" dirty="0">
                <a:solidFill>
                  <a:srgbClr val="FF0000"/>
                </a:solidFill>
              </a:rPr>
              <a:t>r</a:t>
            </a:r>
            <a:r>
              <a:rPr lang="zh-CN" altLang="en-US" sz="1600" dirty="0">
                <a:solidFill>
                  <a:srgbClr val="FF0000"/>
                </a:solidFill>
              </a:rPr>
              <a:t>原直方图</a:t>
            </a:r>
            <a:br>
              <a:rPr lang="en-US" altLang="zh-CN" sz="1600" dirty="0"/>
            </a:br>
            <a:r>
              <a:rPr lang="en-US" altLang="zh-CN" sz="1600" dirty="0"/>
              <a:t>{</a:t>
            </a:r>
            <a:br>
              <a:rPr lang="en-US" altLang="zh-CN" sz="1600" dirty="0"/>
            </a:br>
            <a:r>
              <a:rPr lang="en-US" altLang="zh-CN" sz="1600" dirty="0"/>
              <a:t>for(x=0;x&lt;nWidth;x++)</a:t>
            </a:r>
            <a:br>
              <a:rPr lang="en-US" altLang="zh-CN" sz="1600" dirty="0"/>
            </a:br>
            <a:r>
              <a:rPr lang="en-US" altLang="zh-CN" sz="1600" dirty="0"/>
              <a:t>{</a:t>
            </a:r>
            <a:br>
              <a:rPr lang="en-US" altLang="zh-CN" sz="1600" dirty="0"/>
            </a:br>
            <a:r>
              <a:rPr lang="en-US" altLang="zh-CN" sz="1600" dirty="0"/>
              <a:t>r[f(x,y)]++;//</a:t>
            </a:r>
            <a:r>
              <a:rPr lang="en-US" altLang="zh-CN" sz="1600" dirty="0">
                <a:solidFill>
                  <a:srgbClr val="FF0000"/>
                </a:solidFill>
              </a:rPr>
              <a:t>f(x,y) </a:t>
            </a:r>
            <a:r>
              <a:rPr lang="zh-CN" altLang="en-US" sz="1600" dirty="0">
                <a:solidFill>
                  <a:srgbClr val="FF0000"/>
                </a:solidFill>
              </a:rPr>
              <a:t>为 </a:t>
            </a:r>
            <a:r>
              <a:rPr lang="en-US" altLang="zh-CN" sz="1600" dirty="0">
                <a:solidFill>
                  <a:srgbClr val="FF0000"/>
                </a:solidFill>
              </a:rPr>
              <a:t>x,y </a:t>
            </a:r>
            <a:r>
              <a:rPr lang="zh-CN" altLang="en-US" sz="1600" dirty="0">
                <a:solidFill>
                  <a:srgbClr val="FF0000"/>
                </a:solidFill>
              </a:rPr>
              <a:t>处的灰度</a:t>
            </a:r>
            <a:r>
              <a:rPr lang="en-US" altLang="zh-CN" sz="1600" dirty="0">
                <a:solidFill>
                  <a:srgbClr val="FF0000"/>
                </a:solidFill>
              </a:rPr>
              <a:t>,</a:t>
            </a:r>
            <a:r>
              <a:rPr lang="zh-CN" altLang="en-US" sz="1600" dirty="0">
                <a:solidFill>
                  <a:srgbClr val="FF0000"/>
                </a:solidFill>
              </a:rPr>
              <a:t>要具体计算</a:t>
            </a:r>
            <a:br>
              <a:rPr lang="en-US" altLang="zh-CN" sz="1600" dirty="0"/>
            </a:br>
            <a:r>
              <a:rPr lang="en-US" altLang="zh-CN" sz="1600" dirty="0"/>
              <a:t>}</a:t>
            </a:r>
            <a:br>
              <a:rPr lang="en-US" altLang="zh-CN" sz="1600" dirty="0"/>
            </a:br>
            <a:r>
              <a:rPr lang="en-US" altLang="zh-CN" sz="1600" dirty="0"/>
              <a:t>}</a:t>
            </a:r>
            <a:br>
              <a:rPr lang="en-US" altLang="zh-CN" sz="1600" dirty="0"/>
            </a:br>
            <a:r>
              <a:rPr lang="en-US" altLang="zh-CN" sz="1600" dirty="0"/>
              <a:t>s[0]=r[0];</a:t>
            </a:r>
            <a:br>
              <a:rPr lang="en-US" altLang="zh-CN" sz="1600" dirty="0"/>
            </a:br>
            <a:r>
              <a:rPr lang="en-US" altLang="zh-CN" sz="1600" dirty="0"/>
              <a:t>for(y=1;y&lt;256;y++) //</a:t>
            </a:r>
            <a:r>
              <a:rPr lang="zh-CN" altLang="en-US" sz="1600" dirty="0">
                <a:solidFill>
                  <a:srgbClr val="FF0000"/>
                </a:solidFill>
              </a:rPr>
              <a:t>求累积</a:t>
            </a:r>
            <a:br>
              <a:rPr lang="en-US" altLang="zh-CN" sz="1600" dirty="0"/>
            </a:br>
            <a:r>
              <a:rPr lang="en-US" altLang="zh-CN" sz="1600" dirty="0"/>
              <a:t>{</a:t>
            </a:r>
            <a:br>
              <a:rPr lang="en-US" altLang="zh-CN" sz="1600" dirty="0"/>
            </a:br>
            <a:r>
              <a:rPr lang="en-US" altLang="zh-CN" sz="1600" dirty="0"/>
              <a:t>s[y]=s[y-1];</a:t>
            </a:r>
            <a:br>
              <a:rPr lang="en-US" altLang="zh-CN" sz="1600" dirty="0"/>
            </a:br>
            <a:r>
              <a:rPr lang="en-US" altLang="zh-CN" sz="1600" dirty="0"/>
              <a:t>s[y]+=r[y];</a:t>
            </a:r>
            <a:br>
              <a:rPr lang="en-US" altLang="zh-CN" sz="1600" dirty="0"/>
            </a:br>
            <a:r>
              <a:rPr lang="en-US" altLang="zh-CN" sz="1600" dirty="0"/>
              <a:t>}</a:t>
            </a:r>
            <a:br>
              <a:rPr lang="en-US" altLang="zh-CN" sz="1600" dirty="0"/>
            </a:br>
            <a:r>
              <a:rPr lang="en-US" altLang="zh-CN" sz="1600" dirty="0"/>
              <a:t>for(y=0;y&lt;nHeight;y++)//</a:t>
            </a:r>
            <a:r>
              <a:rPr lang="zh-CN" altLang="en-US" sz="1600" dirty="0">
                <a:solidFill>
                  <a:srgbClr val="FF0000"/>
                </a:solidFill>
              </a:rPr>
              <a:t>计算均衡化后的灰度</a:t>
            </a:r>
            <a:endParaRPr lang="en-US" altLang="zh-CN" sz="1600" dirty="0">
              <a:solidFill>
                <a:srgbClr val="FF0000"/>
              </a:solidFill>
            </a:endParaRPr>
          </a:p>
          <a:p>
            <a:r>
              <a:rPr lang="en-US" altLang="zh-CN" sz="1600" dirty="0"/>
              <a:t>{</a:t>
            </a:r>
            <a:br>
              <a:rPr lang="en-US" altLang="zh-CN" sz="1600" dirty="0"/>
            </a:br>
            <a:r>
              <a:rPr lang="en-US" altLang="zh-CN" sz="1600" dirty="0"/>
              <a:t>for(x=0;x&lt;nWidth;x++)</a:t>
            </a:r>
            <a:br>
              <a:rPr lang="en-US" altLang="zh-CN" sz="1600" dirty="0"/>
            </a:br>
            <a:r>
              <a:rPr lang="en-US" altLang="zh-CN" sz="1600" dirty="0"/>
              <a:t>{</a:t>
            </a:r>
            <a:br>
              <a:rPr lang="en-US" altLang="zh-CN" sz="1600" dirty="0"/>
            </a:br>
            <a:r>
              <a:rPr lang="en-US" altLang="zh-CN" sz="1600" dirty="0"/>
              <a:t>f(x,y)=s[f(x,y)]*255/nWidth/nHeight; //</a:t>
            </a:r>
            <a:r>
              <a:rPr lang="en-US" altLang="zh-CN" sz="1600" dirty="0">
                <a:solidFill>
                  <a:srgbClr val="FF0000"/>
                </a:solidFill>
              </a:rPr>
              <a:t>f(x,y) </a:t>
            </a:r>
            <a:br>
              <a:rPr lang="en-US" altLang="zh-CN" sz="1600" dirty="0"/>
            </a:br>
            <a:r>
              <a:rPr lang="en-US" altLang="zh-CN" sz="1600" dirty="0"/>
              <a:t>}</a:t>
            </a:r>
            <a:br>
              <a:rPr lang="en-US" altLang="zh-CN" sz="1600" dirty="0"/>
            </a:br>
            <a:r>
              <a:rPr lang="en-US" altLang="zh-CN" sz="1600" dirty="0"/>
              <a:t>}</a:t>
            </a:r>
            <a:br>
              <a:rPr lang="en-US" altLang="zh-CN" sz="1600" dirty="0"/>
            </a:br>
            <a:r>
              <a:rPr lang="en-US" altLang="zh-CN" sz="1600" dirty="0"/>
              <a:t>………..</a:t>
            </a:r>
            <a:br>
              <a:rPr lang="en-US" altLang="zh-CN" sz="1600" dirty="0"/>
            </a:br>
            <a:br>
              <a:rPr lang="en-US" altLang="zh-CN" sz="1600" dirty="0"/>
            </a:br>
            <a:br>
              <a:rPr lang="en-US" altLang="zh-CN" sz="1600" dirty="0"/>
            </a:br>
            <a:endParaRPr lang="zh-CN" altLang="en-US" sz="1600" dirty="0"/>
          </a:p>
        </p:txBody>
      </p:sp>
      <p:sp>
        <p:nvSpPr>
          <p:cNvPr id="93187" name="灯片编号占位符 4"/>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209" name="灯片编号占位符 5"/>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
        <p:nvSpPr>
          <p:cNvPr id="94210" name="Rectangle 2"/>
          <p:cNvSpPr>
            <a:spLocks noGrp="1"/>
          </p:cNvSpPr>
          <p:nvPr>
            <p:ph type="title"/>
          </p:nvPr>
        </p:nvSpPr>
        <p:spPr/>
        <p:txBody>
          <a:bodyPr vert="horz" wrap="square" lIns="91440" tIns="45720" rIns="91440" bIns="45720" anchor="b" anchorCtr="0"/>
          <a:p>
            <a:pPr eaLnBrk="1" hangingPunct="1"/>
            <a:r>
              <a:rPr lang="zh-CN" altLang="en-US" dirty="0"/>
              <a:t>直方图均衡化</a:t>
            </a:r>
            <a:r>
              <a:rPr lang="en-US" altLang="zh-CN" dirty="0"/>
              <a:t>-MATLAB</a:t>
            </a:r>
            <a:r>
              <a:rPr lang="zh-CN" altLang="en-US" dirty="0"/>
              <a:t>示例</a:t>
            </a:r>
            <a:endParaRPr lang="zh-CN" altLang="en-US" dirty="0"/>
          </a:p>
        </p:txBody>
      </p:sp>
      <p:sp>
        <p:nvSpPr>
          <p:cNvPr id="94211" name="Rectangle 3"/>
          <p:cNvSpPr>
            <a:spLocks noGrp="1"/>
          </p:cNvSpPr>
          <p:nvPr>
            <p:ph idx="1"/>
          </p:nvPr>
        </p:nvSpPr>
        <p:spPr>
          <a:xfrm>
            <a:off x="1370013" y="1827213"/>
            <a:ext cx="7313612" cy="3617912"/>
          </a:xfrm>
        </p:spPr>
        <p:txBody>
          <a:bodyPr vert="horz" wrap="square" lIns="91440" tIns="45720" rIns="91440" bIns="45720" anchor="t" anchorCtr="0"/>
          <a:p>
            <a:pPr eaLnBrk="1" hangingPunct="1"/>
            <a:r>
              <a:rPr lang="en-US" altLang="zh-CN" dirty="0"/>
              <a:t>I=imread('circuit.tif');</a:t>
            </a:r>
            <a:endParaRPr lang="en-US" altLang="zh-CN" dirty="0"/>
          </a:p>
          <a:p>
            <a:pPr eaLnBrk="1" hangingPunct="1"/>
            <a:r>
              <a:rPr lang="en-US" altLang="zh-CN" dirty="0"/>
              <a:t>J=</a:t>
            </a:r>
            <a:r>
              <a:rPr lang="en-US" altLang="zh-CN" dirty="0">
                <a:solidFill>
                  <a:srgbClr val="FF0000"/>
                </a:solidFill>
              </a:rPr>
              <a:t>histeq</a:t>
            </a:r>
            <a:r>
              <a:rPr lang="en-US" altLang="zh-CN" dirty="0"/>
              <a:t>(I);%</a:t>
            </a:r>
            <a:r>
              <a:rPr lang="zh-CN" altLang="en-US" dirty="0"/>
              <a:t>直方图均衡化</a:t>
            </a:r>
            <a:endParaRPr lang="zh-CN" altLang="en-US" dirty="0"/>
          </a:p>
          <a:p>
            <a:pPr eaLnBrk="1" hangingPunct="1"/>
            <a:r>
              <a:rPr lang="en-US" altLang="zh-CN" dirty="0"/>
              <a:t>figure,imshow(I);</a:t>
            </a:r>
            <a:endParaRPr lang="en-US" altLang="zh-CN" dirty="0"/>
          </a:p>
          <a:p>
            <a:pPr eaLnBrk="1" hangingPunct="1"/>
            <a:r>
              <a:rPr lang="en-US" altLang="zh-CN" dirty="0"/>
              <a:t>figure,imhist(I);</a:t>
            </a:r>
            <a:endParaRPr lang="en-US" altLang="zh-CN" dirty="0"/>
          </a:p>
          <a:p>
            <a:pPr eaLnBrk="1" hangingPunct="1"/>
            <a:r>
              <a:rPr lang="en-US" altLang="zh-CN" dirty="0"/>
              <a:t>figure,imshow(J);</a:t>
            </a:r>
            <a:endParaRPr lang="en-US" altLang="zh-CN" dirty="0"/>
          </a:p>
          <a:p>
            <a:pPr eaLnBrk="1" hangingPunct="1"/>
            <a:r>
              <a:rPr lang="en-US" altLang="zh-CN" dirty="0"/>
              <a:t>figure,imhist(J);</a:t>
            </a:r>
            <a:endParaRPr lang="en-US" altLang="zh-CN" dirty="0"/>
          </a:p>
          <a:p>
            <a:pPr eaLnBrk="1" hangingPunct="1"/>
            <a:endParaRPr lang="en-US" altLang="zh-CN"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3" name="灯片编号占位符 5"/>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
        <p:nvSpPr>
          <p:cNvPr id="95234" name="Rectangle 2"/>
          <p:cNvSpPr>
            <a:spLocks noGrp="1"/>
          </p:cNvSpPr>
          <p:nvPr>
            <p:ph type="title"/>
          </p:nvPr>
        </p:nvSpPr>
        <p:spPr/>
        <p:txBody>
          <a:bodyPr vert="horz" wrap="square" lIns="91440" tIns="45720" rIns="91440" bIns="45720" anchor="b" anchorCtr="0"/>
          <a:p>
            <a:pPr eaLnBrk="1" hangingPunct="1"/>
            <a:r>
              <a:rPr lang="zh-CN" altLang="en-US" dirty="0"/>
              <a:t>直方图均衡化</a:t>
            </a:r>
            <a:endParaRPr lang="zh-CN" altLang="en-US" dirty="0"/>
          </a:p>
        </p:txBody>
      </p:sp>
      <p:sp>
        <p:nvSpPr>
          <p:cNvPr id="95235" name="Rectangle 3"/>
          <p:cNvSpPr>
            <a:spLocks noGrp="1"/>
          </p:cNvSpPr>
          <p:nvPr>
            <p:ph idx="1"/>
          </p:nvPr>
        </p:nvSpPr>
        <p:spPr>
          <a:xfrm>
            <a:off x="1042988" y="1557338"/>
            <a:ext cx="2232025" cy="4103687"/>
          </a:xfrm>
        </p:spPr>
        <p:txBody>
          <a:bodyPr vert="horz" wrap="square" lIns="91440" tIns="45720" rIns="91440" bIns="45720" anchor="t" anchorCtr="0"/>
          <a:p>
            <a:pPr eaLnBrk="1" hangingPunct="1"/>
            <a:r>
              <a:rPr lang="zh-CN" altLang="en-US" dirty="0"/>
              <a:t>左图为原图，右图为均衡化后的图，下面为其直方图</a:t>
            </a:r>
            <a:endParaRPr lang="zh-CN" altLang="en-US" dirty="0"/>
          </a:p>
        </p:txBody>
      </p:sp>
      <p:grpSp>
        <p:nvGrpSpPr>
          <p:cNvPr id="95236" name="Group 8"/>
          <p:cNvGrpSpPr/>
          <p:nvPr/>
        </p:nvGrpSpPr>
        <p:grpSpPr>
          <a:xfrm>
            <a:off x="3419475" y="1557338"/>
            <a:ext cx="5257800" cy="4059237"/>
            <a:chOff x="2154" y="981"/>
            <a:chExt cx="3312" cy="2557"/>
          </a:xfrm>
        </p:grpSpPr>
        <p:pic>
          <p:nvPicPr>
            <p:cNvPr id="95237" name="Picture 4"/>
            <p:cNvPicPr>
              <a:picLocks noChangeAspect="1"/>
            </p:cNvPicPr>
            <p:nvPr/>
          </p:nvPicPr>
          <p:blipFill>
            <a:blip r:embed="rId1"/>
            <a:stretch>
              <a:fillRect/>
            </a:stretch>
          </p:blipFill>
          <p:spPr>
            <a:xfrm>
              <a:off x="2336" y="981"/>
              <a:ext cx="1181" cy="1224"/>
            </a:xfrm>
            <a:prstGeom prst="rect">
              <a:avLst/>
            </a:prstGeom>
            <a:noFill/>
            <a:ln w="9525">
              <a:noFill/>
            </a:ln>
          </p:spPr>
        </p:pic>
        <p:pic>
          <p:nvPicPr>
            <p:cNvPr id="95238" name="Picture 5"/>
            <p:cNvPicPr>
              <a:picLocks noChangeAspect="1"/>
            </p:cNvPicPr>
            <p:nvPr/>
          </p:nvPicPr>
          <p:blipFill>
            <a:blip r:embed="rId2"/>
            <a:stretch>
              <a:fillRect/>
            </a:stretch>
          </p:blipFill>
          <p:spPr>
            <a:xfrm>
              <a:off x="2154" y="2341"/>
              <a:ext cx="1543" cy="1192"/>
            </a:xfrm>
            <a:prstGeom prst="rect">
              <a:avLst/>
            </a:prstGeom>
            <a:noFill/>
            <a:ln w="9525">
              <a:noFill/>
            </a:ln>
          </p:spPr>
        </p:pic>
        <p:pic>
          <p:nvPicPr>
            <p:cNvPr id="95239" name="Picture 6"/>
            <p:cNvPicPr>
              <a:picLocks noChangeAspect="1"/>
            </p:cNvPicPr>
            <p:nvPr/>
          </p:nvPicPr>
          <p:blipFill>
            <a:blip r:embed="rId3"/>
            <a:stretch>
              <a:fillRect/>
            </a:stretch>
          </p:blipFill>
          <p:spPr>
            <a:xfrm>
              <a:off x="4059" y="981"/>
              <a:ext cx="1185" cy="1224"/>
            </a:xfrm>
            <a:prstGeom prst="rect">
              <a:avLst/>
            </a:prstGeom>
            <a:noFill/>
            <a:ln w="9525">
              <a:noFill/>
            </a:ln>
          </p:spPr>
        </p:pic>
        <p:pic>
          <p:nvPicPr>
            <p:cNvPr id="95240" name="Picture 7"/>
            <p:cNvPicPr>
              <a:picLocks noChangeAspect="1"/>
            </p:cNvPicPr>
            <p:nvPr/>
          </p:nvPicPr>
          <p:blipFill>
            <a:blip r:embed="rId4"/>
            <a:stretch>
              <a:fillRect/>
            </a:stretch>
          </p:blipFill>
          <p:spPr>
            <a:xfrm>
              <a:off x="3923" y="2341"/>
              <a:ext cx="1543" cy="1197"/>
            </a:xfrm>
            <a:prstGeom prst="rect">
              <a:avLst/>
            </a:prstGeom>
            <a:noFill/>
            <a:ln w="9525">
              <a:noFill/>
            </a:ln>
          </p:spPr>
        </p:pic>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7" name="标题 1"/>
          <p:cNvSpPr>
            <a:spLocks noGrp="1"/>
          </p:cNvSpPr>
          <p:nvPr>
            <p:ph type="title"/>
          </p:nvPr>
        </p:nvSpPr>
        <p:spPr>
          <a:xfrm>
            <a:off x="1370013" y="836613"/>
            <a:ext cx="7313612" cy="627062"/>
          </a:xfrm>
        </p:spPr>
        <p:txBody>
          <a:bodyPr vert="horz" wrap="square" lIns="91440" tIns="45720" rIns="91440" bIns="45720" anchor="b" anchorCtr="0"/>
          <a:p>
            <a:r>
              <a:rPr lang="zh-CN" altLang="en-US" dirty="0"/>
              <a:t>课堂练习</a:t>
            </a:r>
            <a:r>
              <a:rPr lang="en-US" altLang="zh-CN" dirty="0"/>
              <a:t>2</a:t>
            </a:r>
            <a:endParaRPr lang="en-US" altLang="zh-CN" dirty="0"/>
          </a:p>
        </p:txBody>
      </p:sp>
      <p:sp>
        <p:nvSpPr>
          <p:cNvPr id="96258" name="内容占位符 2"/>
          <p:cNvSpPr>
            <a:spLocks noGrp="1"/>
          </p:cNvSpPr>
          <p:nvPr>
            <p:ph idx="1"/>
          </p:nvPr>
        </p:nvSpPr>
        <p:spPr>
          <a:xfrm>
            <a:off x="1370013" y="1571625"/>
            <a:ext cx="7313612" cy="4370388"/>
          </a:xfrm>
        </p:spPr>
        <p:txBody>
          <a:bodyPr vert="horz" wrap="square" lIns="91440" tIns="45720" rIns="91440" bIns="45720" anchor="t" anchorCtr="0"/>
          <a:p>
            <a:r>
              <a:rPr lang="zh-CN" altLang="en-US" sz="2400" dirty="0"/>
              <a:t>一个</a:t>
            </a:r>
            <a:r>
              <a:rPr lang="en-US" altLang="zh-CN" sz="2400" dirty="0"/>
              <a:t>5</a:t>
            </a:r>
            <a:r>
              <a:rPr lang="zh-CN" altLang="en-US" sz="2400" dirty="0"/>
              <a:t>*</a:t>
            </a:r>
            <a:r>
              <a:rPr lang="en-US" altLang="zh-CN" sz="2400" dirty="0"/>
              <a:t>5</a:t>
            </a:r>
            <a:r>
              <a:rPr lang="zh-CN" altLang="en-US" sz="2400" dirty="0"/>
              <a:t>的</a:t>
            </a:r>
            <a:r>
              <a:rPr lang="en-US" altLang="zh-CN" sz="2400" dirty="0"/>
              <a:t>8</a:t>
            </a:r>
            <a:r>
              <a:rPr lang="zh-CN" altLang="en-US" sz="2400" dirty="0"/>
              <a:t>灰度图像。要求：</a:t>
            </a:r>
            <a:endParaRPr lang="en-US" altLang="zh-CN" sz="2400" dirty="0"/>
          </a:p>
          <a:p>
            <a:r>
              <a:rPr lang="en-US" altLang="zh-CN" sz="2400" dirty="0"/>
              <a:t>1.</a:t>
            </a:r>
            <a:r>
              <a:rPr lang="zh-CN" altLang="en-US" sz="2400" dirty="0"/>
              <a:t>画出归一化的直方图；</a:t>
            </a:r>
            <a:endParaRPr lang="en-US" altLang="zh-CN" sz="2400" dirty="0"/>
          </a:p>
          <a:p>
            <a:r>
              <a:rPr lang="en-US" altLang="zh-CN" sz="2400" dirty="0"/>
              <a:t>2.</a:t>
            </a:r>
            <a:r>
              <a:rPr lang="zh-CN" altLang="en-US" sz="2400" dirty="0"/>
              <a:t>进行直方图均衡化运算；</a:t>
            </a:r>
            <a:endParaRPr lang="en-US" altLang="zh-CN" sz="2400" dirty="0"/>
          </a:p>
          <a:p>
            <a:r>
              <a:rPr lang="en-US" altLang="zh-CN" sz="2400" dirty="0"/>
              <a:t>3.</a:t>
            </a:r>
            <a:r>
              <a:rPr lang="zh-CN" altLang="en-US" sz="2400" dirty="0"/>
              <a:t>给出直方图均衡化后的图像；</a:t>
            </a:r>
            <a:endParaRPr lang="en-US" altLang="zh-CN" sz="2400" dirty="0"/>
          </a:p>
          <a:p>
            <a:endParaRPr lang="en-US" altLang="zh-CN" sz="2400" dirty="0"/>
          </a:p>
          <a:p>
            <a:r>
              <a:rPr lang="en-US" altLang="zh-CN" sz="2400" dirty="0"/>
              <a:t>4.</a:t>
            </a:r>
            <a:r>
              <a:rPr lang="zh-CN" altLang="en-US" sz="2400" dirty="0"/>
              <a:t>画出直方图均衡化后图像的直方图；</a:t>
            </a:r>
            <a:endParaRPr lang="en-US" altLang="zh-CN" sz="2400" dirty="0"/>
          </a:p>
          <a:p>
            <a:r>
              <a:rPr lang="en-US" altLang="zh-CN" sz="2400" dirty="0"/>
              <a:t>5.</a:t>
            </a:r>
            <a:r>
              <a:rPr lang="zh-CN" altLang="en-US" sz="2400" dirty="0"/>
              <a:t>对问题进行分析。</a:t>
            </a:r>
            <a:endParaRPr lang="zh-CN" altLang="en-US" sz="2400" dirty="0"/>
          </a:p>
        </p:txBody>
      </p:sp>
      <p:sp>
        <p:nvSpPr>
          <p:cNvPr id="96259" name="灯片编号占位符 4"/>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graphicFrame>
        <p:nvGraphicFramePr>
          <p:cNvPr id="5" name="Group 5"/>
          <p:cNvGraphicFramePr>
            <a:graphicFrameLocks noGrp="1"/>
          </p:cNvGraphicFramePr>
          <p:nvPr/>
        </p:nvGraphicFramePr>
        <p:xfrm>
          <a:off x="4716463" y="4378325"/>
          <a:ext cx="2197100" cy="2362200"/>
        </p:xfrm>
        <a:graphic>
          <a:graphicData uri="http://schemas.openxmlformats.org/drawingml/2006/table">
            <a:tbl>
              <a:tblPr/>
              <a:tblGrid>
                <a:gridCol w="439737"/>
                <a:gridCol w="438150"/>
                <a:gridCol w="441325"/>
                <a:gridCol w="438150"/>
                <a:gridCol w="439738"/>
              </a:tblGrid>
              <a:tr h="450850">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pPr>
                      <a:r>
                        <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5</a:t>
                      </a:r>
                      <a:endPar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pPr>
                      <a:r>
                        <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a:t>
                      </a:r>
                      <a:endPar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pPr>
                      <a:r>
                        <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3</a:t>
                      </a:r>
                      <a:endPar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pPr>
                      <a:r>
                        <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2</a:t>
                      </a:r>
                      <a:endPar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pPr>
                      <a:r>
                        <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1</a:t>
                      </a:r>
                      <a:endPar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pPr>
                      <a:r>
                        <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7</a:t>
                      </a:r>
                      <a:endPar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pPr>
                      <a:r>
                        <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2</a:t>
                      </a:r>
                      <a:endPar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pPr>
                      <a:r>
                        <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5</a:t>
                      </a:r>
                      <a:endPar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pPr>
                      <a:r>
                        <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4</a:t>
                      </a:r>
                      <a:endPar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pPr>
                      <a:r>
                        <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6</a:t>
                      </a:r>
                      <a:endPar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pPr>
                      <a:r>
                        <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a:t>
                      </a:r>
                      <a:endPar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pPr>
                      <a:r>
                        <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a:t>
                      </a:r>
                      <a:endPar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pPr>
                      <a:r>
                        <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a:t>
                      </a:r>
                      <a:endPar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pPr>
                      <a:r>
                        <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1</a:t>
                      </a:r>
                      <a:endPar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pPr>
                      <a:r>
                        <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1</a:t>
                      </a:r>
                      <a:endPar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pPr>
                      <a:r>
                        <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2</a:t>
                      </a:r>
                      <a:endPar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pPr>
                      <a:r>
                        <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2</a:t>
                      </a:r>
                      <a:endPar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pPr>
                      <a:r>
                        <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a:t>
                      </a:r>
                      <a:endPar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pPr>
                      <a:r>
                        <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1</a:t>
                      </a:r>
                      <a:endPar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pPr>
                      <a:r>
                        <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1</a:t>
                      </a:r>
                      <a:endPar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pPr>
                      <a:r>
                        <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1</a:t>
                      </a:r>
                      <a:endPar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pPr>
                      <a:r>
                        <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1</a:t>
                      </a:r>
                      <a:endPar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pPr>
                      <a:r>
                        <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a:t>
                      </a:r>
                      <a:endPar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pPr>
                      <a:r>
                        <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a:t>
                      </a:r>
                      <a:endPar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pPr>
                      <a:r>
                        <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1</a:t>
                      </a:r>
                      <a:endParaRPr kumimoji="0" lang="en-US" altLang="zh-CN" sz="25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96298" name="对象 1"/>
          <p:cNvGraphicFramePr>
            <a:graphicFrameLocks noChangeAspect="1"/>
          </p:cNvGraphicFramePr>
          <p:nvPr/>
        </p:nvGraphicFramePr>
        <p:xfrm>
          <a:off x="5664200" y="2398713"/>
          <a:ext cx="1776413" cy="576262"/>
        </p:xfrm>
        <a:graphic>
          <a:graphicData uri="http://schemas.openxmlformats.org/presentationml/2006/ole">
            <mc:AlternateContent xmlns:mc="http://schemas.openxmlformats.org/markup-compatibility/2006">
              <mc:Choice xmlns:v="urn:schemas-microsoft-com:vml" Requires="v">
                <p:oleObj spid="_x0000_s3082" name="" r:id="rId1" imgW="1409700" imgH="457200" progId="Equation.3">
                  <p:embed/>
                </p:oleObj>
              </mc:Choice>
              <mc:Fallback>
                <p:oleObj name="" r:id="rId1" imgW="1409700" imgH="457200" progId="Equation.3">
                  <p:embed/>
                  <p:pic>
                    <p:nvPicPr>
                      <p:cNvPr id="0" name="图片 3081"/>
                      <p:cNvPicPr/>
                      <p:nvPr/>
                    </p:nvPicPr>
                    <p:blipFill>
                      <a:blip r:embed="rId2"/>
                      <a:stretch>
                        <a:fillRect/>
                      </a:stretch>
                    </p:blipFill>
                    <p:spPr>
                      <a:xfrm>
                        <a:off x="5664200" y="2398713"/>
                        <a:ext cx="1776413" cy="576262"/>
                      </a:xfrm>
                      <a:prstGeom prst="rect">
                        <a:avLst/>
                      </a:prstGeom>
                      <a:noFill/>
                      <a:ln w="38100">
                        <a:noFill/>
                        <a:miter/>
                      </a:ln>
                    </p:spPr>
                  </p:pic>
                </p:oleObj>
              </mc:Fallback>
            </mc:AlternateContent>
          </a:graphicData>
        </a:graphic>
      </p:graphicFrame>
      <p:sp>
        <p:nvSpPr>
          <p:cNvPr id="2" name="文本框 1"/>
          <p:cNvSpPr txBox="1"/>
          <p:nvPr/>
        </p:nvSpPr>
        <p:spPr>
          <a:xfrm>
            <a:off x="1835150" y="188913"/>
            <a:ext cx="6078538" cy="536575"/>
          </a:xfrm>
          <a:prstGeom prst="rect">
            <a:avLst/>
          </a:prstGeom>
          <a:solidFill>
            <a:schemeClr val="accent1"/>
          </a:solidFill>
          <a:ln w="9525">
            <a:noFill/>
          </a:ln>
        </p:spPr>
        <p:txBody>
          <a:bodyPr wrap="none" anchor="t" anchorCtr="0">
            <a:spAutoFit/>
          </a:bodyPr>
          <a:p>
            <a:r>
              <a:rPr lang="zh-CN" altLang="en-US" dirty="0">
                <a:solidFill>
                  <a:srgbClr val="FF0000"/>
                </a:solidFill>
                <a:latin typeface="Arial" panose="020B0604020202020204" pitchFamily="34" charset="0"/>
                <a:ea typeface="宋体" panose="02010600030101010101" pitchFamily="2" charset="-122"/>
                <a:sym typeface="Wingdings" panose="05000000000000000000" pitchFamily="2" charset="2"/>
              </a:rPr>
              <a:t>拍照后上传到服务器！（</a:t>
            </a:r>
            <a:r>
              <a:rPr lang="zh-CN" altLang="en-US" sz="1600" dirty="0">
                <a:solidFill>
                  <a:srgbClr val="FF0000"/>
                </a:solidFill>
                <a:latin typeface="Arial" panose="020B0604020202020204" pitchFamily="34" charset="0"/>
                <a:ea typeface="宋体" panose="02010600030101010101" pitchFamily="2" charset="-122"/>
                <a:sym typeface="Wingdings" panose="05000000000000000000" pitchFamily="2" charset="2"/>
              </a:rPr>
              <a:t>第</a:t>
            </a:r>
            <a:r>
              <a:rPr lang="en-US" altLang="zh-CN" sz="1600" dirty="0">
                <a:solidFill>
                  <a:srgbClr val="FF0000"/>
                </a:solidFill>
                <a:latin typeface="Arial" panose="020B0604020202020204" pitchFamily="34" charset="0"/>
                <a:ea typeface="宋体" panose="02010600030101010101" pitchFamily="2" charset="-122"/>
                <a:sym typeface="Wingdings" panose="05000000000000000000" pitchFamily="2" charset="2"/>
              </a:rPr>
              <a:t>5</a:t>
            </a:r>
            <a:r>
              <a:rPr lang="zh-CN" altLang="en-US" sz="1600" dirty="0">
                <a:solidFill>
                  <a:srgbClr val="FF0000"/>
                </a:solidFill>
                <a:latin typeface="Arial" panose="020B0604020202020204" pitchFamily="34" charset="0"/>
                <a:ea typeface="宋体" panose="02010600030101010101" pitchFamily="2" charset="-122"/>
                <a:sym typeface="Wingdings" panose="05000000000000000000" pitchFamily="2" charset="2"/>
              </a:rPr>
              <a:t>章课堂练习</a:t>
            </a:r>
            <a:r>
              <a:rPr lang="en-US" altLang="zh-CN" sz="1600" dirty="0">
                <a:solidFill>
                  <a:srgbClr val="FF0000"/>
                </a:solidFill>
                <a:latin typeface="Arial" panose="020B0604020202020204" pitchFamily="34" charset="0"/>
                <a:ea typeface="宋体" panose="02010600030101010101" pitchFamily="2" charset="-122"/>
                <a:sym typeface="Wingdings" panose="05000000000000000000" pitchFamily="2" charset="2"/>
              </a:rPr>
              <a:t>2</a:t>
            </a:r>
            <a:r>
              <a:rPr lang="zh-CN" altLang="en-US" dirty="0">
                <a:solidFill>
                  <a:srgbClr val="FF0000"/>
                </a:solidFill>
                <a:latin typeface="Arial" panose="020B0604020202020204" pitchFamily="34" charset="0"/>
                <a:ea typeface="宋体" panose="02010600030101010101" pitchFamily="2" charset="-122"/>
                <a:sym typeface="Wingdings" panose="05000000000000000000" pitchFamily="2" charset="2"/>
              </a:rPr>
              <a:t>）</a:t>
            </a:r>
            <a:endParaRPr lang="zh-CN" altLang="en-US" dirty="0">
              <a:solidFill>
                <a:srgbClr val="FF0000"/>
              </a:solidFill>
              <a:latin typeface="Arial" panose="020B0604020202020204" pitchFamily="34" charset="0"/>
              <a:ea typeface="宋体" panose="02010600030101010101" pitchFamily="2" charset="-122"/>
              <a:sym typeface="Wingdings" panose="05000000000000000000" pitchFamily="2"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1" name="标题 1"/>
          <p:cNvSpPr>
            <a:spLocks noGrp="1"/>
          </p:cNvSpPr>
          <p:nvPr>
            <p:ph type="title"/>
          </p:nvPr>
        </p:nvSpPr>
        <p:spPr/>
        <p:txBody>
          <a:bodyPr vert="horz" wrap="square" lIns="91440" tIns="45720" rIns="91440" bIns="45720" anchor="b" anchorCtr="0"/>
          <a:p>
            <a:pPr>
              <a:buNone/>
            </a:pPr>
            <a:r>
              <a:rPr lang="zh-CN" altLang="en-US" dirty="0"/>
              <a:t>问题</a:t>
            </a:r>
            <a:endParaRPr lang="zh-CN" altLang="en-US" dirty="0"/>
          </a:p>
        </p:txBody>
      </p:sp>
      <p:sp>
        <p:nvSpPr>
          <p:cNvPr id="97282" name="灯片编号占位符 3"/>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fld id="{9A0DB2DC-4C9A-4742-B13C-FB6460FD3503}" type="slidenum">
              <a:rPr lang="en-US" altLang="zh-CN" sz="1200" b="0" dirty="0"/>
            </a:fld>
            <a:endParaRPr lang="en-US" altLang="zh-CN" sz="1200" b="0" dirty="0"/>
          </a:p>
        </p:txBody>
      </p:sp>
      <p:sp>
        <p:nvSpPr>
          <p:cNvPr id="97283" name="内容占位符 5"/>
          <p:cNvSpPr>
            <a:spLocks noGrp="1"/>
          </p:cNvSpPr>
          <p:nvPr>
            <p:ph idx="1"/>
          </p:nvPr>
        </p:nvSpPr>
        <p:spPr>
          <a:xfrm>
            <a:off x="4356100" y="1827213"/>
            <a:ext cx="4327525" cy="3186112"/>
          </a:xfrm>
        </p:spPr>
        <p:txBody>
          <a:bodyPr vert="horz" wrap="square" lIns="91440" tIns="45720" rIns="91440" bIns="45720" anchor="t" anchorCtr="0"/>
          <a:p>
            <a:r>
              <a:rPr lang="zh-CN" altLang="en-US" dirty="0"/>
              <a:t>你对这个图像满意吗？不满意应该做什么操作？为什么？</a:t>
            </a:r>
            <a:endParaRPr lang="en-US" altLang="zh-CN" dirty="0"/>
          </a:p>
          <a:p>
            <a:r>
              <a:rPr lang="zh-CN" altLang="en-US" dirty="0">
                <a:solidFill>
                  <a:srgbClr val="FF0000"/>
                </a:solidFill>
              </a:rPr>
              <a:t>提问</a:t>
            </a:r>
            <a:endParaRPr lang="zh-CN" altLang="en-US" dirty="0">
              <a:solidFill>
                <a:srgbClr val="FF0000"/>
              </a:solidFill>
            </a:endParaRPr>
          </a:p>
          <a:p>
            <a:r>
              <a:rPr lang="zh-CN" altLang="en-US" dirty="0">
                <a:solidFill>
                  <a:srgbClr val="FF0000"/>
                </a:solidFill>
              </a:rPr>
              <a:t>课下用软件或编程变换一下</a:t>
            </a:r>
            <a:endParaRPr lang="zh-CN" altLang="en-US" dirty="0">
              <a:solidFill>
                <a:srgbClr val="FF0000"/>
              </a:solidFill>
            </a:endParaRPr>
          </a:p>
        </p:txBody>
      </p:sp>
      <p:pic>
        <p:nvPicPr>
          <p:cNvPr id="97284" name="内容占位符 4"/>
          <p:cNvPicPr>
            <a:picLocks noChangeAspect="1"/>
          </p:cNvPicPr>
          <p:nvPr/>
        </p:nvPicPr>
        <p:blipFill>
          <a:blip r:embed="rId1"/>
          <a:stretch>
            <a:fillRect/>
          </a:stretch>
        </p:blipFill>
        <p:spPr>
          <a:xfrm>
            <a:off x="1389063" y="1628775"/>
            <a:ext cx="2057400" cy="2068513"/>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标题 1"/>
          <p:cNvSpPr>
            <a:spLocks noGrp="1"/>
          </p:cNvSpPr>
          <p:nvPr>
            <p:ph type="title"/>
          </p:nvPr>
        </p:nvSpPr>
        <p:spPr/>
        <p:txBody>
          <a:bodyPr vert="horz" wrap="square" lIns="91440" tIns="45720" rIns="91440" bIns="45720" anchor="b" anchorCtr="0"/>
          <a:p>
            <a:r>
              <a:rPr lang="zh-CN" altLang="en-US" dirty="0"/>
              <a:t>图像增强</a:t>
            </a:r>
            <a:endParaRPr lang="zh-CN" altLang="en-US" dirty="0"/>
          </a:p>
        </p:txBody>
      </p:sp>
      <p:sp>
        <p:nvSpPr>
          <p:cNvPr id="11266" name="内容占位符 2"/>
          <p:cNvSpPr>
            <a:spLocks noGrp="1"/>
          </p:cNvSpPr>
          <p:nvPr>
            <p:ph idx="1"/>
          </p:nvPr>
        </p:nvSpPr>
        <p:spPr>
          <a:xfrm>
            <a:off x="1370013" y="1643063"/>
            <a:ext cx="7313612" cy="1571625"/>
          </a:xfrm>
        </p:spPr>
        <p:txBody>
          <a:bodyPr vert="horz" wrap="square" lIns="91440" tIns="45720" rIns="91440" bIns="45720" anchor="t" anchorCtr="0"/>
          <a:p>
            <a:r>
              <a:rPr lang="zh-CN" altLang="en-US" dirty="0"/>
              <a:t>图像增强按增强处理所在空间不同分为</a:t>
            </a:r>
            <a:r>
              <a:rPr lang="zh-CN" altLang="en-US" dirty="0">
                <a:solidFill>
                  <a:srgbClr val="CC3300"/>
                </a:solidFill>
              </a:rPr>
              <a:t>空域增强</a:t>
            </a:r>
            <a:r>
              <a:rPr lang="zh-CN" altLang="en-US" dirty="0"/>
              <a:t>方法和</a:t>
            </a:r>
            <a:r>
              <a:rPr lang="zh-CN" altLang="en-US" dirty="0">
                <a:solidFill>
                  <a:srgbClr val="CC3300"/>
                </a:solidFill>
              </a:rPr>
              <a:t>频域增强</a:t>
            </a:r>
            <a:r>
              <a:rPr lang="zh-CN" altLang="en-US" dirty="0"/>
              <a:t>方法。</a:t>
            </a:r>
            <a:endParaRPr lang="zh-CN" altLang="zh-CN" dirty="0"/>
          </a:p>
          <a:p>
            <a:endParaRPr lang="en-US" altLang="zh-CN" dirty="0"/>
          </a:p>
        </p:txBody>
      </p:sp>
      <p:sp>
        <p:nvSpPr>
          <p:cNvPr id="11267" name="灯片编号占位符 4"/>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
        <p:nvSpPr>
          <p:cNvPr id="11268" name="Rectangle 4"/>
          <p:cNvSpPr/>
          <p:nvPr/>
        </p:nvSpPr>
        <p:spPr>
          <a:xfrm>
            <a:off x="571500" y="3143250"/>
            <a:ext cx="8228013" cy="1828800"/>
          </a:xfrm>
          <a:prstGeom prst="rect">
            <a:avLst/>
          </a:prstGeom>
          <a:noFill/>
          <a:ln w="9525">
            <a:noFill/>
          </a:ln>
        </p:spPr>
        <p:txBody>
          <a:bodyPr anchor="ctr" anchorCtr="0"/>
          <a:p>
            <a:pPr>
              <a:lnSpc>
                <a:spcPct val="150000"/>
              </a:lnSpc>
              <a:spcBef>
                <a:spcPct val="50000"/>
              </a:spcBef>
              <a:buClrTx/>
              <a:buFont typeface="Wingdings" panose="05000000000000000000" pitchFamily="2" charset="2"/>
              <a:buChar char="Ø"/>
            </a:pPr>
            <a:r>
              <a:rPr lang="zh-CN" altLang="en-US" sz="2400" dirty="0">
                <a:latin typeface="Times New Roman" panose="02020603050405020304" pitchFamily="34" charset="0"/>
                <a:ea typeface="宋体" panose="02010600030101010101" pitchFamily="2" charset="-122"/>
              </a:rPr>
              <a:t>空域增强</a:t>
            </a:r>
            <a:r>
              <a:rPr lang="en-US" altLang="zh-CN" sz="2400" dirty="0">
                <a:latin typeface="Times New Roman" panose="02020603050405020304" pitchFamily="34" charset="0"/>
                <a:ea typeface="宋体" panose="02010600030101010101" pitchFamily="2" charset="-122"/>
              </a:rPr>
              <a:t>:</a:t>
            </a:r>
            <a:r>
              <a:rPr lang="zh-CN" altLang="en-US" sz="2400" dirty="0">
                <a:latin typeface="Times New Roman" panose="02020603050405020304" pitchFamily="34" charset="0"/>
                <a:ea typeface="宋体" panose="02010600030101010101" pitchFamily="2" charset="-122"/>
              </a:rPr>
              <a:t>直接在图像所在的二维空间进行处理，即直接对每一</a:t>
            </a:r>
            <a:r>
              <a:rPr lang="zh-CN" altLang="en-US" sz="2400" dirty="0">
                <a:solidFill>
                  <a:srgbClr val="CC3300"/>
                </a:solidFill>
                <a:latin typeface="Times New Roman" panose="02020603050405020304" pitchFamily="34" charset="0"/>
                <a:ea typeface="宋体" panose="02010600030101010101" pitchFamily="2" charset="-122"/>
              </a:rPr>
              <a:t>像素</a:t>
            </a:r>
            <a:r>
              <a:rPr lang="zh-CN" altLang="en-US" sz="2400" dirty="0">
                <a:latin typeface="Times New Roman" panose="02020603050405020304" pitchFamily="34" charset="0"/>
                <a:ea typeface="宋体" panose="02010600030101010101" pitchFamily="2" charset="-122"/>
              </a:rPr>
              <a:t>的灰度值进行处理 。</a:t>
            </a:r>
            <a:endParaRPr lang="zh-CN" altLang="en-US" sz="2400" dirty="0">
              <a:latin typeface="Times New Roman" panose="02020603050405020304" pitchFamily="34" charset="0"/>
              <a:ea typeface="宋体" panose="02010600030101010101" pitchFamily="2" charset="-122"/>
            </a:endParaRPr>
          </a:p>
          <a:p>
            <a:pPr>
              <a:lnSpc>
                <a:spcPct val="150000"/>
              </a:lnSpc>
              <a:spcBef>
                <a:spcPct val="50000"/>
              </a:spcBef>
              <a:buClrTx/>
              <a:buFont typeface="Wingdings" panose="05000000000000000000" pitchFamily="2" charset="2"/>
              <a:buChar char="Ø"/>
            </a:pPr>
            <a:r>
              <a:rPr lang="zh-CN" altLang="en-US" sz="2400" b="0" dirty="0">
                <a:latin typeface="Verdana" panose="020B0604030504040204" pitchFamily="-112" charset="0"/>
                <a:ea typeface="宋体" panose="02010600030101010101" pitchFamily="2" charset="-122"/>
              </a:rPr>
              <a:t>频域增强</a:t>
            </a:r>
            <a:r>
              <a:rPr lang="en-US" altLang="zh-CN" sz="2400" b="0" dirty="0">
                <a:latin typeface="Verdana" panose="020B0604030504040204" pitchFamily="-112" charset="0"/>
                <a:ea typeface="宋体" panose="02010600030101010101" pitchFamily="2" charset="-122"/>
              </a:rPr>
              <a:t>:</a:t>
            </a:r>
            <a:r>
              <a:rPr lang="zh-CN" altLang="en-US" sz="2400" b="0" dirty="0">
                <a:latin typeface="Verdana" panose="020B0604030504040204" pitchFamily="-112" charset="0"/>
                <a:ea typeface="宋体" panose="02010600030101010101" pitchFamily="2" charset="-122"/>
              </a:rPr>
              <a:t>以修改图像的</a:t>
            </a:r>
            <a:r>
              <a:rPr lang="zh-CN" altLang="en-US" sz="2400" b="0" dirty="0">
                <a:solidFill>
                  <a:srgbClr val="CC3300"/>
                </a:solidFill>
                <a:latin typeface="Verdana" panose="020B0604030504040204" pitchFamily="-112" charset="0"/>
                <a:ea typeface="宋体" panose="02010600030101010101" pitchFamily="2" charset="-122"/>
              </a:rPr>
              <a:t>傅立叶变换</a:t>
            </a:r>
            <a:r>
              <a:rPr lang="zh-CN" altLang="en-US" sz="2400" b="0" dirty="0">
                <a:latin typeface="Verdana" panose="020B0604030504040204" pitchFamily="-112" charset="0"/>
                <a:ea typeface="宋体" panose="02010600030101010101" pitchFamily="2" charset="-122"/>
              </a:rPr>
              <a:t>的数据为基础。</a:t>
            </a:r>
            <a:endParaRPr lang="zh-CN" altLang="en-US" sz="2400" b="0" dirty="0">
              <a:latin typeface="Verdana" panose="020B0604030504040204" pitchFamily="-112" charset="0"/>
              <a:ea typeface="宋体" panose="02010600030101010101" pitchFamily="2"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329" name="Rectangle 2"/>
          <p:cNvSpPr>
            <a:spLocks noGrp="1"/>
          </p:cNvSpPr>
          <p:nvPr>
            <p:ph type="title"/>
          </p:nvPr>
        </p:nvSpPr>
        <p:spPr/>
        <p:txBody>
          <a:bodyPr vert="horz" wrap="square" lIns="91440" tIns="45720" rIns="91440" bIns="45720" anchor="ctr" anchorCtr="0"/>
          <a:p>
            <a:pPr eaLnBrk="1" hangingPunct="1"/>
            <a:r>
              <a:rPr lang="en-IE" altLang="zh-CN" dirty="0"/>
              <a:t>Power Law Transformations (cont…)</a:t>
            </a:r>
            <a:endParaRPr lang="en-US" altLang="zh-CN" dirty="0"/>
          </a:p>
        </p:txBody>
      </p:sp>
      <p:sp>
        <p:nvSpPr>
          <p:cNvPr id="99330" name="Rectangle 3"/>
          <p:cNvSpPr>
            <a:spLocks noGrp="1"/>
          </p:cNvSpPr>
          <p:nvPr>
            <p:ph idx="1"/>
          </p:nvPr>
        </p:nvSpPr>
        <p:spPr>
          <a:xfrm>
            <a:off x="365443" y="1827213"/>
            <a:ext cx="7313612" cy="4114800"/>
          </a:xfrm>
        </p:spPr>
        <p:txBody>
          <a:bodyPr vert="horz" wrap="square" lIns="91440" tIns="45720" rIns="91440" bIns="45720" anchor="t" anchorCtr="0"/>
          <a:p>
            <a:pPr marL="0" indent="0" eaLnBrk="1" hangingPunct="1">
              <a:lnSpc>
                <a:spcPct val="90000"/>
              </a:lnSpc>
            </a:pPr>
            <a:r>
              <a:rPr lang="en-IE" altLang="zh-CN" sz="2400" dirty="0"/>
              <a:t>An </a:t>
            </a:r>
            <a:r>
              <a:rPr lang="en-IE" altLang="zh-CN" sz="2400" dirty="0">
                <a:solidFill>
                  <a:srgbClr val="FF0000"/>
                </a:solidFill>
              </a:rPr>
              <a:t>aerial photo</a:t>
            </a:r>
            <a:endParaRPr lang="en-IE" altLang="zh-CN" sz="2400" dirty="0">
              <a:solidFill>
                <a:srgbClr val="FF0000"/>
              </a:solidFill>
            </a:endParaRPr>
          </a:p>
          <a:p>
            <a:pPr marL="0" indent="0" eaLnBrk="1" hangingPunct="1">
              <a:lnSpc>
                <a:spcPct val="90000"/>
              </a:lnSpc>
            </a:pPr>
            <a:r>
              <a:rPr lang="zh-CN" altLang="en-US" sz="2400" dirty="0"/>
              <a:t>（航片）</a:t>
            </a:r>
            <a:r>
              <a:rPr lang="en-IE" altLang="zh-CN" sz="2400" dirty="0"/>
              <a:t> </a:t>
            </a:r>
            <a:br>
              <a:rPr lang="en-IE" altLang="zh-CN" sz="2400" dirty="0"/>
            </a:br>
            <a:r>
              <a:rPr lang="en-IE" altLang="zh-CN" sz="2400" dirty="0"/>
              <a:t>of a runway is </a:t>
            </a:r>
            <a:br>
              <a:rPr lang="en-IE" altLang="zh-CN" sz="2400" dirty="0"/>
            </a:br>
            <a:r>
              <a:rPr lang="en-IE" altLang="zh-CN" sz="2400" dirty="0"/>
              <a:t>shown</a:t>
            </a:r>
            <a:endParaRPr lang="en-IE" altLang="zh-CN" sz="2400" dirty="0"/>
          </a:p>
          <a:p>
            <a:pPr marL="0" indent="0" eaLnBrk="1" hangingPunct="1">
              <a:lnSpc>
                <a:spcPct val="90000"/>
              </a:lnSpc>
            </a:pPr>
            <a:r>
              <a:rPr lang="en-IE" altLang="zh-CN" sz="2400" dirty="0"/>
              <a:t>This time </a:t>
            </a:r>
            <a:br>
              <a:rPr lang="en-IE" altLang="zh-CN" sz="2400" dirty="0"/>
            </a:br>
            <a:r>
              <a:rPr lang="en-IE" altLang="zh-CN" sz="2400" dirty="0"/>
              <a:t>power law </a:t>
            </a:r>
            <a:br>
              <a:rPr lang="en-IE" altLang="zh-CN" sz="2400" dirty="0"/>
            </a:br>
            <a:r>
              <a:rPr lang="en-IE" altLang="zh-CN" sz="2400" dirty="0"/>
              <a:t>transforms are </a:t>
            </a:r>
            <a:br>
              <a:rPr lang="en-IE" altLang="zh-CN" sz="2400" dirty="0"/>
            </a:br>
            <a:r>
              <a:rPr lang="en-IE" altLang="zh-CN" sz="2400" dirty="0"/>
              <a:t>used to darken </a:t>
            </a:r>
            <a:br>
              <a:rPr lang="en-IE" altLang="zh-CN" sz="2400" dirty="0"/>
            </a:br>
            <a:r>
              <a:rPr lang="en-IE" altLang="zh-CN" sz="2400" dirty="0"/>
              <a:t>the image</a:t>
            </a:r>
            <a:endParaRPr lang="en-IE" altLang="zh-CN" sz="2400" dirty="0"/>
          </a:p>
          <a:p>
            <a:pPr marL="0" indent="0" eaLnBrk="1" hangingPunct="1">
              <a:lnSpc>
                <a:spcPct val="90000"/>
              </a:lnSpc>
            </a:pPr>
            <a:r>
              <a:rPr lang="en-IE" altLang="zh-CN" sz="2400" dirty="0"/>
              <a:t>Different curves </a:t>
            </a:r>
            <a:br>
              <a:rPr lang="en-IE" altLang="zh-CN" sz="2400" dirty="0"/>
            </a:br>
            <a:r>
              <a:rPr lang="en-IE" altLang="zh-CN" sz="2400" dirty="0"/>
              <a:t>highlight </a:t>
            </a:r>
            <a:br>
              <a:rPr lang="en-IE" altLang="zh-CN" sz="2400" dirty="0"/>
            </a:br>
            <a:r>
              <a:rPr lang="en-IE" altLang="zh-CN" sz="2400" dirty="0"/>
              <a:t>different detail</a:t>
            </a:r>
            <a:endParaRPr lang="en-US" altLang="zh-CN" sz="2400" dirty="0"/>
          </a:p>
        </p:txBody>
      </p:sp>
      <p:pic>
        <p:nvPicPr>
          <p:cNvPr id="99331" name="Picture 4"/>
          <p:cNvPicPr>
            <a:picLocks noChangeAspect="1"/>
          </p:cNvPicPr>
          <p:nvPr/>
        </p:nvPicPr>
        <p:blipFill>
          <a:blip r:embed="rId1"/>
          <a:srcRect l="20355" r="40186" b="50438"/>
          <a:stretch>
            <a:fillRect/>
          </a:stretch>
        </p:blipFill>
        <p:spPr>
          <a:xfrm>
            <a:off x="3384550" y="1247775"/>
            <a:ext cx="2501900" cy="2519363"/>
          </a:xfrm>
          <a:prstGeom prst="rect">
            <a:avLst/>
          </a:prstGeom>
          <a:noFill/>
          <a:ln w="9525">
            <a:noFill/>
          </a:ln>
        </p:spPr>
      </p:pic>
      <p:pic>
        <p:nvPicPr>
          <p:cNvPr id="99332" name="Picture 5"/>
          <p:cNvPicPr>
            <a:picLocks noChangeAspect="1"/>
          </p:cNvPicPr>
          <p:nvPr/>
        </p:nvPicPr>
        <p:blipFill>
          <a:blip r:embed="rId1"/>
          <a:srcRect l="60014" b="50095"/>
          <a:stretch>
            <a:fillRect/>
          </a:stretch>
        </p:blipFill>
        <p:spPr>
          <a:xfrm>
            <a:off x="6575425" y="1287463"/>
            <a:ext cx="2535238" cy="2536825"/>
          </a:xfrm>
          <a:prstGeom prst="rect">
            <a:avLst/>
          </a:prstGeom>
          <a:noFill/>
          <a:ln w="9525">
            <a:noFill/>
          </a:ln>
        </p:spPr>
      </p:pic>
      <p:pic>
        <p:nvPicPr>
          <p:cNvPr id="99333" name="Picture 6"/>
          <p:cNvPicPr>
            <a:picLocks noChangeAspect="1"/>
          </p:cNvPicPr>
          <p:nvPr/>
        </p:nvPicPr>
        <p:blipFill>
          <a:blip r:embed="rId1"/>
          <a:srcRect l="20355" t="49782" r="39909"/>
          <a:stretch>
            <a:fillRect/>
          </a:stretch>
        </p:blipFill>
        <p:spPr>
          <a:xfrm>
            <a:off x="3405188" y="4352925"/>
            <a:ext cx="2519362" cy="2552700"/>
          </a:xfrm>
          <a:prstGeom prst="rect">
            <a:avLst/>
          </a:prstGeom>
          <a:noFill/>
          <a:ln w="9525">
            <a:noFill/>
          </a:ln>
        </p:spPr>
      </p:pic>
      <p:pic>
        <p:nvPicPr>
          <p:cNvPr id="99334" name="Picture 7"/>
          <p:cNvPicPr>
            <a:picLocks noChangeAspect="1"/>
          </p:cNvPicPr>
          <p:nvPr/>
        </p:nvPicPr>
        <p:blipFill>
          <a:blip r:embed="rId1"/>
          <a:srcRect l="59764" t="49782"/>
          <a:stretch>
            <a:fillRect/>
          </a:stretch>
        </p:blipFill>
        <p:spPr>
          <a:xfrm>
            <a:off x="6472238" y="4289425"/>
            <a:ext cx="2551112" cy="2552700"/>
          </a:xfrm>
          <a:prstGeom prst="rect">
            <a:avLst/>
          </a:prstGeom>
          <a:noFill/>
          <a:ln w="9525">
            <a:noFill/>
          </a:ln>
        </p:spPr>
      </p:pic>
      <p:grpSp>
        <p:nvGrpSpPr>
          <p:cNvPr id="99335" name="Group 10"/>
          <p:cNvGrpSpPr/>
          <p:nvPr/>
        </p:nvGrpSpPr>
        <p:grpSpPr>
          <a:xfrm rot="-5400000">
            <a:off x="-2486025" y="4111625"/>
            <a:ext cx="5232400" cy="260350"/>
            <a:chOff x="2464" y="4162"/>
            <a:chExt cx="3296" cy="164"/>
          </a:xfrm>
        </p:grpSpPr>
        <p:pic>
          <p:nvPicPr>
            <p:cNvPr id="99336" name="Picture 11" descr="book"/>
            <p:cNvPicPr>
              <a:picLocks noChangeAspect="1"/>
            </p:cNvPicPr>
            <p:nvPr/>
          </p:nvPicPr>
          <p:blipFill>
            <a:blip r:embed="rId2"/>
            <a:stretch>
              <a:fillRect/>
            </a:stretch>
          </p:blipFill>
          <p:spPr>
            <a:xfrm>
              <a:off x="2464" y="4162"/>
              <a:ext cx="125" cy="164"/>
            </a:xfrm>
            <a:prstGeom prst="rect">
              <a:avLst/>
            </a:prstGeom>
            <a:noFill/>
            <a:ln w="9525">
              <a:noFill/>
            </a:ln>
          </p:spPr>
        </p:pic>
        <p:sp>
          <p:nvSpPr>
            <p:cNvPr id="99337" name="Rectangle 12"/>
            <p:cNvSpPr/>
            <p:nvPr/>
          </p:nvSpPr>
          <p:spPr>
            <a:xfrm>
              <a:off x="2588" y="4166"/>
              <a:ext cx="3172" cy="159"/>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nchorCtr="0"/>
            <a:p>
              <a:pPr algn="r"/>
              <a:r>
                <a:rPr lang="en-IE" altLang="zh-CN" sz="1200" dirty="0">
                  <a:solidFill>
                    <a:schemeClr val="bg1"/>
                  </a:solidFill>
                  <a:latin typeface="Verdana" panose="020B0604030504040204" pitchFamily="-112" charset="0"/>
                  <a:ea typeface="MS PGothic" panose="020B0600070205080204" pitchFamily="-110" charset="-128"/>
                </a:rPr>
                <a:t>Images taken from Gonzalez &amp; Woods, Digital Image Processing (2002)</a:t>
              </a:r>
              <a:endParaRPr lang="en-US" altLang="zh-CN" sz="1200" dirty="0">
                <a:solidFill>
                  <a:schemeClr val="bg1"/>
                </a:solidFill>
                <a:latin typeface="Verdana" panose="020B0604030504040204" pitchFamily="-112" charset="0"/>
                <a:ea typeface="MS PGothic" panose="020B0600070205080204" pitchFamily="-110" charset="-128"/>
              </a:endParaRPr>
            </a:p>
          </p:txBody>
        </p:sp>
      </p:grpSp>
      <p:sp>
        <p:nvSpPr>
          <p:cNvPr id="99338" name="AutoShape 13"/>
          <p:cNvSpPr/>
          <p:nvPr/>
        </p:nvSpPr>
        <p:spPr>
          <a:xfrm>
            <a:off x="5729288" y="2176463"/>
            <a:ext cx="1076325" cy="849312"/>
          </a:xfrm>
          <a:prstGeom prst="rightArrow">
            <a:avLst>
              <a:gd name="adj1" fmla="val 50000"/>
              <a:gd name="adj2" fmla="val 31635"/>
            </a:avLst>
          </a:prstGeom>
          <a:solidFill>
            <a:schemeClr val="accent1"/>
          </a:solidFill>
          <a:ln w="12700" cap="flat" cmpd="sng">
            <a:solidFill>
              <a:schemeClr val="accent2"/>
            </a:solidFill>
            <a:prstDash val="solid"/>
            <a:miter/>
            <a:headEnd type="none" w="med" len="med"/>
            <a:tailEnd type="none" w="med" len="med"/>
          </a:ln>
        </p:spPr>
        <p:txBody>
          <a:bodyPr wrap="none" anchor="ctr" anchorCtr="0"/>
          <a:p>
            <a:pPr algn="ctr"/>
            <a:r>
              <a:rPr lang="en-IE" altLang="zh-CN" sz="1800" i="1" dirty="0">
                <a:solidFill>
                  <a:srgbClr val="0033CC"/>
                </a:solidFill>
                <a:latin typeface="Times New Roman" panose="02020603050405020304" pitchFamily="34" charset="0"/>
                <a:ea typeface="MS PGothic" panose="020B0600070205080204" pitchFamily="-110" charset="-128"/>
              </a:rPr>
              <a:t>s = r </a:t>
            </a:r>
            <a:r>
              <a:rPr lang="en-IE" altLang="zh-CN" sz="1800" i="1" baseline="30000" dirty="0">
                <a:solidFill>
                  <a:srgbClr val="0033CC"/>
                </a:solidFill>
                <a:latin typeface="Times New Roman" panose="02020603050405020304" pitchFamily="34" charset="0"/>
                <a:ea typeface="MS PGothic" panose="020B0600070205080204" pitchFamily="-110" charset="-128"/>
              </a:rPr>
              <a:t>3.0</a:t>
            </a:r>
            <a:endParaRPr lang="en-US" altLang="zh-CN" sz="1800" i="1" dirty="0">
              <a:solidFill>
                <a:srgbClr val="0033CC"/>
              </a:solidFill>
              <a:latin typeface="Times New Roman" panose="02020603050405020304" pitchFamily="34" charset="0"/>
              <a:ea typeface="MS PGothic" panose="020B0600070205080204" pitchFamily="-110" charset="-128"/>
            </a:endParaRPr>
          </a:p>
        </p:txBody>
      </p:sp>
      <p:sp>
        <p:nvSpPr>
          <p:cNvPr id="99339" name="AutoShape 14"/>
          <p:cNvSpPr/>
          <p:nvPr/>
        </p:nvSpPr>
        <p:spPr>
          <a:xfrm rot="5400000">
            <a:off x="4159250" y="3652838"/>
            <a:ext cx="1076325" cy="849312"/>
          </a:xfrm>
          <a:prstGeom prst="rightArrow">
            <a:avLst>
              <a:gd name="adj1" fmla="val 50000"/>
              <a:gd name="adj2" fmla="val 31635"/>
            </a:avLst>
          </a:prstGeom>
          <a:solidFill>
            <a:schemeClr val="accent1"/>
          </a:solidFill>
          <a:ln w="12700" cap="flat" cmpd="sng">
            <a:solidFill>
              <a:schemeClr val="accent2"/>
            </a:solidFill>
            <a:prstDash val="solid"/>
            <a:miter/>
            <a:headEnd type="none" w="med" len="med"/>
            <a:tailEnd type="none" w="med" len="med"/>
          </a:ln>
        </p:spPr>
        <p:txBody>
          <a:bodyPr wrap="none" anchor="ctr" anchorCtr="0"/>
          <a:p>
            <a:pPr algn="ctr"/>
            <a:r>
              <a:rPr lang="en-IE" altLang="zh-CN" sz="1800" i="1" dirty="0">
                <a:solidFill>
                  <a:srgbClr val="0033CC"/>
                </a:solidFill>
                <a:latin typeface="Times New Roman" panose="02020603050405020304" pitchFamily="34" charset="0"/>
                <a:ea typeface="MS PGothic" panose="020B0600070205080204" pitchFamily="-110" charset="-128"/>
              </a:rPr>
              <a:t>s = r </a:t>
            </a:r>
            <a:r>
              <a:rPr lang="en-IE" altLang="zh-CN" sz="1800" i="1" baseline="30000" dirty="0">
                <a:solidFill>
                  <a:srgbClr val="0033CC"/>
                </a:solidFill>
                <a:latin typeface="Times New Roman" panose="02020603050405020304" pitchFamily="34" charset="0"/>
                <a:ea typeface="MS PGothic" panose="020B0600070205080204" pitchFamily="-110" charset="-128"/>
              </a:rPr>
              <a:t>4.0</a:t>
            </a:r>
            <a:endParaRPr lang="en-US" altLang="zh-CN" sz="1800" i="1" dirty="0">
              <a:solidFill>
                <a:srgbClr val="0033CC"/>
              </a:solidFill>
              <a:latin typeface="Times New Roman" panose="02020603050405020304" pitchFamily="34" charset="0"/>
              <a:ea typeface="MS PGothic" panose="020B0600070205080204" pitchFamily="-110" charset="-128"/>
            </a:endParaRPr>
          </a:p>
        </p:txBody>
      </p:sp>
      <p:sp>
        <p:nvSpPr>
          <p:cNvPr id="99340" name="AutoShape 15"/>
          <p:cNvSpPr/>
          <p:nvPr/>
        </p:nvSpPr>
        <p:spPr>
          <a:xfrm rot="2418888">
            <a:off x="5697538" y="3670300"/>
            <a:ext cx="1076325" cy="849313"/>
          </a:xfrm>
          <a:prstGeom prst="rightArrow">
            <a:avLst>
              <a:gd name="adj1" fmla="val 50000"/>
              <a:gd name="adj2" fmla="val 31635"/>
            </a:avLst>
          </a:prstGeom>
          <a:solidFill>
            <a:schemeClr val="accent1"/>
          </a:solidFill>
          <a:ln w="12700" cap="flat" cmpd="sng">
            <a:solidFill>
              <a:schemeClr val="accent2"/>
            </a:solidFill>
            <a:prstDash val="solid"/>
            <a:miter/>
            <a:headEnd type="none" w="med" len="med"/>
            <a:tailEnd type="none" w="med" len="med"/>
          </a:ln>
        </p:spPr>
        <p:txBody>
          <a:bodyPr wrap="none" anchor="ctr" anchorCtr="0"/>
          <a:p>
            <a:pPr algn="ctr"/>
            <a:r>
              <a:rPr lang="en-IE" altLang="zh-CN" sz="1800" i="1" dirty="0">
                <a:solidFill>
                  <a:srgbClr val="0033CC"/>
                </a:solidFill>
                <a:latin typeface="Times New Roman" panose="02020603050405020304" pitchFamily="34" charset="0"/>
                <a:ea typeface="MS PGothic" panose="020B0600070205080204" pitchFamily="-110" charset="-128"/>
              </a:rPr>
              <a:t>s = r </a:t>
            </a:r>
            <a:r>
              <a:rPr lang="en-IE" altLang="zh-CN" sz="1800" i="1" baseline="30000" dirty="0">
                <a:solidFill>
                  <a:srgbClr val="0033CC"/>
                </a:solidFill>
                <a:latin typeface="Times New Roman" panose="02020603050405020304" pitchFamily="34" charset="0"/>
                <a:ea typeface="MS PGothic" panose="020B0600070205080204" pitchFamily="-110" charset="-128"/>
              </a:rPr>
              <a:t>5.0</a:t>
            </a:r>
            <a:endParaRPr lang="en-US" altLang="zh-CN" sz="1800" i="1" dirty="0">
              <a:solidFill>
                <a:srgbClr val="0033CC"/>
              </a:solidFill>
              <a:latin typeface="Times New Roman" panose="02020603050405020304" pitchFamily="34" charset="0"/>
              <a:ea typeface="MS PGothic" panose="020B0600070205080204" pitchFamily="-110" charset="-128"/>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7" name="标题 1"/>
          <p:cNvSpPr>
            <a:spLocks noGrp="1"/>
          </p:cNvSpPr>
          <p:nvPr>
            <p:ph type="title"/>
          </p:nvPr>
        </p:nvSpPr>
        <p:spPr/>
        <p:txBody>
          <a:bodyPr vert="horz" wrap="square" lIns="91440" tIns="45720" rIns="91440" bIns="45720" anchor="b" anchorCtr="0"/>
          <a:p>
            <a:pPr>
              <a:buNone/>
            </a:pPr>
            <a:r>
              <a:rPr lang="zh-CN" altLang="en-US" dirty="0"/>
              <a:t>问题</a:t>
            </a:r>
            <a:endParaRPr lang="zh-CN" altLang="en-US" dirty="0"/>
          </a:p>
        </p:txBody>
      </p:sp>
      <p:sp>
        <p:nvSpPr>
          <p:cNvPr id="101378" name="灯片编号占位符 3"/>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fld id="{9A0DB2DC-4C9A-4742-B13C-FB6460FD3503}" type="slidenum">
              <a:rPr lang="en-US" altLang="zh-CN" sz="1200" b="0" dirty="0"/>
            </a:fld>
            <a:endParaRPr lang="en-US" altLang="zh-CN" sz="1200" b="0" dirty="0"/>
          </a:p>
        </p:txBody>
      </p:sp>
      <p:sp>
        <p:nvSpPr>
          <p:cNvPr id="101379" name="内容占位符 5"/>
          <p:cNvSpPr>
            <a:spLocks noGrp="1"/>
          </p:cNvSpPr>
          <p:nvPr>
            <p:ph idx="1"/>
          </p:nvPr>
        </p:nvSpPr>
        <p:spPr>
          <a:xfrm>
            <a:off x="4356100" y="1827213"/>
            <a:ext cx="4327525" cy="2863850"/>
          </a:xfrm>
        </p:spPr>
        <p:txBody>
          <a:bodyPr vert="horz" wrap="square" lIns="91440" tIns="45720" rIns="91440" bIns="45720" anchor="t" anchorCtr="0"/>
          <a:p>
            <a:r>
              <a:rPr lang="zh-CN" altLang="en-US" dirty="0"/>
              <a:t>你对这个图像满意吗？不满意应该做什么操作？为什么？</a:t>
            </a:r>
            <a:endParaRPr lang="en-US" altLang="zh-CN" dirty="0"/>
          </a:p>
          <a:p>
            <a:r>
              <a:rPr lang="zh-CN" altLang="en-US" dirty="0">
                <a:solidFill>
                  <a:srgbClr val="FF0000"/>
                </a:solidFill>
              </a:rPr>
              <a:t>提问</a:t>
            </a:r>
            <a:endParaRPr lang="zh-CN" altLang="en-US" dirty="0">
              <a:solidFill>
                <a:srgbClr val="FF0000"/>
              </a:solidFill>
            </a:endParaRPr>
          </a:p>
          <a:p>
            <a:r>
              <a:rPr lang="zh-CN" altLang="en-US" dirty="0">
                <a:solidFill>
                  <a:srgbClr val="FF0000"/>
                </a:solidFill>
              </a:rPr>
              <a:t>课下用软件或编程变换一下</a:t>
            </a:r>
            <a:endParaRPr lang="zh-CN" altLang="en-US" dirty="0">
              <a:solidFill>
                <a:srgbClr val="FF0000"/>
              </a:solidFill>
            </a:endParaRPr>
          </a:p>
          <a:p>
            <a:endParaRPr lang="zh-CN" altLang="en-US" dirty="0">
              <a:solidFill>
                <a:srgbClr val="FF0000"/>
              </a:solidFill>
            </a:endParaRPr>
          </a:p>
        </p:txBody>
      </p:sp>
      <p:pic>
        <p:nvPicPr>
          <p:cNvPr id="101380" name="图片 2"/>
          <p:cNvPicPr>
            <a:picLocks noChangeAspect="1"/>
          </p:cNvPicPr>
          <p:nvPr/>
        </p:nvPicPr>
        <p:blipFill>
          <a:blip r:embed="rId1"/>
          <a:stretch>
            <a:fillRect/>
          </a:stretch>
        </p:blipFill>
        <p:spPr>
          <a:xfrm>
            <a:off x="1370013" y="1700213"/>
            <a:ext cx="2057400" cy="2058987"/>
          </a:xfrm>
          <a:prstGeom prst="rect">
            <a:avLst/>
          </a:prstGeom>
          <a:noFill/>
          <a:ln w="9525">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5" name="标题 1"/>
          <p:cNvSpPr>
            <a:spLocks noGrp="1"/>
          </p:cNvSpPr>
          <p:nvPr>
            <p:ph type="title"/>
          </p:nvPr>
        </p:nvSpPr>
        <p:spPr/>
        <p:txBody>
          <a:bodyPr vert="horz" wrap="square" lIns="91440" tIns="45720" rIns="91440" bIns="45720" anchor="ctr" anchorCtr="0"/>
          <a:p>
            <a:r>
              <a:rPr lang="zh-CN" altLang="en-US" dirty="0"/>
              <a:t>对比度拉伸的例子</a:t>
            </a:r>
            <a:endParaRPr lang="zh-CN" altLang="en-US" dirty="0"/>
          </a:p>
        </p:txBody>
      </p:sp>
      <p:pic>
        <p:nvPicPr>
          <p:cNvPr id="103426" name="Picture 12"/>
          <p:cNvPicPr>
            <a:picLocks noGrp="1" noChangeAspect="1"/>
          </p:cNvPicPr>
          <p:nvPr>
            <p:ph idx="1"/>
          </p:nvPr>
        </p:nvPicPr>
        <p:blipFill>
          <a:blip r:embed="rId1"/>
          <a:srcRect l="40932" t="50203" r="19168"/>
          <a:stretch>
            <a:fillRect/>
          </a:stretch>
        </p:blipFill>
        <p:spPr>
          <a:xfrm>
            <a:off x="6323013" y="4103688"/>
            <a:ext cx="2514600" cy="2527300"/>
          </a:xfrm>
        </p:spPr>
      </p:pic>
      <p:pic>
        <p:nvPicPr>
          <p:cNvPr id="103427" name="Picture 11"/>
          <p:cNvPicPr>
            <a:picLocks noChangeAspect="1"/>
          </p:cNvPicPr>
          <p:nvPr/>
        </p:nvPicPr>
        <p:blipFill>
          <a:blip r:embed="rId1"/>
          <a:srcRect t="50516" r="59848"/>
          <a:stretch>
            <a:fillRect/>
          </a:stretch>
        </p:blipFill>
        <p:spPr>
          <a:xfrm>
            <a:off x="6275388" y="1473200"/>
            <a:ext cx="2530475" cy="2511425"/>
          </a:xfrm>
          <a:prstGeom prst="rect">
            <a:avLst/>
          </a:prstGeom>
          <a:noFill/>
          <a:ln w="9525">
            <a:noFill/>
          </a:ln>
        </p:spPr>
      </p:pic>
      <p:sp>
        <p:nvSpPr>
          <p:cNvPr id="103428" name="AutoShape 13"/>
          <p:cNvSpPr/>
          <p:nvPr/>
        </p:nvSpPr>
        <p:spPr>
          <a:xfrm>
            <a:off x="3097213" y="2408238"/>
            <a:ext cx="3265487" cy="849312"/>
          </a:xfrm>
          <a:prstGeom prst="rightArrow">
            <a:avLst>
              <a:gd name="adj1" fmla="val 53648"/>
              <a:gd name="adj2" fmla="val 40228"/>
            </a:avLst>
          </a:prstGeom>
          <a:solidFill>
            <a:schemeClr val="accent1"/>
          </a:solidFill>
          <a:ln w="12700" cap="flat" cmpd="sng">
            <a:solidFill>
              <a:schemeClr val="accent2"/>
            </a:solidFill>
            <a:prstDash val="solid"/>
            <a:miter/>
            <a:headEnd type="none" w="med" len="med"/>
            <a:tailEnd type="none" w="med" len="med"/>
          </a:ln>
        </p:spPr>
        <p:txBody>
          <a:bodyPr wrap="none" anchor="ctr" anchorCtr="0"/>
          <a:p>
            <a:pPr algn="ctr"/>
            <a:endParaRPr lang="en-GB" altLang="zh-CN" sz="1800" i="1" dirty="0">
              <a:solidFill>
                <a:srgbClr val="0033CC"/>
              </a:solidFill>
              <a:latin typeface="Times New Roman" panose="02020603050405020304" pitchFamily="34" charset="0"/>
              <a:ea typeface="MS PGothic" panose="020B0600070205080204" pitchFamily="-110" charset="-128"/>
            </a:endParaRPr>
          </a:p>
        </p:txBody>
      </p:sp>
      <p:pic>
        <p:nvPicPr>
          <p:cNvPr id="103429" name="Picture 4"/>
          <p:cNvPicPr>
            <a:picLocks noChangeAspect="1"/>
          </p:cNvPicPr>
          <p:nvPr/>
        </p:nvPicPr>
        <p:blipFill>
          <a:blip r:embed="rId1">
            <a:clrChange>
              <a:clrFrom>
                <a:srgbClr val="FFFFFF"/>
              </a:clrFrom>
              <a:clrTo>
                <a:srgbClr val="FFFFFF">
                  <a:alpha val="0"/>
                </a:srgbClr>
              </a:clrTo>
            </a:clrChange>
          </a:blip>
          <a:srcRect r="59320" b="50829"/>
          <a:stretch>
            <a:fillRect/>
          </a:stretch>
        </p:blipFill>
        <p:spPr>
          <a:xfrm>
            <a:off x="3259138" y="1539875"/>
            <a:ext cx="2563812" cy="2495550"/>
          </a:xfrm>
          <a:prstGeom prst="rect">
            <a:avLst/>
          </a:prstGeom>
          <a:noFill/>
          <a:ln w="9525">
            <a:noFill/>
          </a:ln>
        </p:spPr>
      </p:pic>
      <p:pic>
        <p:nvPicPr>
          <p:cNvPr id="103430" name="Picture 10"/>
          <p:cNvPicPr>
            <a:picLocks noChangeAspect="1"/>
          </p:cNvPicPr>
          <p:nvPr/>
        </p:nvPicPr>
        <p:blipFill>
          <a:blip r:embed="rId1"/>
          <a:srcRect l="40932" r="19168" b="50203"/>
          <a:stretch>
            <a:fillRect/>
          </a:stretch>
        </p:blipFill>
        <p:spPr>
          <a:xfrm>
            <a:off x="577850" y="1447800"/>
            <a:ext cx="2514600" cy="2527300"/>
          </a:xfrm>
          <a:prstGeom prst="rect">
            <a:avLst/>
          </a:prstGeom>
          <a:noFill/>
          <a:ln w="9525">
            <a:noFill/>
          </a:ln>
        </p:spPr>
      </p:pic>
      <p:sp>
        <p:nvSpPr>
          <p:cNvPr id="103431" name="矩形 8"/>
          <p:cNvSpPr/>
          <p:nvPr/>
        </p:nvSpPr>
        <p:spPr>
          <a:xfrm>
            <a:off x="577850" y="4437063"/>
            <a:ext cx="4838700" cy="1477962"/>
          </a:xfrm>
          <a:prstGeom prst="rect">
            <a:avLst/>
          </a:prstGeom>
          <a:noFill/>
          <a:ln w="9525">
            <a:noFill/>
          </a:ln>
        </p:spPr>
        <p:txBody>
          <a:bodyPr wrap="none" anchor="t" anchorCtr="0">
            <a:spAutoFit/>
          </a:bodyPr>
          <a:p>
            <a:pPr eaLnBrk="0" hangingPunct="0"/>
            <a:r>
              <a:rPr lang="zh-CN" altLang="en-US" sz="1800" dirty="0">
                <a:latin typeface="Verdana" panose="020B0604030504040204" pitchFamily="-112" charset="0"/>
                <a:ea typeface="MS PGothic" panose="020B0600070205080204" pitchFamily="-110" charset="-128"/>
              </a:rPr>
              <a:t>考虑 </a:t>
            </a:r>
            <a:r>
              <a:rPr lang="en-US" altLang="zh-CN" sz="1800" dirty="0">
                <a:latin typeface="Verdana" panose="020B0604030504040204" pitchFamily="-112" charset="0"/>
                <a:ea typeface="MS PGothic" panose="020B0600070205080204" pitchFamily="-110" charset="-128"/>
              </a:rPr>
              <a:t>(r1,s1)</a:t>
            </a:r>
            <a:r>
              <a:rPr lang="zh-CN" altLang="en-US" sz="1800" dirty="0">
                <a:latin typeface="Verdana" panose="020B0604030504040204" pitchFamily="-112" charset="0"/>
                <a:ea typeface="MS PGothic" panose="020B0600070205080204" pitchFamily="-110" charset="-128"/>
              </a:rPr>
              <a:t>到</a:t>
            </a:r>
            <a:r>
              <a:rPr lang="en-US" altLang="zh-CN" sz="1800" dirty="0">
                <a:latin typeface="Verdana" panose="020B0604030504040204" pitchFamily="-112" charset="0"/>
                <a:ea typeface="MS PGothic" panose="020B0600070205080204" pitchFamily="-110" charset="-128"/>
              </a:rPr>
              <a:t>(r2,s2)</a:t>
            </a:r>
            <a:r>
              <a:rPr lang="zh-CN" altLang="en-US" sz="1800" dirty="0">
                <a:latin typeface="Verdana" panose="020B0604030504040204" pitchFamily="-112" charset="0"/>
                <a:ea typeface="MS PGothic" panose="020B0600070205080204" pitchFamily="-110" charset="-128"/>
              </a:rPr>
              <a:t>之间的变换。</a:t>
            </a:r>
            <a:endParaRPr lang="en-US" altLang="zh-CN" sz="1800" dirty="0">
              <a:latin typeface="Verdana" panose="020B0604030504040204" pitchFamily="-112" charset="0"/>
              <a:ea typeface="MS PGothic" panose="020B0600070205080204" pitchFamily="-110" charset="-128"/>
            </a:endParaRPr>
          </a:p>
          <a:p>
            <a:pPr eaLnBrk="0" hangingPunct="0"/>
            <a:r>
              <a:rPr lang="zh-CN" altLang="en-US" sz="1800" dirty="0">
                <a:latin typeface="Verdana" panose="020B0604030504040204" pitchFamily="-112" charset="0"/>
                <a:ea typeface="MS PGothic" panose="020B0600070205080204" pitchFamily="-110" charset="-128"/>
              </a:rPr>
              <a:t>图 </a:t>
            </a:r>
            <a:r>
              <a:rPr lang="en-US" altLang="zh-CN" sz="1800" dirty="0">
                <a:latin typeface="Verdana" panose="020B0604030504040204" pitchFamily="-112" charset="0"/>
                <a:ea typeface="MS PGothic" panose="020B0600070205080204" pitchFamily="-110" charset="-128"/>
              </a:rPr>
              <a:t>a,b,c</a:t>
            </a:r>
            <a:endParaRPr lang="en-US" altLang="zh-CN" sz="1800" dirty="0">
              <a:latin typeface="Verdana" panose="020B0604030504040204" pitchFamily="-112" charset="0"/>
              <a:ea typeface="MS PGothic" panose="020B0600070205080204" pitchFamily="-110" charset="-128"/>
            </a:endParaRPr>
          </a:p>
          <a:p>
            <a:pPr eaLnBrk="0" hangingPunct="0"/>
            <a:r>
              <a:rPr lang="en-US" altLang="zh-CN" sz="1800" dirty="0">
                <a:latin typeface="Verdana" panose="020B0604030504040204" pitchFamily="-112" charset="0"/>
                <a:ea typeface="MS PGothic" panose="020B0600070205080204" pitchFamily="-110" charset="-128"/>
              </a:rPr>
              <a:t>           d</a:t>
            </a:r>
            <a:endParaRPr lang="en-US" altLang="zh-CN" sz="1800" dirty="0">
              <a:latin typeface="Verdana" panose="020B0604030504040204" pitchFamily="-112" charset="0"/>
              <a:ea typeface="MS PGothic" panose="020B0600070205080204" pitchFamily="-110" charset="-128"/>
            </a:endParaRPr>
          </a:p>
          <a:p>
            <a:pPr eaLnBrk="0" hangingPunct="0"/>
            <a:r>
              <a:rPr lang="en-US" altLang="zh-CN" sz="1800" dirty="0">
                <a:latin typeface="Verdana" panose="020B0604030504040204" pitchFamily="-112" charset="0"/>
                <a:ea typeface="MS PGothic" panose="020B0600070205080204" pitchFamily="-110" charset="-128"/>
              </a:rPr>
              <a:t>a: </a:t>
            </a:r>
            <a:r>
              <a:rPr lang="zh-CN" altLang="en-US" sz="1800" dirty="0">
                <a:latin typeface="Verdana" panose="020B0604030504040204" pitchFamily="-112" charset="0"/>
                <a:ea typeface="MS PGothic" panose="020B0600070205080204" pitchFamily="-110" charset="-128"/>
              </a:rPr>
              <a:t>原始图像，</a:t>
            </a:r>
            <a:r>
              <a:rPr lang="en-US" altLang="zh-CN" sz="1800" dirty="0">
                <a:latin typeface="Verdana" panose="020B0604030504040204" pitchFamily="-112" charset="0"/>
                <a:ea typeface="MS PGothic" panose="020B0600070205080204" pitchFamily="-110" charset="-128"/>
              </a:rPr>
              <a:t>b</a:t>
            </a:r>
            <a:r>
              <a:rPr lang="zh-CN" altLang="en-US" sz="1800" dirty="0">
                <a:latin typeface="Verdana" panose="020B0604030504040204" pitchFamily="-112" charset="0"/>
                <a:ea typeface="MS PGothic" panose="020B0600070205080204" pitchFamily="-110" charset="-128"/>
              </a:rPr>
              <a:t>：变换函数</a:t>
            </a:r>
            <a:r>
              <a:rPr lang="en-US" altLang="zh-CN" sz="1800" dirty="0">
                <a:latin typeface="Verdana" panose="020B0604030504040204" pitchFamily="-112" charset="0"/>
                <a:ea typeface="MS PGothic" panose="020B0600070205080204" pitchFamily="-110" charset="-128"/>
              </a:rPr>
              <a:t>,c:</a:t>
            </a:r>
            <a:r>
              <a:rPr lang="zh-CN" altLang="en-US" sz="1800" dirty="0">
                <a:latin typeface="Verdana" panose="020B0604030504040204" pitchFamily="-112" charset="0"/>
                <a:ea typeface="MS PGothic" panose="020B0600070205080204" pitchFamily="-110" charset="-128"/>
              </a:rPr>
              <a:t>对比度拉伸的结果</a:t>
            </a:r>
            <a:r>
              <a:rPr lang="en-US" altLang="zh-CN" sz="1800" dirty="0">
                <a:latin typeface="Verdana" panose="020B0604030504040204" pitchFamily="-112" charset="0"/>
                <a:ea typeface="MS PGothic" panose="020B0600070205080204" pitchFamily="-110" charset="-128"/>
              </a:rPr>
              <a:t>,</a:t>
            </a:r>
            <a:endParaRPr lang="en-US" altLang="zh-CN" sz="1800" dirty="0">
              <a:latin typeface="Verdana" panose="020B0604030504040204" pitchFamily="-112" charset="0"/>
              <a:ea typeface="MS PGothic" panose="020B0600070205080204" pitchFamily="-110" charset="-128"/>
            </a:endParaRPr>
          </a:p>
          <a:p>
            <a:pPr eaLnBrk="0" hangingPunct="0"/>
            <a:r>
              <a:rPr lang="en-US" altLang="zh-CN" sz="1800" dirty="0">
                <a:latin typeface="Verdana" panose="020B0604030504040204" pitchFamily="-112" charset="0"/>
                <a:ea typeface="MS PGothic" panose="020B0600070205080204" pitchFamily="-110" charset="-128"/>
              </a:rPr>
              <a:t>                                        d:</a:t>
            </a:r>
            <a:r>
              <a:rPr lang="zh-CN" altLang="en-US" sz="1800" dirty="0">
                <a:latin typeface="Verdana" panose="020B0604030504040204" pitchFamily="-112" charset="0"/>
                <a:ea typeface="MS PGothic" panose="020B0600070205080204" pitchFamily="-110" charset="-128"/>
              </a:rPr>
              <a:t>阈值化的结果</a:t>
            </a:r>
            <a:endParaRPr lang="zh-CN" altLang="en-US" sz="1800" dirty="0">
              <a:latin typeface="Verdana" panose="020B0604030504040204" pitchFamily="-112" charset="0"/>
              <a:ea typeface="MS PGothic" panose="020B0600070205080204" pitchFamily="-110" charset="-128"/>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49" name="Rectangle 2"/>
          <p:cNvSpPr>
            <a:spLocks noGrp="1"/>
          </p:cNvSpPr>
          <p:nvPr>
            <p:ph type="title"/>
          </p:nvPr>
        </p:nvSpPr>
        <p:spPr/>
        <p:txBody>
          <a:bodyPr vert="horz" wrap="square" lIns="91440" tIns="45720" rIns="91440" bIns="45720" anchor="ctr" anchorCtr="0"/>
          <a:p>
            <a:pPr eaLnBrk="1" hangingPunct="1"/>
            <a:r>
              <a:rPr lang="en-IE" altLang="zh-CN" dirty="0"/>
              <a:t>Equalisation Examples (</a:t>
            </a:r>
            <a:r>
              <a:rPr lang="zh-CN" altLang="en-IE" dirty="0"/>
              <a:t>直方图均衡化</a:t>
            </a:r>
            <a:r>
              <a:rPr lang="en-IE" altLang="zh-CN" dirty="0"/>
              <a:t>)</a:t>
            </a:r>
            <a:endParaRPr lang="en-US" altLang="zh-CN" dirty="0"/>
          </a:p>
        </p:txBody>
      </p:sp>
      <p:sp>
        <p:nvSpPr>
          <p:cNvPr id="104450" name="Rectangle 3"/>
          <p:cNvSpPr>
            <a:spLocks noGrp="1"/>
          </p:cNvSpPr>
          <p:nvPr>
            <p:ph idx="1"/>
          </p:nvPr>
        </p:nvSpPr>
        <p:spPr/>
        <p:txBody>
          <a:bodyPr vert="horz" wrap="square" lIns="91440" tIns="45720" rIns="91440" bIns="45720" anchor="t" anchorCtr="0"/>
          <a:p>
            <a:pPr marL="0" indent="0" eaLnBrk="1" hangingPunct="1">
              <a:buNone/>
            </a:pPr>
            <a:endParaRPr lang="en-GB" altLang="zh-CN" dirty="0"/>
          </a:p>
        </p:txBody>
      </p:sp>
      <p:pic>
        <p:nvPicPr>
          <p:cNvPr id="104451" name="Picture 6"/>
          <p:cNvPicPr>
            <a:picLocks noChangeAspect="1"/>
          </p:cNvPicPr>
          <p:nvPr/>
        </p:nvPicPr>
        <p:blipFill>
          <a:blip r:embed="rId1">
            <a:lum bright="-84000" contrast="100000"/>
          </a:blip>
          <a:srcRect l="76903" t="63049" b="24855"/>
          <a:stretch>
            <a:fillRect/>
          </a:stretch>
        </p:blipFill>
        <p:spPr>
          <a:xfrm>
            <a:off x="5748338" y="1349375"/>
            <a:ext cx="3321050" cy="2682875"/>
          </a:xfrm>
          <a:prstGeom prst="rect">
            <a:avLst/>
          </a:prstGeom>
          <a:noFill/>
          <a:ln w="9525">
            <a:noFill/>
          </a:ln>
        </p:spPr>
      </p:pic>
      <p:pic>
        <p:nvPicPr>
          <p:cNvPr id="104452" name="Picture 7"/>
          <p:cNvPicPr>
            <a:picLocks noChangeAspect="1"/>
          </p:cNvPicPr>
          <p:nvPr/>
        </p:nvPicPr>
        <p:blipFill>
          <a:blip r:embed="rId1">
            <a:lum bright="-78000" contrast="96000"/>
          </a:blip>
          <a:srcRect l="76680" t="87746"/>
          <a:stretch>
            <a:fillRect/>
          </a:stretch>
        </p:blipFill>
        <p:spPr>
          <a:xfrm>
            <a:off x="5695950" y="4029075"/>
            <a:ext cx="3432175" cy="2781300"/>
          </a:xfrm>
          <a:prstGeom prst="rect">
            <a:avLst/>
          </a:prstGeom>
          <a:noFill/>
          <a:ln w="9525">
            <a:noFill/>
          </a:ln>
        </p:spPr>
      </p:pic>
      <p:pic>
        <p:nvPicPr>
          <p:cNvPr id="104453" name="Picture 4"/>
          <p:cNvPicPr>
            <a:picLocks noChangeAspect="1"/>
          </p:cNvPicPr>
          <p:nvPr/>
        </p:nvPicPr>
        <p:blipFill>
          <a:blip r:embed="rId1"/>
          <a:srcRect t="50101" r="23633"/>
          <a:stretch>
            <a:fillRect/>
          </a:stretch>
        </p:blipFill>
        <p:spPr>
          <a:xfrm>
            <a:off x="288925" y="1330325"/>
            <a:ext cx="5432425" cy="5475288"/>
          </a:xfrm>
          <a:prstGeom prst="rect">
            <a:avLst/>
          </a:prstGeom>
          <a:noFill/>
          <a:ln w="9525">
            <a:noFill/>
          </a:ln>
        </p:spPr>
      </p:pic>
      <p:grpSp>
        <p:nvGrpSpPr>
          <p:cNvPr id="104454" name="Group 8"/>
          <p:cNvGrpSpPr/>
          <p:nvPr/>
        </p:nvGrpSpPr>
        <p:grpSpPr>
          <a:xfrm rot="-5400000">
            <a:off x="-2486025" y="4111625"/>
            <a:ext cx="5232400" cy="260350"/>
            <a:chOff x="2464" y="4162"/>
            <a:chExt cx="3296" cy="164"/>
          </a:xfrm>
        </p:grpSpPr>
        <p:pic>
          <p:nvPicPr>
            <p:cNvPr id="104455" name="Picture 9" descr="book"/>
            <p:cNvPicPr>
              <a:picLocks noChangeAspect="1"/>
            </p:cNvPicPr>
            <p:nvPr/>
          </p:nvPicPr>
          <p:blipFill>
            <a:blip r:embed="rId2"/>
            <a:stretch>
              <a:fillRect/>
            </a:stretch>
          </p:blipFill>
          <p:spPr>
            <a:xfrm>
              <a:off x="2464" y="4162"/>
              <a:ext cx="125" cy="164"/>
            </a:xfrm>
            <a:prstGeom prst="rect">
              <a:avLst/>
            </a:prstGeom>
            <a:noFill/>
            <a:ln w="9525">
              <a:noFill/>
            </a:ln>
          </p:spPr>
        </p:pic>
        <p:sp>
          <p:nvSpPr>
            <p:cNvPr id="104456" name="Rectangle 10"/>
            <p:cNvSpPr/>
            <p:nvPr/>
          </p:nvSpPr>
          <p:spPr>
            <a:xfrm>
              <a:off x="2588" y="4166"/>
              <a:ext cx="3172" cy="159"/>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nchorCtr="0"/>
            <a:p>
              <a:pPr algn="r"/>
              <a:r>
                <a:rPr lang="en-IE" altLang="zh-CN" sz="1200" dirty="0">
                  <a:solidFill>
                    <a:schemeClr val="bg1"/>
                  </a:solidFill>
                  <a:latin typeface="Verdana" panose="020B0604030504040204" pitchFamily="-112" charset="0"/>
                  <a:ea typeface="MS PGothic" panose="020B0600070205080204" pitchFamily="-110" charset="-128"/>
                </a:rPr>
                <a:t>Images taken from Gonzalez &amp; Woods, Digital Image Processing (2002)</a:t>
              </a:r>
              <a:endParaRPr lang="en-US" altLang="zh-CN" sz="1200" dirty="0">
                <a:solidFill>
                  <a:schemeClr val="bg1"/>
                </a:solidFill>
                <a:latin typeface="Verdana" panose="020B0604030504040204" pitchFamily="-112" charset="0"/>
                <a:ea typeface="MS PGothic" panose="020B0600070205080204" pitchFamily="-110" charset="-128"/>
              </a:endParaRPr>
            </a:p>
          </p:txBody>
        </p:sp>
      </p:grpSp>
      <p:sp>
        <p:nvSpPr>
          <p:cNvPr id="104457" name="Oval 11"/>
          <p:cNvSpPr/>
          <p:nvPr/>
        </p:nvSpPr>
        <p:spPr>
          <a:xfrm>
            <a:off x="8429625" y="1397000"/>
            <a:ext cx="587375" cy="587375"/>
          </a:xfrm>
          <a:prstGeom prst="ellipse">
            <a:avLst/>
          </a:prstGeom>
          <a:solidFill>
            <a:schemeClr val="bg1"/>
          </a:solidFill>
          <a:ln w="38100" cap="flat" cmpd="sng">
            <a:solidFill>
              <a:srgbClr val="FF6600"/>
            </a:solidFill>
            <a:prstDash val="solid"/>
            <a:round/>
            <a:headEnd type="none" w="med" len="med"/>
            <a:tailEnd type="none" w="med" len="med"/>
          </a:ln>
        </p:spPr>
        <p:txBody>
          <a:bodyPr wrap="none" lIns="0" tIns="0" rIns="0" bIns="0" anchor="ctr" anchorCtr="0"/>
          <a:p>
            <a:pPr algn="ctr"/>
            <a:r>
              <a:rPr lang="en-IE" altLang="zh-CN" sz="2400" dirty="0">
                <a:solidFill>
                  <a:srgbClr val="FF6600"/>
                </a:solidFill>
                <a:latin typeface="Verdana" panose="020B0604030504040204" pitchFamily="-112" charset="0"/>
                <a:ea typeface="MS PGothic" panose="020B0600070205080204" pitchFamily="-110" charset="-128"/>
              </a:rPr>
              <a:t>3</a:t>
            </a:r>
            <a:endParaRPr lang="en-US" altLang="zh-CN" sz="2400" dirty="0">
              <a:solidFill>
                <a:srgbClr val="FF6600"/>
              </a:solidFill>
              <a:latin typeface="Verdana" panose="020B0604030504040204" pitchFamily="-112" charset="0"/>
              <a:ea typeface="MS PGothic" panose="020B0600070205080204" pitchFamily="-110" charset="-128"/>
            </a:endParaRPr>
          </a:p>
        </p:txBody>
      </p:sp>
      <p:sp>
        <p:nvSpPr>
          <p:cNvPr id="104458" name="Oval 12"/>
          <p:cNvSpPr/>
          <p:nvPr/>
        </p:nvSpPr>
        <p:spPr>
          <a:xfrm>
            <a:off x="8429625" y="4075113"/>
            <a:ext cx="587375" cy="587375"/>
          </a:xfrm>
          <a:prstGeom prst="ellipse">
            <a:avLst/>
          </a:prstGeom>
          <a:solidFill>
            <a:schemeClr val="bg1"/>
          </a:solidFill>
          <a:ln w="38100" cap="flat" cmpd="sng">
            <a:solidFill>
              <a:srgbClr val="FF6600"/>
            </a:solidFill>
            <a:prstDash val="solid"/>
            <a:round/>
            <a:headEnd type="none" w="med" len="med"/>
            <a:tailEnd type="none" w="med" len="med"/>
          </a:ln>
        </p:spPr>
        <p:txBody>
          <a:bodyPr wrap="none" lIns="0" tIns="0" rIns="0" bIns="0" anchor="ctr" anchorCtr="0"/>
          <a:p>
            <a:pPr algn="ctr"/>
            <a:r>
              <a:rPr lang="en-IE" altLang="zh-CN" sz="2400" dirty="0">
                <a:solidFill>
                  <a:srgbClr val="FF6600"/>
                </a:solidFill>
                <a:latin typeface="Verdana" panose="020B0604030504040204" pitchFamily="-112" charset="0"/>
                <a:ea typeface="MS PGothic" panose="020B0600070205080204" pitchFamily="-110" charset="-128"/>
              </a:rPr>
              <a:t>4</a:t>
            </a:r>
            <a:endParaRPr lang="en-US" altLang="zh-CN" sz="2400" dirty="0">
              <a:solidFill>
                <a:srgbClr val="FF6600"/>
              </a:solidFill>
              <a:latin typeface="Verdana" panose="020B0604030504040204" pitchFamily="-112" charset="0"/>
              <a:ea typeface="MS PGothic" panose="020B0600070205080204" pitchFamily="-110" charset="-128"/>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106497" name="Rectangle 2"/>
          <p:cNvSpPr>
            <a:spLocks noGrp="1"/>
          </p:cNvSpPr>
          <p:nvPr>
            <p:ph type="title"/>
          </p:nvPr>
        </p:nvSpPr>
        <p:spPr/>
        <p:txBody>
          <a:bodyPr vert="horz" wrap="square" lIns="91440" tIns="45720" rIns="91440" bIns="45720" anchor="ctr" anchorCtr="0"/>
          <a:p>
            <a:pPr eaLnBrk="1" hangingPunct="1"/>
            <a:r>
              <a:rPr lang="en-IE" altLang="zh-CN" dirty="0"/>
              <a:t>Equalisation Transformation Function</a:t>
            </a:r>
            <a:endParaRPr lang="en-US" altLang="zh-CN" dirty="0"/>
          </a:p>
        </p:txBody>
      </p:sp>
      <p:graphicFrame>
        <p:nvGraphicFramePr>
          <p:cNvPr id="106498" name="Object 2"/>
          <p:cNvGraphicFramePr>
            <a:graphicFrameLocks noGrp="1" noChangeAspect="1"/>
          </p:cNvGraphicFramePr>
          <p:nvPr>
            <p:ph sz="half" idx="1"/>
          </p:nvPr>
        </p:nvGraphicFramePr>
        <p:xfrm>
          <a:off x="5559425" y="2630488"/>
          <a:ext cx="3427413" cy="2757487"/>
        </p:xfrm>
        <a:graphic>
          <a:graphicData uri="http://schemas.openxmlformats.org/presentationml/2006/ole">
            <mc:AlternateContent xmlns:mc="http://schemas.openxmlformats.org/markup-compatibility/2006">
              <mc:Choice xmlns:v="urn:schemas-microsoft-com:vml" Requires="v">
                <p:oleObj spid="_x0000_s3084" name="" r:id="rId1" imgW="3427730" imgH="2757170" progId="CorelPhotoPaint.Image.11">
                  <p:embed/>
                </p:oleObj>
              </mc:Choice>
              <mc:Fallback>
                <p:oleObj name="" r:id="rId1" imgW="3427730" imgH="2757170" progId="CorelPhotoPaint.Image.11">
                  <p:embed/>
                  <p:pic>
                    <p:nvPicPr>
                      <p:cNvPr id="0" name="图片 3083"/>
                      <p:cNvPicPr/>
                      <p:nvPr/>
                    </p:nvPicPr>
                    <p:blipFill>
                      <a:blip r:embed="rId2"/>
                      <a:stretch>
                        <a:fillRect/>
                      </a:stretch>
                    </p:blipFill>
                    <p:spPr>
                      <a:xfrm>
                        <a:off x="5559425" y="2630488"/>
                        <a:ext cx="3427413" cy="2757487"/>
                      </a:xfrm>
                      <a:prstGeom prst="rect">
                        <a:avLst/>
                      </a:prstGeom>
                      <a:noFill/>
                      <a:ln w="38100">
                        <a:miter/>
                      </a:ln>
                    </p:spPr>
                  </p:pic>
                </p:oleObj>
              </mc:Fallback>
            </mc:AlternateContent>
          </a:graphicData>
        </a:graphic>
      </p:graphicFrame>
      <p:grpSp>
        <p:nvGrpSpPr>
          <p:cNvPr id="106499" name="Group 6"/>
          <p:cNvGrpSpPr/>
          <p:nvPr/>
        </p:nvGrpSpPr>
        <p:grpSpPr>
          <a:xfrm rot="-5400000">
            <a:off x="-2486025" y="4111625"/>
            <a:ext cx="5232400" cy="260350"/>
            <a:chOff x="2464" y="4162"/>
            <a:chExt cx="3296" cy="164"/>
          </a:xfrm>
        </p:grpSpPr>
        <p:pic>
          <p:nvPicPr>
            <p:cNvPr id="106500" name="Picture 7" descr="book"/>
            <p:cNvPicPr>
              <a:picLocks noChangeAspect="1"/>
            </p:cNvPicPr>
            <p:nvPr/>
          </p:nvPicPr>
          <p:blipFill>
            <a:blip r:embed="rId3"/>
            <a:stretch>
              <a:fillRect/>
            </a:stretch>
          </p:blipFill>
          <p:spPr>
            <a:xfrm>
              <a:off x="2464" y="4162"/>
              <a:ext cx="125" cy="164"/>
            </a:xfrm>
            <a:prstGeom prst="rect">
              <a:avLst/>
            </a:prstGeom>
            <a:noFill/>
            <a:ln w="9525">
              <a:noFill/>
            </a:ln>
          </p:spPr>
        </p:pic>
        <p:sp>
          <p:nvSpPr>
            <p:cNvPr id="106501" name="Rectangle 8"/>
            <p:cNvSpPr/>
            <p:nvPr/>
          </p:nvSpPr>
          <p:spPr>
            <a:xfrm>
              <a:off x="2588" y="4166"/>
              <a:ext cx="3172" cy="159"/>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nchorCtr="0"/>
            <a:p>
              <a:pPr algn="r"/>
              <a:r>
                <a:rPr lang="en-IE" altLang="zh-CN" sz="1200" dirty="0">
                  <a:solidFill>
                    <a:schemeClr val="bg1"/>
                  </a:solidFill>
                  <a:latin typeface="Verdana" panose="020B0604030504040204" pitchFamily="-112" charset="0"/>
                  <a:ea typeface="MS PGothic" panose="020B0600070205080204" pitchFamily="-110" charset="-128"/>
                </a:rPr>
                <a:t>Images taken from Gonzalez &amp; Woods, Digital Image Processing (2002)</a:t>
              </a:r>
              <a:endParaRPr lang="en-US" altLang="zh-CN" sz="1200" dirty="0">
                <a:solidFill>
                  <a:schemeClr val="bg1"/>
                </a:solidFill>
                <a:latin typeface="Verdana" panose="020B0604030504040204" pitchFamily="-112" charset="0"/>
                <a:ea typeface="MS PGothic" panose="020B0600070205080204" pitchFamily="-110" charset="-128"/>
              </a:endParaRPr>
            </a:p>
          </p:txBody>
        </p:sp>
      </p:grpSp>
      <p:graphicFrame>
        <p:nvGraphicFramePr>
          <p:cNvPr id="106502" name="Object 3"/>
          <p:cNvGraphicFramePr>
            <a:graphicFrameLocks noGrp="1" noChangeAspect="1"/>
          </p:cNvGraphicFramePr>
          <p:nvPr>
            <p:ph sz="half" idx="2"/>
          </p:nvPr>
        </p:nvGraphicFramePr>
        <p:xfrm>
          <a:off x="450850" y="1530350"/>
          <a:ext cx="4873625" cy="4957763"/>
        </p:xfrm>
        <a:graphic>
          <a:graphicData uri="http://schemas.openxmlformats.org/presentationml/2006/ole">
            <mc:AlternateContent xmlns:mc="http://schemas.openxmlformats.org/markup-compatibility/2006">
              <mc:Choice xmlns:v="urn:schemas-microsoft-com:vml" Requires="v">
                <p:oleObj spid="_x0000_s3083" name="" r:id="rId4" imgW="4268470" imgH="4343400" progId="CorelPhotoPaint.Image.11">
                  <p:embed/>
                </p:oleObj>
              </mc:Choice>
              <mc:Fallback>
                <p:oleObj name="" r:id="rId4" imgW="4268470" imgH="4343400" progId="CorelPhotoPaint.Image.11">
                  <p:embed/>
                  <p:pic>
                    <p:nvPicPr>
                      <p:cNvPr id="0" name="图片 3082"/>
                      <p:cNvPicPr/>
                      <p:nvPr/>
                    </p:nvPicPr>
                    <p:blipFill>
                      <a:blip r:embed="rId5"/>
                      <a:stretch>
                        <a:fillRect/>
                      </a:stretch>
                    </p:blipFill>
                    <p:spPr>
                      <a:xfrm>
                        <a:off x="450850" y="1530350"/>
                        <a:ext cx="4873625" cy="4957763"/>
                      </a:xfrm>
                      <a:prstGeom prst="rect">
                        <a:avLst/>
                      </a:prstGeom>
                      <a:noFill/>
                      <a:ln w="38100">
                        <a:miter/>
                      </a:ln>
                    </p:spPr>
                  </p:pic>
                </p:oleObj>
              </mc:Fallback>
            </mc:AlternateContent>
          </a:graphicData>
        </a:graphic>
      </p:graphicFrame>
      <p:sp>
        <p:nvSpPr>
          <p:cNvPr id="106503" name="AutoShape 11"/>
          <p:cNvSpPr/>
          <p:nvPr/>
        </p:nvSpPr>
        <p:spPr>
          <a:xfrm rot="-3848790">
            <a:off x="5865813" y="900113"/>
            <a:ext cx="885825" cy="2073275"/>
          </a:xfrm>
          <a:prstGeom prst="curvedLeftArrow">
            <a:avLst>
              <a:gd name="adj1" fmla="val 39376"/>
              <a:gd name="adj2" fmla="val 96199"/>
              <a:gd name="adj3" fmla="val 43125"/>
            </a:avLst>
          </a:prstGeom>
          <a:solidFill>
            <a:srgbClr val="000080"/>
          </a:solidFill>
          <a:ln w="12700" cap="flat" cmpd="sng">
            <a:solidFill>
              <a:schemeClr val="tx1"/>
            </a:solidFill>
            <a:prstDash val="solid"/>
            <a:miter/>
            <a:headEnd type="none" w="med" len="med"/>
            <a:tailEnd type="none" w="med" len="med"/>
          </a:ln>
        </p:spPr>
        <p:txBody>
          <a:bodyPr wrap="none" anchor="ctr" anchorCtr="0"/>
          <a:p>
            <a:endParaRPr lang="zh-CN" altLang="zh-CN" sz="1800" dirty="0">
              <a:latin typeface="Verdana" panose="020B0604030504040204" pitchFamily="-112" charset="0"/>
              <a:ea typeface="MS PGothic" panose="020B0600070205080204" pitchFamily="-110" charset="-128"/>
            </a:endParaRPr>
          </a:p>
        </p:txBody>
      </p:sp>
      <p:sp>
        <p:nvSpPr>
          <p:cNvPr id="106504" name="AutoShape 12"/>
          <p:cNvSpPr/>
          <p:nvPr/>
        </p:nvSpPr>
        <p:spPr>
          <a:xfrm rot="-7871771" flipH="1" flipV="1">
            <a:off x="5656263" y="5148263"/>
            <a:ext cx="885825" cy="2073275"/>
          </a:xfrm>
          <a:prstGeom prst="curvedLeftArrow">
            <a:avLst>
              <a:gd name="adj1" fmla="val 39376"/>
              <a:gd name="adj2" fmla="val 96199"/>
              <a:gd name="adj3" fmla="val 43125"/>
            </a:avLst>
          </a:prstGeom>
          <a:solidFill>
            <a:srgbClr val="000080"/>
          </a:solidFill>
          <a:ln w="12700" cap="flat" cmpd="sng">
            <a:solidFill>
              <a:schemeClr val="tx1"/>
            </a:solidFill>
            <a:prstDash val="solid"/>
            <a:miter/>
            <a:headEnd type="none" w="med" len="med"/>
            <a:tailEnd type="none" w="med" len="med"/>
          </a:ln>
        </p:spPr>
        <p:txBody>
          <a:bodyPr wrap="none" anchor="ctr" anchorCtr="0"/>
          <a:p>
            <a:endParaRPr lang="zh-CN" altLang="zh-CN" sz="1800" dirty="0">
              <a:latin typeface="Verdana" panose="020B0604030504040204" pitchFamily="-112" charset="0"/>
              <a:ea typeface="MS PGothic" panose="020B0600070205080204" pitchFamily="-110" charset="-128"/>
            </a:endParaRP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5" name="Rectangle 10"/>
          <p:cNvSpPr>
            <a:spLocks noGrp="1"/>
          </p:cNvSpPr>
          <p:nvPr>
            <p:ph type="sldNum" sz="quarter" idx="4"/>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latin typeface="Verdana" panose="020B0604030504040204" pitchFamily="-112" charset="0"/>
              </a:rPr>
            </a:fld>
            <a:endParaRPr lang="en-US" altLang="zh-CN" sz="1200" b="0" dirty="0">
              <a:latin typeface="Verdana" panose="020B0604030504040204" pitchFamily="-112" charset="0"/>
            </a:endParaRPr>
          </a:p>
        </p:txBody>
      </p:sp>
      <p:sp>
        <p:nvSpPr>
          <p:cNvPr id="108546" name="Rectangle 3"/>
          <p:cNvSpPr/>
          <p:nvPr/>
        </p:nvSpPr>
        <p:spPr>
          <a:xfrm>
            <a:off x="525463" y="234950"/>
            <a:ext cx="541337" cy="4108450"/>
          </a:xfrm>
          <a:prstGeom prst="rect">
            <a:avLst/>
          </a:prstGeom>
          <a:noFill/>
          <a:ln w="9525">
            <a:noFill/>
          </a:ln>
        </p:spPr>
        <p:txBody>
          <a:bodyPr wrap="none" anchor="t" anchorCtr="0">
            <a:spAutoFit/>
          </a:bodyPr>
          <a:p>
            <a:pPr>
              <a:spcBef>
                <a:spcPct val="20000"/>
              </a:spcBef>
            </a:pPr>
            <a:r>
              <a:rPr lang="zh-CN" altLang="en-US" sz="2800" dirty="0">
                <a:solidFill>
                  <a:srgbClr val="800000"/>
                </a:solidFill>
                <a:latin typeface="Times New Roman" panose="02020603050405020304" pitchFamily="34" charset="0"/>
                <a:ea typeface="黑体" panose="02010609060101010101" pitchFamily="2" charset="-122"/>
              </a:rPr>
              <a:t>图</a:t>
            </a:r>
            <a:endParaRPr lang="zh-CN" altLang="en-US" sz="2800" dirty="0">
              <a:solidFill>
                <a:srgbClr val="800000"/>
              </a:solidFill>
              <a:latin typeface="Times New Roman" panose="02020603050405020304" pitchFamily="34" charset="0"/>
              <a:ea typeface="黑体" panose="02010609060101010101" pitchFamily="2" charset="-122"/>
            </a:endParaRPr>
          </a:p>
          <a:p>
            <a:pPr>
              <a:spcBef>
                <a:spcPct val="20000"/>
              </a:spcBef>
            </a:pPr>
            <a:r>
              <a:rPr lang="zh-CN" altLang="en-US" sz="2800" dirty="0">
                <a:solidFill>
                  <a:srgbClr val="800000"/>
                </a:solidFill>
                <a:latin typeface="Times New Roman" panose="02020603050405020304" pitchFamily="34" charset="0"/>
                <a:ea typeface="黑体" panose="02010609060101010101" pitchFamily="2" charset="-122"/>
              </a:rPr>
              <a:t>像</a:t>
            </a:r>
            <a:endParaRPr lang="zh-CN" altLang="en-US" sz="2800" dirty="0">
              <a:solidFill>
                <a:srgbClr val="800000"/>
              </a:solidFill>
              <a:latin typeface="Times New Roman" panose="02020603050405020304" pitchFamily="34" charset="0"/>
              <a:ea typeface="黑体" panose="02010609060101010101" pitchFamily="2" charset="-122"/>
            </a:endParaRPr>
          </a:p>
          <a:p>
            <a:pPr>
              <a:spcBef>
                <a:spcPct val="20000"/>
              </a:spcBef>
            </a:pPr>
            <a:r>
              <a:rPr lang="zh-CN" altLang="en-US" sz="2800" dirty="0">
                <a:solidFill>
                  <a:srgbClr val="800000"/>
                </a:solidFill>
                <a:latin typeface="Times New Roman" panose="02020603050405020304" pitchFamily="34" charset="0"/>
                <a:ea typeface="黑体" panose="02010609060101010101" pitchFamily="2" charset="-122"/>
              </a:rPr>
              <a:t>增</a:t>
            </a:r>
            <a:endParaRPr lang="zh-CN" altLang="en-US" sz="2800" dirty="0">
              <a:solidFill>
                <a:srgbClr val="800000"/>
              </a:solidFill>
              <a:latin typeface="Times New Roman" panose="02020603050405020304" pitchFamily="34" charset="0"/>
              <a:ea typeface="黑体" panose="02010609060101010101" pitchFamily="2" charset="-122"/>
            </a:endParaRPr>
          </a:p>
          <a:p>
            <a:pPr>
              <a:spcBef>
                <a:spcPct val="20000"/>
              </a:spcBef>
            </a:pPr>
            <a:r>
              <a:rPr lang="zh-CN" altLang="en-US" sz="2800" dirty="0">
                <a:solidFill>
                  <a:srgbClr val="800000"/>
                </a:solidFill>
                <a:latin typeface="Times New Roman" panose="02020603050405020304" pitchFamily="34" charset="0"/>
                <a:ea typeface="黑体" panose="02010609060101010101" pitchFamily="2" charset="-122"/>
              </a:rPr>
              <a:t>强</a:t>
            </a:r>
            <a:endParaRPr lang="zh-CN" altLang="en-US" sz="2800" dirty="0">
              <a:solidFill>
                <a:srgbClr val="800000"/>
              </a:solidFill>
              <a:latin typeface="Times New Roman" panose="02020603050405020304" pitchFamily="34" charset="0"/>
              <a:ea typeface="黑体" panose="02010609060101010101" pitchFamily="2" charset="-122"/>
            </a:endParaRPr>
          </a:p>
          <a:p>
            <a:pPr>
              <a:spcBef>
                <a:spcPct val="20000"/>
              </a:spcBef>
            </a:pPr>
            <a:r>
              <a:rPr lang="zh-CN" altLang="en-US" sz="2800" dirty="0">
                <a:solidFill>
                  <a:srgbClr val="800000"/>
                </a:solidFill>
                <a:latin typeface="Times New Roman" panose="02020603050405020304" pitchFamily="34" charset="0"/>
                <a:ea typeface="黑体" panose="02010609060101010101" pitchFamily="2" charset="-122"/>
              </a:rPr>
              <a:t>方</a:t>
            </a:r>
            <a:endParaRPr lang="zh-CN" altLang="en-US" sz="2800" dirty="0">
              <a:solidFill>
                <a:srgbClr val="800000"/>
              </a:solidFill>
              <a:latin typeface="Times New Roman" panose="02020603050405020304" pitchFamily="34" charset="0"/>
              <a:ea typeface="黑体" panose="02010609060101010101" pitchFamily="2" charset="-122"/>
            </a:endParaRPr>
          </a:p>
          <a:p>
            <a:pPr>
              <a:spcBef>
                <a:spcPct val="20000"/>
              </a:spcBef>
            </a:pPr>
            <a:r>
              <a:rPr lang="zh-CN" altLang="en-US" sz="2800" dirty="0">
                <a:solidFill>
                  <a:srgbClr val="800000"/>
                </a:solidFill>
                <a:latin typeface="Times New Roman" panose="02020603050405020304" pitchFamily="34" charset="0"/>
                <a:ea typeface="黑体" panose="02010609060101010101" pitchFamily="2" charset="-122"/>
              </a:rPr>
              <a:t>法</a:t>
            </a:r>
            <a:endParaRPr lang="zh-CN" altLang="en-US" sz="2800" dirty="0">
              <a:solidFill>
                <a:srgbClr val="800000"/>
              </a:solidFill>
              <a:latin typeface="Times New Roman" panose="02020603050405020304" pitchFamily="34" charset="0"/>
              <a:ea typeface="黑体" panose="02010609060101010101" pitchFamily="2" charset="-122"/>
            </a:endParaRPr>
          </a:p>
          <a:p>
            <a:pPr>
              <a:spcBef>
                <a:spcPct val="20000"/>
              </a:spcBef>
            </a:pPr>
            <a:r>
              <a:rPr lang="zh-CN" altLang="en-US" sz="2800" dirty="0">
                <a:solidFill>
                  <a:srgbClr val="800000"/>
                </a:solidFill>
                <a:latin typeface="Times New Roman" panose="02020603050405020304" pitchFamily="34" charset="0"/>
                <a:ea typeface="黑体" panose="02010609060101010101" pitchFamily="2" charset="-122"/>
              </a:rPr>
              <a:t>总</a:t>
            </a:r>
            <a:endParaRPr lang="zh-CN" altLang="en-US" sz="2800" dirty="0">
              <a:solidFill>
                <a:srgbClr val="800000"/>
              </a:solidFill>
              <a:latin typeface="Times New Roman" panose="02020603050405020304" pitchFamily="34" charset="0"/>
              <a:ea typeface="黑体" panose="02010609060101010101" pitchFamily="2" charset="-122"/>
            </a:endParaRPr>
          </a:p>
          <a:p>
            <a:pPr>
              <a:spcBef>
                <a:spcPct val="20000"/>
              </a:spcBef>
            </a:pPr>
            <a:r>
              <a:rPr lang="zh-CN" altLang="en-US" sz="2800" dirty="0">
                <a:solidFill>
                  <a:srgbClr val="800000"/>
                </a:solidFill>
                <a:latin typeface="Times New Roman" panose="02020603050405020304" pitchFamily="34" charset="0"/>
                <a:ea typeface="黑体" panose="02010609060101010101" pitchFamily="2" charset="-122"/>
              </a:rPr>
              <a:t>结</a:t>
            </a:r>
            <a:endParaRPr lang="zh-CN" altLang="en-US" sz="2800" dirty="0">
              <a:solidFill>
                <a:srgbClr val="800000"/>
              </a:solidFill>
              <a:latin typeface="Times New Roman" panose="02020603050405020304" pitchFamily="34" charset="0"/>
              <a:ea typeface="黑体" panose="02010609060101010101" pitchFamily="2" charset="-122"/>
            </a:endParaRPr>
          </a:p>
        </p:txBody>
      </p:sp>
      <p:graphicFrame>
        <p:nvGraphicFramePr>
          <p:cNvPr id="108547" name="Object 4"/>
          <p:cNvGraphicFramePr>
            <a:graphicFrameLocks noChangeAspect="1"/>
          </p:cNvGraphicFramePr>
          <p:nvPr/>
        </p:nvGraphicFramePr>
        <p:xfrm>
          <a:off x="1331913" y="476250"/>
          <a:ext cx="7065962" cy="5505450"/>
        </p:xfrm>
        <a:graphic>
          <a:graphicData uri="http://schemas.openxmlformats.org/presentationml/2006/ole">
            <mc:AlternateContent xmlns:mc="http://schemas.openxmlformats.org/markup-compatibility/2006">
              <mc:Choice xmlns:v="urn:schemas-microsoft-com:vml" Requires="v">
                <p:oleObj spid="_x0000_s3085" name="" r:id="rId1" imgW="7067550" imgH="5505450" progId="Paint.Picture">
                  <p:embed/>
                </p:oleObj>
              </mc:Choice>
              <mc:Fallback>
                <p:oleObj name="" r:id="rId1" imgW="7067550" imgH="5505450" progId="Paint.Picture">
                  <p:embed/>
                  <p:pic>
                    <p:nvPicPr>
                      <p:cNvPr id="0" name="图片 3084"/>
                      <p:cNvPicPr/>
                      <p:nvPr/>
                    </p:nvPicPr>
                    <p:blipFill>
                      <a:blip r:embed="rId2"/>
                      <a:stretch>
                        <a:fillRect/>
                      </a:stretch>
                    </p:blipFill>
                    <p:spPr>
                      <a:xfrm>
                        <a:off x="1331913" y="476250"/>
                        <a:ext cx="7065962" cy="5505450"/>
                      </a:xfrm>
                      <a:prstGeom prst="rect">
                        <a:avLst/>
                      </a:prstGeom>
                      <a:noFill/>
                      <a:ln w="38100">
                        <a:noFill/>
                        <a:miter/>
                      </a:ln>
                    </p:spPr>
                  </p:pic>
                </p:oleObj>
              </mc:Fallback>
            </mc:AlternateContent>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9569" name="灯片编号占位符 5"/>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
        <p:nvSpPr>
          <p:cNvPr id="109570" name="Rectangle 2"/>
          <p:cNvSpPr>
            <a:spLocks noGrp="1"/>
          </p:cNvSpPr>
          <p:nvPr>
            <p:ph type="title"/>
          </p:nvPr>
        </p:nvSpPr>
        <p:spPr/>
        <p:txBody>
          <a:bodyPr vert="horz" wrap="square" lIns="91440" tIns="45720" rIns="91440" bIns="45720" anchor="b" anchorCtr="0"/>
          <a:p>
            <a:pPr eaLnBrk="1" hangingPunct="1"/>
            <a:r>
              <a:rPr lang="zh-CN" altLang="en-US" dirty="0"/>
              <a:t>英文</a:t>
            </a:r>
            <a:endParaRPr lang="zh-CN" altLang="en-US" dirty="0"/>
          </a:p>
        </p:txBody>
      </p:sp>
      <p:sp>
        <p:nvSpPr>
          <p:cNvPr id="109571" name="Rectangle 3"/>
          <p:cNvSpPr>
            <a:spLocks noGrp="1"/>
          </p:cNvSpPr>
          <p:nvPr>
            <p:ph idx="1"/>
          </p:nvPr>
        </p:nvSpPr>
        <p:spPr>
          <a:xfrm>
            <a:off x="827088" y="1628775"/>
            <a:ext cx="7856537" cy="4679950"/>
          </a:xfrm>
        </p:spPr>
        <p:txBody>
          <a:bodyPr vert="horz" wrap="square" lIns="91440" tIns="45720" rIns="91440" bIns="45720" anchor="t" anchorCtr="0"/>
          <a:p>
            <a:pPr eaLnBrk="1" hangingPunct="1"/>
            <a:r>
              <a:rPr lang="en-US" altLang="zh-CN" sz="1800" dirty="0"/>
              <a:t>The term spatial domain refers to the image plane itself, and methods in this category are based on direct manipulation of pixels in an image. In this chapter we focus attention on two important categories of spatial domain processing: intensity ( or gray-level)  transformations and spatial filtering. The latter approach sometimes is referred to as neighborhood processing, or spatial convolution.  In the following sections we develop and illustrate MATLAB formulations representative of processing techniques in these two categories. In order to carry a consistent theme, most of the examples in this chapter are related to image enhancement. This is a good way to introduce spatial processing because enhancement is highly intuitive and appealing, especially to beginners in  the field. As will be seen throughout the boo, however, these techniques are general in scope and have uses in numerous other branches of digital image processing.  </a:t>
            </a:r>
            <a:endParaRPr lang="en-US" altLang="zh-CN" sz="180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0593" name="灯片编号占位符 5"/>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
        <p:nvSpPr>
          <p:cNvPr id="110594" name="Rectangle 2"/>
          <p:cNvSpPr>
            <a:spLocks noGrp="1"/>
          </p:cNvSpPr>
          <p:nvPr>
            <p:ph type="title"/>
          </p:nvPr>
        </p:nvSpPr>
        <p:spPr/>
        <p:txBody>
          <a:bodyPr vert="horz" wrap="square" lIns="91440" tIns="45720" rIns="91440" bIns="45720" anchor="b" anchorCtr="0"/>
          <a:p>
            <a:pPr eaLnBrk="1" hangingPunct="1"/>
            <a:r>
              <a:rPr lang="zh-CN" altLang="en-US" dirty="0"/>
              <a:t>英文</a:t>
            </a:r>
            <a:endParaRPr lang="zh-CN" altLang="en-US" dirty="0"/>
          </a:p>
        </p:txBody>
      </p:sp>
      <p:sp>
        <p:nvSpPr>
          <p:cNvPr id="110595" name="Rectangle 3"/>
          <p:cNvSpPr>
            <a:spLocks noGrp="1"/>
          </p:cNvSpPr>
          <p:nvPr>
            <p:ph idx="1"/>
          </p:nvPr>
        </p:nvSpPr>
        <p:spPr/>
        <p:txBody>
          <a:bodyPr vert="horz" wrap="square" lIns="91440" tIns="45720" rIns="91440" bIns="45720" anchor="t" anchorCtr="0"/>
          <a:p>
            <a:pPr eaLnBrk="1" hangingPunct="1"/>
            <a:r>
              <a:rPr lang="en-US" altLang="zh-CN" sz="2000" b="1" dirty="0"/>
              <a:t>When first learning a new language, one tends to think in his or her native tongue and mentally translate before speaking. After becoming fluent, however, one can think in either language. Similarly, one familiar with Fourier transform, the analyst can think in either the spatial domain or frequency domain, and this ability is quite useful.</a:t>
            </a:r>
            <a:endParaRPr lang="en-US" altLang="zh-CN" sz="2000" b="1" dirty="0"/>
          </a:p>
          <a:p>
            <a:pPr eaLnBrk="1" hangingPunct="1"/>
            <a:endParaRPr lang="en-US" altLang="zh-CN" sz="2000" dirty="0"/>
          </a:p>
          <a:p>
            <a:pPr eaLnBrk="1" hangingPunct="1"/>
            <a:endParaRPr lang="en-US" altLang="zh-CN"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1617" name="灯片编号占位符 6"/>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
        <p:nvSpPr>
          <p:cNvPr id="111618" name="Rectangle 2"/>
          <p:cNvSpPr>
            <a:spLocks noGrp="1"/>
          </p:cNvSpPr>
          <p:nvPr>
            <p:ph type="title"/>
          </p:nvPr>
        </p:nvSpPr>
        <p:spPr/>
        <p:txBody>
          <a:bodyPr vert="horz" wrap="square" lIns="91440" tIns="45720" rIns="91440" bIns="45720" anchor="b" anchorCtr="0"/>
          <a:p>
            <a:pPr eaLnBrk="1" hangingPunct="1"/>
            <a:r>
              <a:rPr lang="zh-CN" altLang="en-US" dirty="0"/>
              <a:t>作业</a:t>
            </a:r>
            <a:r>
              <a:rPr lang="en-US" altLang="zh-CN" dirty="0"/>
              <a:t>5</a:t>
            </a:r>
            <a:endParaRPr lang="en-US" altLang="zh-CN" dirty="0"/>
          </a:p>
        </p:txBody>
      </p:sp>
      <p:sp>
        <p:nvSpPr>
          <p:cNvPr id="111619" name="Rectangle 3"/>
          <p:cNvSpPr>
            <a:spLocks noGrp="1"/>
          </p:cNvSpPr>
          <p:nvPr>
            <p:ph type="body" sz="half" idx="1"/>
          </p:nvPr>
        </p:nvSpPr>
        <p:spPr>
          <a:xfrm>
            <a:off x="179388" y="1557338"/>
            <a:ext cx="2808287" cy="4525962"/>
          </a:xfrm>
        </p:spPr>
        <p:txBody>
          <a:bodyPr vert="horz" wrap="square" lIns="91440" tIns="45720" rIns="91440" bIns="45720" anchor="t" anchorCtr="0"/>
          <a:p>
            <a:pPr eaLnBrk="1" hangingPunct="1">
              <a:buClr>
                <a:schemeClr val="tx2"/>
              </a:buClr>
              <a:buSzPct val="70000"/>
              <a:buFont typeface="Wingdings" panose="05000000000000000000" pitchFamily="2" charset="2"/>
            </a:pPr>
            <a:r>
              <a:rPr lang="en-US" altLang="zh-CN" sz="2500" dirty="0"/>
              <a:t>1.</a:t>
            </a:r>
            <a:r>
              <a:rPr lang="zh-CN" altLang="en-US" sz="2500" dirty="0"/>
              <a:t>假定有</a:t>
            </a:r>
            <a:r>
              <a:rPr lang="en-US" altLang="zh-CN" sz="2500" dirty="0"/>
              <a:t>64*64</a:t>
            </a:r>
            <a:r>
              <a:rPr lang="zh-CN" altLang="en-US" sz="2500" dirty="0"/>
              <a:t>大小的图像</a:t>
            </a:r>
            <a:r>
              <a:rPr lang="en-US" altLang="zh-CN" sz="2500" dirty="0"/>
              <a:t>,</a:t>
            </a:r>
            <a:r>
              <a:rPr lang="zh-CN" altLang="en-US" sz="2500" dirty="0"/>
              <a:t>灰度为</a:t>
            </a:r>
            <a:r>
              <a:rPr lang="en-US" altLang="zh-CN" sz="2500" dirty="0"/>
              <a:t>16</a:t>
            </a:r>
            <a:r>
              <a:rPr lang="zh-CN" altLang="en-US" sz="2500" dirty="0"/>
              <a:t>级</a:t>
            </a:r>
            <a:r>
              <a:rPr lang="en-US" altLang="zh-CN" sz="2500" dirty="0"/>
              <a:t>,</a:t>
            </a:r>
            <a:r>
              <a:rPr lang="zh-CN" altLang="en-US" sz="2500" dirty="0"/>
              <a:t>概率分布如图</a:t>
            </a:r>
            <a:r>
              <a:rPr lang="en-US" altLang="zh-CN" sz="2500" dirty="0"/>
              <a:t>,</a:t>
            </a:r>
            <a:r>
              <a:rPr lang="zh-CN" altLang="en-US" sz="2500" dirty="0"/>
              <a:t>进行直方图的均衡化</a:t>
            </a:r>
            <a:r>
              <a:rPr lang="en-US" altLang="zh-CN" sz="2500" dirty="0"/>
              <a:t>,</a:t>
            </a:r>
            <a:r>
              <a:rPr lang="zh-CN" altLang="en-US" sz="2500" dirty="0"/>
              <a:t>并画出处理前后的直方图</a:t>
            </a:r>
            <a:r>
              <a:rPr lang="en-US" altLang="zh-CN" sz="2500" dirty="0"/>
              <a:t>.</a:t>
            </a:r>
            <a:endParaRPr lang="en-US" altLang="zh-CN" sz="2500" dirty="0"/>
          </a:p>
          <a:p>
            <a:pPr eaLnBrk="1" hangingPunct="1">
              <a:buClr>
                <a:schemeClr val="tx2"/>
              </a:buClr>
              <a:buSzPct val="70000"/>
              <a:buFont typeface="Wingdings" panose="05000000000000000000" pitchFamily="2" charset="2"/>
            </a:pPr>
            <a:endParaRPr lang="en-US" altLang="zh-CN" sz="2500" dirty="0"/>
          </a:p>
        </p:txBody>
      </p:sp>
      <p:graphicFrame>
        <p:nvGraphicFramePr>
          <p:cNvPr id="346192" name="Group 80"/>
          <p:cNvGraphicFramePr>
            <a:graphicFrameLocks noGrp="1"/>
          </p:cNvGraphicFramePr>
          <p:nvPr>
            <p:ph sz="half" idx="1"/>
          </p:nvPr>
        </p:nvGraphicFramePr>
        <p:xfrm>
          <a:off x="3059113" y="1600200"/>
          <a:ext cx="5905500" cy="4525966"/>
        </p:xfrm>
        <a:graphic>
          <a:graphicData uri="http://schemas.openxmlformats.org/drawingml/2006/table">
            <a:tbl>
              <a:tblPr/>
              <a:tblGrid>
                <a:gridCol w="984250"/>
                <a:gridCol w="984250"/>
                <a:gridCol w="985837"/>
                <a:gridCol w="982663"/>
                <a:gridCol w="984250"/>
                <a:gridCol w="984250"/>
              </a:tblGrid>
              <a:tr h="503238">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r</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n</a:t>
                      </a:r>
                      <a:r>
                        <a:rPr kumimoji="0" lang="en-US" altLang="zh-CN" sz="1400" b="0" i="0" u="none" strike="noStrike" cap="none" normalizeH="0" baseline="-25000" smtClean="0">
                          <a:ln>
                            <a:noFill/>
                          </a:ln>
                          <a:solidFill>
                            <a:schemeClr val="tx1"/>
                          </a:solidFill>
                          <a:effectLst/>
                          <a:latin typeface="Verdana" panose="020B0604030504040204" pitchFamily="-112" charset="0"/>
                          <a:ea typeface="宋体" panose="02010600030101010101" pitchFamily="2" charset="-122"/>
                        </a:rPr>
                        <a:t>k</a:t>
                      </a:r>
                      <a:endParaRPr kumimoji="0" lang="en-US" altLang="zh-CN" sz="1400" b="0" i="0" u="none" strike="noStrike" cap="none" normalizeH="0" baseline="-2500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P</a:t>
                      </a:r>
                      <a:r>
                        <a:rPr kumimoji="0" lang="en-US" altLang="zh-CN" sz="1400" b="0" i="0" u="none" strike="noStrike" cap="none" normalizeH="0" baseline="-25000" smtClean="0">
                          <a:ln>
                            <a:noFill/>
                          </a:ln>
                          <a:solidFill>
                            <a:schemeClr val="tx1"/>
                          </a:solidFill>
                          <a:effectLst/>
                          <a:latin typeface="Verdana" panose="020B0604030504040204" pitchFamily="-112" charset="0"/>
                          <a:ea typeface="宋体" panose="02010600030101010101" pitchFamily="2" charset="-122"/>
                        </a:rPr>
                        <a:t>r</a:t>
                      </a: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(r</a:t>
                      </a:r>
                      <a:r>
                        <a:rPr kumimoji="0" lang="en-US" altLang="zh-CN" sz="1400" b="0" i="0" u="none" strike="noStrike" cap="none" normalizeH="0" baseline="-25000" smtClean="0">
                          <a:ln>
                            <a:noFill/>
                          </a:ln>
                          <a:solidFill>
                            <a:schemeClr val="tx1"/>
                          </a:solidFill>
                          <a:effectLst/>
                          <a:latin typeface="Verdana" panose="020B0604030504040204" pitchFamily="-112" charset="0"/>
                          <a:ea typeface="宋体" panose="02010600030101010101" pitchFamily="2" charset="-122"/>
                        </a:rPr>
                        <a:t>k</a:t>
                      </a: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r</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n</a:t>
                      </a:r>
                      <a:r>
                        <a:rPr kumimoji="0" lang="en-US" altLang="zh-CN" sz="1400" b="0" i="0" u="none" strike="noStrike" cap="none" normalizeH="0" baseline="-25000" smtClean="0">
                          <a:ln>
                            <a:noFill/>
                          </a:ln>
                          <a:solidFill>
                            <a:schemeClr val="tx1"/>
                          </a:solidFill>
                          <a:effectLst/>
                          <a:latin typeface="Verdana" panose="020B0604030504040204" pitchFamily="-112" charset="0"/>
                          <a:ea typeface="宋体" panose="02010600030101010101" pitchFamily="2" charset="-122"/>
                        </a:rPr>
                        <a:t>k</a:t>
                      </a:r>
                      <a:endParaRPr kumimoji="0" lang="en-US" altLang="zh-CN" sz="1400" b="0" i="0" u="none" strike="noStrike" cap="none" normalizeH="0" baseline="-2500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P</a:t>
                      </a:r>
                      <a:r>
                        <a:rPr kumimoji="0" lang="en-US" altLang="zh-CN" sz="1400" b="0" i="0" u="none" strike="noStrike" cap="none" normalizeH="0" baseline="-25000" smtClean="0">
                          <a:ln>
                            <a:noFill/>
                          </a:ln>
                          <a:solidFill>
                            <a:schemeClr val="tx1"/>
                          </a:solidFill>
                          <a:effectLst/>
                          <a:latin typeface="Verdana" panose="020B0604030504040204" pitchFamily="-112" charset="0"/>
                          <a:ea typeface="宋体" panose="02010600030101010101" pitchFamily="2" charset="-122"/>
                        </a:rPr>
                        <a:t>r</a:t>
                      </a: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(r</a:t>
                      </a:r>
                      <a:r>
                        <a:rPr kumimoji="0" lang="en-US" altLang="zh-CN" sz="1400" b="0" i="0" u="none" strike="noStrike" cap="none" normalizeH="0" baseline="-25000" smtClean="0">
                          <a:ln>
                            <a:noFill/>
                          </a:ln>
                          <a:solidFill>
                            <a:schemeClr val="tx1"/>
                          </a:solidFill>
                          <a:effectLst/>
                          <a:latin typeface="Verdana" panose="020B0604030504040204" pitchFamily="-112" charset="0"/>
                          <a:ea typeface="宋体" panose="02010600030101010101" pitchFamily="2" charset="-122"/>
                        </a:rPr>
                        <a:t>k</a:t>
                      </a: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3238">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r0</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800</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0.195</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r8</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150</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0.037</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1650">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r1</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650</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0.160</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r9</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130</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0.031</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3238">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r2</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600</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0.147</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r10</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110</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0.027</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3238">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r3</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430</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0.106</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r11</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96</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0.013</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3238">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r4</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300</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0.073</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r12</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80</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0.019</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1650">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r5</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230</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0.056</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r13</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70</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0.017</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3238">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r6</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200</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0.049</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r14</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50</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0.012</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3238">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r7</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170</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0.041</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r15</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30</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0.007</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1" name="灯片编号占位符 5"/>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
        <p:nvSpPr>
          <p:cNvPr id="112642" name="Rectangle 2"/>
          <p:cNvSpPr>
            <a:spLocks noGrp="1"/>
          </p:cNvSpPr>
          <p:nvPr>
            <p:ph type="title"/>
          </p:nvPr>
        </p:nvSpPr>
        <p:spPr/>
        <p:txBody>
          <a:bodyPr vert="horz" wrap="square" lIns="91440" tIns="45720" rIns="91440" bIns="45720" anchor="b" anchorCtr="0"/>
          <a:p>
            <a:pPr eaLnBrk="1" hangingPunct="1"/>
            <a:r>
              <a:rPr lang="zh-CN" altLang="en-US" dirty="0"/>
              <a:t>作业</a:t>
            </a:r>
            <a:endParaRPr lang="zh-CN" altLang="en-US" dirty="0"/>
          </a:p>
        </p:txBody>
      </p:sp>
      <p:sp>
        <p:nvSpPr>
          <p:cNvPr id="112643" name="Rectangle 3"/>
          <p:cNvSpPr>
            <a:spLocks noGrp="1"/>
          </p:cNvSpPr>
          <p:nvPr>
            <p:ph idx="1"/>
          </p:nvPr>
        </p:nvSpPr>
        <p:spPr>
          <a:xfrm>
            <a:off x="1071563" y="1571625"/>
            <a:ext cx="7612062" cy="4786313"/>
          </a:xfrm>
        </p:spPr>
        <p:txBody>
          <a:bodyPr vert="horz" wrap="square" lIns="91440" tIns="45720" rIns="91440" bIns="45720" anchor="t" anchorCtr="0"/>
          <a:p>
            <a:pPr eaLnBrk="1" hangingPunct="1"/>
            <a:r>
              <a:rPr lang="zh-CN" altLang="en-US" sz="2500" dirty="0"/>
              <a:t>２．对图做３＊３的中值滤波，写出处理结果并比较．（边界像素处理时，对原图像进行用</a:t>
            </a:r>
            <a:r>
              <a:rPr lang="en-US" altLang="zh-CN" sz="2500" dirty="0"/>
              <a:t>0</a:t>
            </a:r>
            <a:r>
              <a:rPr lang="zh-CN" altLang="en-US" sz="2500" dirty="0"/>
              <a:t>填充，结果图像的大小不变）</a:t>
            </a:r>
            <a:endParaRPr lang="zh-CN" altLang="en-US" sz="2500" dirty="0"/>
          </a:p>
          <a:p>
            <a:pPr eaLnBrk="1" hangingPunct="1"/>
            <a:r>
              <a:rPr lang="zh-CN" altLang="en-US" sz="2500" dirty="0"/>
              <a:t>１　７　１　８　１　７　１　１</a:t>
            </a:r>
            <a:endParaRPr lang="zh-CN" altLang="en-US" sz="2500" dirty="0"/>
          </a:p>
          <a:p>
            <a:pPr eaLnBrk="1" hangingPunct="1"/>
            <a:r>
              <a:rPr lang="zh-CN" altLang="en-US" sz="2500" dirty="0"/>
              <a:t>１　１　１　５　１　１　１　１</a:t>
            </a:r>
            <a:endParaRPr lang="zh-CN" altLang="en-US" sz="2500" dirty="0"/>
          </a:p>
          <a:p>
            <a:pPr eaLnBrk="1" hangingPunct="1"/>
            <a:r>
              <a:rPr lang="zh-CN" altLang="en-US" sz="2500" dirty="0"/>
              <a:t>１　１　５　５　５　１　１　７</a:t>
            </a:r>
            <a:endParaRPr lang="zh-CN" altLang="en-US" sz="2500" dirty="0"/>
          </a:p>
          <a:p>
            <a:pPr eaLnBrk="1" hangingPunct="1"/>
            <a:r>
              <a:rPr lang="zh-CN" altLang="en-US" sz="2500" dirty="0"/>
              <a:t>１　１　５　５　５　１　８　１</a:t>
            </a:r>
            <a:endParaRPr lang="zh-CN" altLang="en-US" sz="2500" dirty="0"/>
          </a:p>
          <a:p>
            <a:pPr eaLnBrk="1" hangingPunct="1"/>
            <a:r>
              <a:rPr lang="zh-CN" altLang="en-US" sz="2500" dirty="0"/>
              <a:t>８　１　１　５　１　１　１　１</a:t>
            </a:r>
            <a:endParaRPr lang="zh-CN" altLang="en-US" sz="2500" dirty="0"/>
          </a:p>
          <a:p>
            <a:pPr eaLnBrk="1" hangingPunct="1"/>
            <a:r>
              <a:rPr lang="zh-CN" altLang="en-US" sz="2500" dirty="0"/>
              <a:t>８　１　１　５　１　１　８　１</a:t>
            </a:r>
            <a:endParaRPr lang="zh-CN" altLang="en-US" sz="2500" dirty="0"/>
          </a:p>
          <a:p>
            <a:pPr eaLnBrk="1" hangingPunct="1"/>
            <a:r>
              <a:rPr lang="zh-CN" altLang="en-US" sz="2500" dirty="0"/>
              <a:t>１　１　１　５　１　１　１　１</a:t>
            </a:r>
            <a:endParaRPr lang="zh-CN" altLang="en-US" sz="2500" dirty="0"/>
          </a:p>
          <a:p>
            <a:pPr eaLnBrk="1" hangingPunct="1"/>
            <a:r>
              <a:rPr lang="zh-CN" altLang="en-US" sz="2500" dirty="0"/>
              <a:t>１　７　１　８　１　７　１　１</a:t>
            </a:r>
            <a:endParaRPr lang="zh-CN" altLang="en-US" sz="2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Rectangle 10"/>
          <p:cNvSpPr>
            <a:spLocks noGrp="1"/>
          </p:cNvSpPr>
          <p:nvPr>
            <p:ph type="sldNum" sz="quarter" idx="4"/>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latin typeface="Verdana" panose="020B0604030504040204" pitchFamily="-112" charset="0"/>
              </a:rPr>
            </a:fld>
            <a:endParaRPr lang="en-US" altLang="zh-CN" sz="1200" b="0" dirty="0">
              <a:latin typeface="Verdana" panose="020B0604030504040204" pitchFamily="-112" charset="0"/>
            </a:endParaRPr>
          </a:p>
        </p:txBody>
      </p:sp>
      <p:sp>
        <p:nvSpPr>
          <p:cNvPr id="12290" name="Rectangle 2"/>
          <p:cNvSpPr>
            <a:spLocks noGrp="1"/>
          </p:cNvSpPr>
          <p:nvPr>
            <p:ph type="ctrTitle"/>
          </p:nvPr>
        </p:nvSpPr>
        <p:spPr>
          <a:xfrm>
            <a:off x="915988" y="476250"/>
            <a:ext cx="8228012" cy="1295400"/>
          </a:xfrm>
        </p:spPr>
        <p:txBody>
          <a:bodyPr vert="horz" wrap="square" lIns="91440" tIns="45720" rIns="91440" bIns="45720" anchor="b" anchorCtr="0"/>
          <a:p>
            <a:pPr eaLnBrk="1" hangingPunct="1">
              <a:lnSpc>
                <a:spcPct val="150000"/>
              </a:lnSpc>
              <a:spcBef>
                <a:spcPct val="50000"/>
              </a:spcBef>
              <a:buClrTx/>
              <a:buSzTx/>
              <a:buFontTx/>
            </a:pPr>
            <a:r>
              <a:rPr lang="zh-CN" altLang="en-US" sz="3600" dirty="0">
                <a:latin typeface="+mj-lt"/>
                <a:ea typeface="+mj-ea"/>
                <a:cs typeface="+mj-cs"/>
              </a:rPr>
              <a:t>空域增强</a:t>
            </a:r>
            <a:endParaRPr lang="zh-CN" altLang="en-US" sz="3600" dirty="0">
              <a:latin typeface="+mj-lt"/>
              <a:ea typeface="+mj-ea"/>
              <a:cs typeface="+mj-cs"/>
            </a:endParaRPr>
          </a:p>
        </p:txBody>
      </p:sp>
      <p:sp>
        <p:nvSpPr>
          <p:cNvPr id="12291" name="Rectangle 3"/>
          <p:cNvSpPr>
            <a:spLocks noGrp="1"/>
          </p:cNvSpPr>
          <p:nvPr>
            <p:ph type="subTitle" idx="1"/>
          </p:nvPr>
        </p:nvSpPr>
        <p:spPr>
          <a:xfrm>
            <a:off x="611188" y="1844675"/>
            <a:ext cx="8062913" cy="4670425"/>
          </a:xfrm>
          <a:ln w="0">
            <a:solidFill>
              <a:schemeClr val="bg1"/>
            </a:solidFill>
            <a:miter/>
          </a:ln>
        </p:spPr>
        <p:txBody>
          <a:bodyPr vert="horz" wrap="square" lIns="91440" tIns="45720" rIns="91440" bIns="45720" anchor="t" anchorCtr="0"/>
          <a:p>
            <a: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900" b="0" i="0" u="none" strike="noStrike" kern="0" cap="none" spc="0" normalizeH="0" baseline="0" noProof="1" dirty="0">
                <a:solidFill>
                  <a:schemeClr val="tx1"/>
                </a:solidFill>
                <a:latin typeface="+mn-lt"/>
                <a:ea typeface="+mn-ea"/>
                <a:cs typeface="+mn-cs"/>
              </a:rPr>
              <a:t>空域增强按技术不同可分为</a:t>
            </a:r>
            <a:r>
              <a:rPr kumimoji="0" lang="zh-CN" altLang="en-US" sz="2900" b="0" i="0" u="none" strike="noStrike" kern="0" cap="none" spc="0" normalizeH="0" baseline="0" noProof="1" dirty="0">
                <a:solidFill>
                  <a:srgbClr val="CC3300"/>
                </a:solidFill>
                <a:latin typeface="+mn-lt"/>
                <a:ea typeface="+mn-ea"/>
                <a:cs typeface="+mn-cs"/>
              </a:rPr>
              <a:t>灰度变换</a:t>
            </a:r>
            <a:r>
              <a:rPr kumimoji="0" lang="zh-CN" altLang="en-US" sz="2900" b="0" i="0" u="none" strike="noStrike" kern="0" cap="none" spc="0" normalizeH="0" baseline="0" noProof="1" dirty="0">
                <a:solidFill>
                  <a:schemeClr val="tx1"/>
                </a:solidFill>
                <a:latin typeface="+mn-lt"/>
                <a:ea typeface="+mn-ea"/>
                <a:cs typeface="+mn-cs"/>
              </a:rPr>
              <a:t>和</a:t>
            </a:r>
            <a:r>
              <a:rPr kumimoji="0" lang="zh-CN" altLang="en-US" sz="2900" b="0" i="0" u="none" strike="noStrike" kern="0" cap="none" spc="0" normalizeH="0" baseline="0" noProof="1" dirty="0">
                <a:solidFill>
                  <a:srgbClr val="CC3300"/>
                </a:solidFill>
                <a:latin typeface="+mn-lt"/>
                <a:ea typeface="+mn-ea"/>
                <a:cs typeface="+mn-cs"/>
              </a:rPr>
              <a:t>空间滤波</a:t>
            </a:r>
            <a:r>
              <a:rPr kumimoji="0" lang="zh-CN" altLang="en-US" sz="2900" b="0" i="0" u="none" strike="noStrike" kern="0" cap="none" spc="0" normalizeH="0" baseline="0" noProof="1" dirty="0">
                <a:solidFill>
                  <a:schemeClr val="tx1"/>
                </a:solidFill>
                <a:latin typeface="+mn-lt"/>
                <a:ea typeface="+mn-ea"/>
                <a:cs typeface="+mn-cs"/>
              </a:rPr>
              <a:t>。</a:t>
            </a:r>
            <a:endParaRPr kumimoji="0" lang="zh-CN" altLang="en-US" sz="29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900" b="0" i="0" u="none" strike="noStrike" kern="0" cap="none" spc="0" normalizeH="0" baseline="0" noProof="1" dirty="0">
                <a:solidFill>
                  <a:schemeClr val="tx1"/>
                </a:solidFill>
                <a:latin typeface="+mn-lt"/>
                <a:ea typeface="+mn-ea"/>
                <a:cs typeface="+mn-cs"/>
              </a:rPr>
              <a:t>灰度变换</a:t>
            </a:r>
            <a:r>
              <a:rPr kumimoji="0" lang="en-US" altLang="zh-CN" sz="2900" b="0" i="0" u="none" strike="noStrike" kern="0" cap="none" spc="0" normalizeH="0" baseline="0" noProof="1" dirty="0">
                <a:solidFill>
                  <a:schemeClr val="tx1"/>
                </a:solidFill>
                <a:latin typeface="+mn-lt"/>
                <a:ea typeface="+mn-ea"/>
                <a:cs typeface="+mn-cs"/>
              </a:rPr>
              <a:t>:</a:t>
            </a:r>
            <a:r>
              <a:rPr kumimoji="0" lang="zh-CN" altLang="en-US" sz="2900" b="0" i="0" u="none" strike="noStrike" kern="0" cap="none" spc="0" normalizeH="0" baseline="0" noProof="1" dirty="0">
                <a:solidFill>
                  <a:schemeClr val="tx1"/>
                </a:solidFill>
                <a:latin typeface="+mn-lt"/>
                <a:ea typeface="+mn-ea"/>
                <a:cs typeface="+mn-cs"/>
              </a:rPr>
              <a:t>将每一个像素的灰度值按照一定的数学变换公式转换为一个新的灰度值。</a:t>
            </a:r>
            <a:r>
              <a:rPr kumimoji="0" lang="en-US" altLang="zh-CN" sz="2900" b="0" i="0" u="none" strike="noStrike" kern="0" cap="none" spc="0" normalizeH="0" baseline="0" noProof="1" dirty="0">
                <a:solidFill>
                  <a:schemeClr val="tx1"/>
                </a:solidFill>
                <a:latin typeface="+mn-lt"/>
                <a:ea typeface="+mn-ea"/>
                <a:cs typeface="+mn-cs"/>
              </a:rPr>
              <a:t>(</a:t>
            </a:r>
            <a:r>
              <a:rPr kumimoji="0" lang="zh-CN" altLang="en-US" sz="1600" b="0" i="0" u="none" strike="noStrike" kern="0" cap="none" spc="0" normalizeH="0" baseline="0" noProof="1" dirty="0">
                <a:solidFill>
                  <a:schemeClr val="tx1"/>
                </a:solidFill>
                <a:latin typeface="+mn-lt"/>
                <a:ea typeface="+mn-ea"/>
                <a:cs typeface="+mn-cs"/>
              </a:rPr>
              <a:t>点运算</a:t>
            </a:r>
            <a:r>
              <a:rPr kumimoji="0" lang="en-US" altLang="zh-CN" sz="1600" b="0" i="0" u="none" strike="noStrike" kern="0" cap="none" spc="0" normalizeH="0" baseline="0" noProof="1" dirty="0">
                <a:solidFill>
                  <a:schemeClr val="tx1"/>
                </a:solidFill>
                <a:latin typeface="+mn-lt"/>
                <a:ea typeface="+mn-ea"/>
                <a:cs typeface="+mn-cs"/>
              </a:rPr>
              <a:t>1*1</a:t>
            </a:r>
            <a:r>
              <a:rPr kumimoji="0" lang="en-US" altLang="zh-CN" sz="2900" b="0" i="0" u="none" strike="noStrike" kern="0" cap="none" spc="0" normalizeH="0" baseline="0" noProof="1" dirty="0">
                <a:solidFill>
                  <a:schemeClr val="tx1"/>
                </a:solidFill>
                <a:latin typeface="+mn-lt"/>
                <a:ea typeface="+mn-ea"/>
                <a:cs typeface="+mn-cs"/>
              </a:rPr>
              <a:t>)</a:t>
            </a:r>
            <a:endParaRPr kumimoji="0" lang="en-US" altLang="zh-CN" sz="2900" b="0" i="0" u="none" strike="noStrike" kern="0" cap="none" spc="0" normalizeH="0" baseline="0" noProof="1" dirty="0">
              <a:solidFill>
                <a:schemeClr val="tx1"/>
              </a:solidFill>
              <a:latin typeface="+mn-lt"/>
              <a:ea typeface="+mn-ea"/>
              <a:cs typeface="+mn-cs"/>
            </a:endParaRPr>
          </a:p>
          <a:p>
            <a:pPr marL="478155" marR="0" lvl="1" indent="0" algn="ctr"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None/>
            </a:pPr>
            <a:r>
              <a:rPr kumimoji="0" lang="zh-CN" altLang="en-US" sz="2500" b="0" i="0" u="none" strike="noStrike" kern="0" cap="none" spc="0" normalizeH="0" baseline="0" noProof="1" dirty="0">
                <a:solidFill>
                  <a:schemeClr val="tx1"/>
                </a:solidFill>
                <a:latin typeface="+mn-lt"/>
                <a:ea typeface="+mn-ea"/>
                <a:cs typeface="+mn-ea"/>
              </a:rPr>
              <a:t>常用的有</a:t>
            </a:r>
            <a:r>
              <a:rPr kumimoji="0" lang="en-US" altLang="zh-CN" sz="2500" b="0" i="0" u="none" strike="noStrike" kern="0" cap="none" spc="0" normalizeH="0" baseline="0" noProof="1" dirty="0">
                <a:solidFill>
                  <a:schemeClr val="tx1"/>
                </a:solidFill>
                <a:latin typeface="+mn-lt"/>
                <a:ea typeface="+mn-ea"/>
                <a:cs typeface="+mn-ea"/>
              </a:rPr>
              <a:t>:</a:t>
            </a:r>
            <a:r>
              <a:rPr kumimoji="0" lang="zh-CN" altLang="en-US" sz="2500" b="0" i="0" u="none" strike="noStrike" kern="0" cap="none" spc="0" normalizeH="0" baseline="0" noProof="1" dirty="0">
                <a:solidFill>
                  <a:schemeClr val="tx1"/>
                </a:solidFill>
                <a:latin typeface="+mn-lt"/>
                <a:ea typeface="+mn-ea"/>
                <a:cs typeface="+mn-ea"/>
              </a:rPr>
              <a:t>对比度增强、直方图均衡化等方法。</a:t>
            </a:r>
            <a:endParaRPr kumimoji="0" lang="zh-CN" altLang="en-US" sz="2500" b="0" i="0" u="none" strike="noStrike" kern="0" cap="none" spc="0" normalizeH="0" baseline="0" noProof="1" dirty="0">
              <a:solidFill>
                <a:schemeClr val="tx1"/>
              </a:solidFill>
              <a:latin typeface="+mn-lt"/>
              <a:ea typeface="+mn-ea"/>
              <a:cs typeface="+mn-ea"/>
            </a:endParaRPr>
          </a:p>
          <a:p>
            <a: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900" b="0" i="0" u="none" strike="noStrike" kern="0" cap="none" spc="0" normalizeH="0" baseline="0" noProof="1" dirty="0">
                <a:solidFill>
                  <a:schemeClr val="tx1"/>
                </a:solidFill>
                <a:latin typeface="+mn-lt"/>
                <a:ea typeface="+mn-ea"/>
                <a:cs typeface="+mn-cs"/>
              </a:rPr>
              <a:t>空域滤波</a:t>
            </a:r>
            <a:r>
              <a:rPr kumimoji="0" lang="en-US" altLang="zh-CN" sz="2900" b="0" i="0" u="none" strike="noStrike" kern="0" cap="none" spc="0" normalizeH="0" baseline="0" noProof="1" dirty="0">
                <a:solidFill>
                  <a:schemeClr val="tx1"/>
                </a:solidFill>
                <a:latin typeface="+mn-lt"/>
                <a:ea typeface="+mn-ea"/>
                <a:cs typeface="+mn-cs"/>
              </a:rPr>
              <a:t>:</a:t>
            </a:r>
            <a:r>
              <a:rPr kumimoji="0" lang="zh-CN" altLang="en-US" sz="2900" b="0" i="0" u="none" strike="noStrike" kern="0" cap="none" spc="0" normalizeH="0" baseline="0" noProof="1" dirty="0">
                <a:solidFill>
                  <a:schemeClr val="tx1"/>
                </a:solidFill>
                <a:latin typeface="+mn-lt"/>
                <a:ea typeface="+mn-ea"/>
                <a:cs typeface="+mn-cs"/>
              </a:rPr>
              <a:t>基于</a:t>
            </a:r>
            <a:r>
              <a:rPr kumimoji="0" lang="zh-CN" altLang="en-US" sz="2900" b="0" i="0" u="none" strike="noStrike" kern="0" cap="none" spc="0" normalizeH="0" baseline="0" noProof="1" dirty="0">
                <a:solidFill>
                  <a:srgbClr val="800000"/>
                </a:solidFill>
                <a:latin typeface="+mn-lt"/>
                <a:ea typeface="+mn-ea"/>
                <a:cs typeface="+mn-cs"/>
              </a:rPr>
              <a:t>邻域处理</a:t>
            </a:r>
            <a:r>
              <a:rPr kumimoji="0" lang="zh-CN" altLang="en-US" sz="2900" b="0" i="0" u="none" strike="noStrike" kern="0" cap="none" spc="0" normalizeH="0" baseline="0" noProof="1" dirty="0">
                <a:solidFill>
                  <a:schemeClr val="tx1"/>
                </a:solidFill>
                <a:latin typeface="+mn-lt"/>
                <a:ea typeface="+mn-ea"/>
                <a:cs typeface="+mn-cs"/>
              </a:rPr>
              <a:t>，应用某一模板对每个像素及其周围邻域的所有像素进行某种数学运算，得到该像素的新的灰度值。（</a:t>
            </a:r>
            <a:r>
              <a:rPr kumimoji="0" lang="zh-CN" altLang="en-US" sz="1600" b="0" i="0" u="none" strike="noStrike" kern="0" cap="none" spc="0" normalizeH="0" baseline="0" noProof="1" dirty="0">
                <a:solidFill>
                  <a:schemeClr val="tx1"/>
                </a:solidFill>
                <a:latin typeface="+mn-lt"/>
                <a:ea typeface="+mn-ea"/>
                <a:cs typeface="+mn-cs"/>
              </a:rPr>
              <a:t>局域运算</a:t>
            </a:r>
            <a:r>
              <a:rPr kumimoji="0" lang="zh-CN" altLang="en-US" sz="2900" b="0" i="0" u="none" strike="noStrike" kern="0" cap="none" spc="0" normalizeH="0" baseline="0" noProof="1" dirty="0">
                <a:solidFill>
                  <a:schemeClr val="tx1"/>
                </a:solidFill>
                <a:latin typeface="+mn-lt"/>
                <a:ea typeface="+mn-ea"/>
                <a:cs typeface="+mn-cs"/>
              </a:rPr>
              <a:t>）</a:t>
            </a:r>
            <a:endParaRPr kumimoji="0" lang="zh-CN" altLang="en-US" sz="2900" b="0" i="0" u="none" strike="noStrike" kern="0" cap="none" spc="0" normalizeH="0" baseline="0" noProof="1" dirty="0">
              <a:solidFill>
                <a:schemeClr val="tx1"/>
              </a:solidFill>
              <a:latin typeface="+mn-lt"/>
              <a:ea typeface="+mn-ea"/>
              <a:cs typeface="+mn-cs"/>
            </a:endParaRPr>
          </a:p>
          <a:p>
            <a:pPr marL="914400" marR="0" lvl="2" indent="0" algn="l" defTabSz="914400" rtl="0" eaLnBrk="1" fontAlgn="base" latinLnBrk="0" hangingPunct="1">
              <a:lnSpc>
                <a:spcPct val="100000"/>
              </a:lnSpc>
              <a:spcBef>
                <a:spcPct val="20000"/>
              </a:spcBef>
              <a:spcAft>
                <a:spcPct val="0"/>
              </a:spcAft>
              <a:buClr>
                <a:schemeClr val="tx2"/>
              </a:buClr>
              <a:buSzPct val="65000"/>
              <a:buFont typeface="Wingdings" panose="05000000000000000000" pitchFamily="2" charset="2"/>
              <a:buNone/>
            </a:pPr>
            <a:r>
              <a:rPr kumimoji="0" lang="zh-CN" altLang="en-US" sz="2200" b="0" i="0" u="none" strike="noStrike" kern="0" cap="none" spc="0" normalizeH="0" baseline="0" noProof="1" dirty="0">
                <a:solidFill>
                  <a:schemeClr val="tx1"/>
                </a:solidFill>
                <a:latin typeface="+mn-lt"/>
                <a:ea typeface="+mn-ea"/>
                <a:cs typeface="+mn-ea"/>
              </a:rPr>
              <a:t>图像平滑与锐化技术就属于空域滤波。  </a:t>
            </a:r>
            <a:endParaRPr kumimoji="0" lang="zh-CN" altLang="en-US" sz="2200" b="0" i="0" u="none" strike="noStrike" kern="0" cap="none" spc="0" normalizeH="0" baseline="0" noProof="1" dirty="0">
              <a:solidFill>
                <a:schemeClr val="tx1"/>
              </a:solidFill>
              <a:latin typeface="+mn-lt"/>
              <a:ea typeface="+mn-ea"/>
              <a:cs typeface="+mn-ea"/>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3665" name="灯片编号占位符 5"/>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
        <p:nvSpPr>
          <p:cNvPr id="113666" name="Rectangle 2"/>
          <p:cNvSpPr>
            <a:spLocks noGrp="1"/>
          </p:cNvSpPr>
          <p:nvPr>
            <p:ph type="title"/>
          </p:nvPr>
        </p:nvSpPr>
        <p:spPr/>
        <p:txBody>
          <a:bodyPr vert="horz" wrap="square" lIns="91440" tIns="45720" rIns="91440" bIns="45720" anchor="b" anchorCtr="0"/>
          <a:p>
            <a:pPr eaLnBrk="1" hangingPunct="1"/>
            <a:r>
              <a:rPr lang="zh-CN" altLang="en-US" dirty="0"/>
              <a:t>作业</a:t>
            </a:r>
            <a:endParaRPr lang="zh-CN" altLang="en-US" dirty="0"/>
          </a:p>
        </p:txBody>
      </p:sp>
      <p:sp>
        <p:nvSpPr>
          <p:cNvPr id="113667" name="Rectangle 3"/>
          <p:cNvSpPr>
            <a:spLocks noGrp="1"/>
          </p:cNvSpPr>
          <p:nvPr>
            <p:ph idx="1"/>
          </p:nvPr>
        </p:nvSpPr>
        <p:spPr/>
        <p:txBody>
          <a:bodyPr vert="horz" wrap="square" lIns="91440" tIns="45720" rIns="91440" bIns="45720" anchor="t" anchorCtr="0"/>
          <a:p>
            <a:pPr eaLnBrk="1" hangingPunct="1"/>
            <a:r>
              <a:rPr lang="zh-CN" altLang="en-US" dirty="0"/>
              <a:t>３．使用</a:t>
            </a:r>
            <a:r>
              <a:rPr lang="en-US" altLang="zh-CN" dirty="0"/>
              <a:t>Sobel</a:t>
            </a:r>
            <a:r>
              <a:rPr lang="zh-CN" altLang="en-US" dirty="0"/>
              <a:t>算子对第２题进行计算</a:t>
            </a:r>
            <a:r>
              <a:rPr lang="en-US" altLang="zh-CN" dirty="0"/>
              <a:t>,</a:t>
            </a:r>
            <a:r>
              <a:rPr lang="zh-CN" altLang="en-US" dirty="0"/>
              <a:t>给出结果并进行分析</a:t>
            </a:r>
            <a:r>
              <a:rPr lang="en-US" altLang="zh-CN" dirty="0"/>
              <a:t>.</a:t>
            </a:r>
            <a:endParaRPr lang="en-US" altLang="zh-CN" dirty="0"/>
          </a:p>
          <a:p>
            <a:pPr eaLnBrk="1" hangingPunct="1"/>
            <a:endParaRPr lang="en-US" altLang="zh-CN"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4689" name="灯片编号占位符 5"/>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
        <p:nvSpPr>
          <p:cNvPr id="114690" name="Rectangle 2"/>
          <p:cNvSpPr>
            <a:spLocks noGrp="1"/>
          </p:cNvSpPr>
          <p:nvPr>
            <p:ph type="title"/>
          </p:nvPr>
        </p:nvSpPr>
        <p:spPr/>
        <p:txBody>
          <a:bodyPr vert="horz" wrap="square" lIns="91440" tIns="45720" rIns="91440" bIns="45720" anchor="b" anchorCtr="0"/>
          <a:p>
            <a:pPr eaLnBrk="1" hangingPunct="1"/>
            <a:r>
              <a:rPr lang="zh-CN" altLang="en-US" dirty="0"/>
              <a:t>作业</a:t>
            </a:r>
            <a:endParaRPr lang="zh-CN" altLang="en-US" dirty="0"/>
          </a:p>
        </p:txBody>
      </p:sp>
      <p:sp>
        <p:nvSpPr>
          <p:cNvPr id="114691" name="Rectangle 3"/>
          <p:cNvSpPr>
            <a:spLocks noGrp="1"/>
          </p:cNvSpPr>
          <p:nvPr>
            <p:ph idx="1"/>
          </p:nvPr>
        </p:nvSpPr>
        <p:spPr>
          <a:xfrm>
            <a:off x="1370013" y="1827213"/>
            <a:ext cx="7313612" cy="1385887"/>
          </a:xfrm>
        </p:spPr>
        <p:txBody>
          <a:bodyPr vert="horz" wrap="square" lIns="91440" tIns="45720" rIns="91440" bIns="45720" anchor="t" anchorCtr="0"/>
          <a:p>
            <a:pPr eaLnBrk="1" hangingPunct="1"/>
            <a:r>
              <a:rPr lang="en-US" altLang="zh-CN" dirty="0"/>
              <a:t>4.(1)</a:t>
            </a:r>
            <a:r>
              <a:rPr lang="zh-CN" altLang="en-US" dirty="0"/>
              <a:t>下图</a:t>
            </a:r>
            <a:r>
              <a:rPr lang="en-US" altLang="zh-CN" dirty="0"/>
              <a:t>a,b</a:t>
            </a:r>
            <a:r>
              <a:rPr lang="zh-CN" altLang="en-US" dirty="0"/>
              <a:t>分别是灰度变换函数的图形</a:t>
            </a:r>
            <a:r>
              <a:rPr lang="en-US" altLang="zh-CN" dirty="0"/>
              <a:t>.</a:t>
            </a:r>
            <a:r>
              <a:rPr lang="zh-CN" altLang="en-US" dirty="0"/>
              <a:t>说明变换的结果</a:t>
            </a:r>
            <a:r>
              <a:rPr lang="en-US" altLang="zh-CN" dirty="0"/>
              <a:t>.m</a:t>
            </a:r>
            <a:r>
              <a:rPr lang="zh-CN" altLang="en-US" dirty="0"/>
              <a:t>是某个灰度值</a:t>
            </a:r>
            <a:r>
              <a:rPr lang="en-US" altLang="zh-CN" dirty="0"/>
              <a:t>.</a:t>
            </a:r>
            <a:endParaRPr lang="en-US" altLang="zh-CN" sz="2000" dirty="0"/>
          </a:p>
        </p:txBody>
      </p:sp>
      <p:pic>
        <p:nvPicPr>
          <p:cNvPr id="114692" name="Picture 4"/>
          <p:cNvPicPr>
            <a:picLocks noChangeAspect="1"/>
          </p:cNvPicPr>
          <p:nvPr/>
        </p:nvPicPr>
        <p:blipFill>
          <a:blip r:embed="rId1"/>
          <a:stretch>
            <a:fillRect/>
          </a:stretch>
        </p:blipFill>
        <p:spPr>
          <a:xfrm>
            <a:off x="2124075" y="3213100"/>
            <a:ext cx="5759450" cy="2790825"/>
          </a:xfrm>
          <a:prstGeom prst="rect">
            <a:avLst/>
          </a:prstGeom>
          <a:noFill/>
          <a:ln w="9525">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5713" name="标题 1"/>
          <p:cNvSpPr>
            <a:spLocks noGrp="1"/>
          </p:cNvSpPr>
          <p:nvPr>
            <p:ph type="title"/>
          </p:nvPr>
        </p:nvSpPr>
        <p:spPr/>
        <p:txBody>
          <a:bodyPr vert="horz" wrap="square" lIns="91440" tIns="45720" rIns="91440" bIns="45720" anchor="b" anchorCtr="0"/>
          <a:p>
            <a:r>
              <a:rPr lang="zh-CN" altLang="en-US" dirty="0"/>
              <a:t>作业</a:t>
            </a:r>
            <a:endParaRPr lang="zh-CN" altLang="en-US" dirty="0"/>
          </a:p>
        </p:txBody>
      </p:sp>
      <p:sp>
        <p:nvSpPr>
          <p:cNvPr id="115714" name="灯片编号占位符 4"/>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
        <p:nvSpPr>
          <p:cNvPr id="115715" name="内容占位符 6"/>
          <p:cNvSpPr>
            <a:spLocks noGrp="1"/>
          </p:cNvSpPr>
          <p:nvPr>
            <p:ph idx="1"/>
          </p:nvPr>
        </p:nvSpPr>
        <p:spPr>
          <a:xfrm>
            <a:off x="1370013" y="1643063"/>
            <a:ext cx="7313612" cy="2357437"/>
          </a:xfrm>
        </p:spPr>
        <p:txBody>
          <a:bodyPr vert="horz" wrap="square" lIns="91440" tIns="45720" rIns="91440" bIns="45720" anchor="t" anchorCtr="0"/>
          <a:p>
            <a:r>
              <a:rPr lang="en-US" altLang="zh-CN" dirty="0"/>
              <a:t>4.(2)</a:t>
            </a:r>
            <a:r>
              <a:rPr lang="zh-CN" altLang="en-US" dirty="0"/>
              <a:t>用</a:t>
            </a:r>
            <a:r>
              <a:rPr lang="en-US" altLang="zh-CN" dirty="0"/>
              <a:t>MATLAB</a:t>
            </a:r>
            <a:r>
              <a:rPr lang="zh-CN" altLang="en-US" dirty="0"/>
              <a:t>或者</a:t>
            </a:r>
            <a:r>
              <a:rPr lang="en-US" altLang="zh-CN" dirty="0"/>
              <a:t>C++</a:t>
            </a:r>
            <a:r>
              <a:rPr lang="zh-CN" altLang="en-US" dirty="0"/>
              <a:t>对图像进行灰度变换，变换函数如下图，说明图像变换前后的效果。</a:t>
            </a:r>
            <a:endParaRPr lang="zh-CN" altLang="en-US" dirty="0"/>
          </a:p>
        </p:txBody>
      </p:sp>
      <p:pic>
        <p:nvPicPr>
          <p:cNvPr id="115716" name="Picture 2"/>
          <p:cNvPicPr>
            <a:picLocks noChangeAspect="1"/>
          </p:cNvPicPr>
          <p:nvPr/>
        </p:nvPicPr>
        <p:blipFill>
          <a:blip r:embed="rId1"/>
          <a:stretch>
            <a:fillRect/>
          </a:stretch>
        </p:blipFill>
        <p:spPr>
          <a:xfrm>
            <a:off x="2500313" y="3643313"/>
            <a:ext cx="4356100" cy="2459037"/>
          </a:xfrm>
          <a:prstGeom prst="rect">
            <a:avLst/>
          </a:prstGeom>
          <a:noFill/>
          <a:ln w="9525">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6737" name="标题 1"/>
          <p:cNvSpPr>
            <a:spLocks noGrp="1"/>
          </p:cNvSpPr>
          <p:nvPr>
            <p:ph type="title"/>
          </p:nvPr>
        </p:nvSpPr>
        <p:spPr/>
        <p:txBody>
          <a:bodyPr vert="horz" wrap="square" lIns="91440" tIns="45720" rIns="91440" bIns="45720" anchor="b" anchorCtr="0"/>
          <a:p>
            <a:r>
              <a:rPr lang="zh-CN" altLang="en-US" dirty="0"/>
              <a:t>作业</a:t>
            </a:r>
            <a:endParaRPr lang="zh-CN" altLang="en-US" dirty="0"/>
          </a:p>
        </p:txBody>
      </p:sp>
      <p:sp>
        <p:nvSpPr>
          <p:cNvPr id="116738" name="内容占位符 2"/>
          <p:cNvSpPr>
            <a:spLocks noGrp="1"/>
          </p:cNvSpPr>
          <p:nvPr>
            <p:ph idx="1"/>
          </p:nvPr>
        </p:nvSpPr>
        <p:spPr>
          <a:xfrm>
            <a:off x="1370013" y="1643063"/>
            <a:ext cx="7313612" cy="1571625"/>
          </a:xfrm>
        </p:spPr>
        <p:txBody>
          <a:bodyPr vert="horz" wrap="square" lIns="91440" tIns="45720" rIns="91440" bIns="45720" anchor="t" anchorCtr="0"/>
          <a:p>
            <a:r>
              <a:rPr lang="en-US" altLang="zh-CN" dirty="0"/>
              <a:t>4.(3)</a:t>
            </a:r>
            <a:r>
              <a:rPr lang="zh-CN" altLang="en-US" dirty="0"/>
              <a:t>用</a:t>
            </a:r>
            <a:r>
              <a:rPr lang="en-US" altLang="zh-CN" dirty="0"/>
              <a:t>MATLAB</a:t>
            </a:r>
            <a:r>
              <a:rPr lang="zh-CN" altLang="en-US" dirty="0"/>
              <a:t>或者</a:t>
            </a:r>
            <a:r>
              <a:rPr lang="en-US" altLang="zh-CN" dirty="0"/>
              <a:t>C++</a:t>
            </a:r>
            <a:r>
              <a:rPr lang="zh-CN" altLang="en-US" dirty="0"/>
              <a:t>对图像进行灰度变换，变换函数如下图，说明图像变换前后的效果。</a:t>
            </a:r>
            <a:endParaRPr lang="zh-CN" altLang="en-US" dirty="0"/>
          </a:p>
          <a:p>
            <a:endParaRPr lang="zh-CN" altLang="en-US" dirty="0"/>
          </a:p>
        </p:txBody>
      </p:sp>
      <p:sp>
        <p:nvSpPr>
          <p:cNvPr id="116739" name="灯片编号占位符 4"/>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pic>
        <p:nvPicPr>
          <p:cNvPr id="116740" name="Picture 2"/>
          <p:cNvPicPr>
            <a:picLocks noChangeAspect="1"/>
          </p:cNvPicPr>
          <p:nvPr/>
        </p:nvPicPr>
        <p:blipFill>
          <a:blip r:embed="rId1"/>
          <a:stretch>
            <a:fillRect/>
          </a:stretch>
        </p:blipFill>
        <p:spPr>
          <a:xfrm>
            <a:off x="2500313" y="3500438"/>
            <a:ext cx="4330700" cy="1700212"/>
          </a:xfrm>
          <a:prstGeom prst="rect">
            <a:avLst/>
          </a:prstGeom>
          <a:noFill/>
          <a:ln w="9525">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7761" name="标题 1"/>
          <p:cNvSpPr>
            <a:spLocks noGrp="1"/>
          </p:cNvSpPr>
          <p:nvPr>
            <p:ph type="title"/>
          </p:nvPr>
        </p:nvSpPr>
        <p:spPr/>
        <p:txBody>
          <a:bodyPr vert="horz" wrap="square" lIns="91440" tIns="45720" rIns="91440" bIns="45720" anchor="b" anchorCtr="0"/>
          <a:p>
            <a:r>
              <a:rPr lang="zh-CN" altLang="en-US" dirty="0"/>
              <a:t>作业</a:t>
            </a:r>
            <a:endParaRPr lang="zh-CN" altLang="en-US" dirty="0"/>
          </a:p>
        </p:txBody>
      </p:sp>
      <p:sp>
        <p:nvSpPr>
          <p:cNvPr id="117762" name="内容占位符 2"/>
          <p:cNvSpPr>
            <a:spLocks noGrp="1"/>
          </p:cNvSpPr>
          <p:nvPr>
            <p:ph idx="1"/>
          </p:nvPr>
        </p:nvSpPr>
        <p:spPr>
          <a:xfrm>
            <a:off x="1357313" y="1643063"/>
            <a:ext cx="7313612" cy="1530350"/>
          </a:xfrm>
        </p:spPr>
        <p:txBody>
          <a:bodyPr vert="horz" wrap="square" lIns="91440" tIns="45720" rIns="91440" bIns="45720" anchor="t" anchorCtr="0"/>
          <a:p>
            <a:r>
              <a:rPr lang="en-US" altLang="zh-CN" dirty="0"/>
              <a:t>4.(4)</a:t>
            </a:r>
            <a:r>
              <a:rPr lang="zh-CN" altLang="en-US" dirty="0"/>
              <a:t>用</a:t>
            </a:r>
            <a:r>
              <a:rPr lang="en-US" altLang="zh-CN" dirty="0"/>
              <a:t>MATLAB</a:t>
            </a:r>
            <a:r>
              <a:rPr lang="zh-CN" altLang="en-US" dirty="0"/>
              <a:t>或者</a:t>
            </a:r>
            <a:r>
              <a:rPr lang="en-US" altLang="zh-CN" dirty="0"/>
              <a:t>C++</a:t>
            </a:r>
            <a:r>
              <a:rPr lang="zh-CN" altLang="en-US" dirty="0"/>
              <a:t>对图像进行灰度变换，变换函数如下图，说明图像变换前后的效果。</a:t>
            </a:r>
            <a:endParaRPr lang="zh-CN" altLang="en-US" dirty="0"/>
          </a:p>
          <a:p>
            <a:endParaRPr lang="zh-CN" altLang="en-US" dirty="0"/>
          </a:p>
        </p:txBody>
      </p:sp>
      <p:sp>
        <p:nvSpPr>
          <p:cNvPr id="117763" name="灯片编号占位符 4"/>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pic>
        <p:nvPicPr>
          <p:cNvPr id="117764" name="Picture 2"/>
          <p:cNvPicPr>
            <a:picLocks noChangeAspect="1"/>
          </p:cNvPicPr>
          <p:nvPr/>
        </p:nvPicPr>
        <p:blipFill>
          <a:blip r:embed="rId1"/>
          <a:stretch>
            <a:fillRect/>
          </a:stretch>
        </p:blipFill>
        <p:spPr>
          <a:xfrm>
            <a:off x="3286125" y="3000375"/>
            <a:ext cx="2459038" cy="2697163"/>
          </a:xfrm>
          <a:prstGeom prst="rect">
            <a:avLst/>
          </a:prstGeom>
          <a:noFill/>
          <a:ln w="9525">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8785" name="标题 1"/>
          <p:cNvSpPr>
            <a:spLocks noGrp="1"/>
          </p:cNvSpPr>
          <p:nvPr>
            <p:ph type="title"/>
          </p:nvPr>
        </p:nvSpPr>
        <p:spPr/>
        <p:txBody>
          <a:bodyPr vert="horz" wrap="square" lIns="91440" tIns="45720" rIns="91440" bIns="45720" anchor="b" anchorCtr="0"/>
          <a:p>
            <a:r>
              <a:rPr lang="zh-CN" altLang="en-US" dirty="0"/>
              <a:t>作业</a:t>
            </a:r>
            <a:endParaRPr lang="zh-CN" altLang="en-US" dirty="0"/>
          </a:p>
        </p:txBody>
      </p:sp>
      <p:sp>
        <p:nvSpPr>
          <p:cNvPr id="118786" name="内容占位符 2"/>
          <p:cNvSpPr>
            <a:spLocks noGrp="1"/>
          </p:cNvSpPr>
          <p:nvPr>
            <p:ph idx="1"/>
          </p:nvPr>
        </p:nvSpPr>
        <p:spPr>
          <a:xfrm>
            <a:off x="1285875" y="1643063"/>
            <a:ext cx="7313613" cy="1530350"/>
          </a:xfrm>
        </p:spPr>
        <p:txBody>
          <a:bodyPr vert="horz" wrap="square" lIns="91440" tIns="45720" rIns="91440" bIns="45720" anchor="t" anchorCtr="0"/>
          <a:p>
            <a:r>
              <a:rPr lang="en-US" altLang="zh-CN" dirty="0"/>
              <a:t>4.(5)</a:t>
            </a:r>
            <a:r>
              <a:rPr lang="zh-CN" altLang="en-US" dirty="0"/>
              <a:t>用</a:t>
            </a:r>
            <a:r>
              <a:rPr lang="en-US" altLang="zh-CN" dirty="0"/>
              <a:t>MATLAB</a:t>
            </a:r>
            <a:r>
              <a:rPr lang="zh-CN" altLang="en-US" dirty="0"/>
              <a:t>或者</a:t>
            </a:r>
            <a:r>
              <a:rPr lang="en-US" altLang="zh-CN" dirty="0"/>
              <a:t>C++</a:t>
            </a:r>
            <a:r>
              <a:rPr lang="zh-CN" altLang="en-US" dirty="0"/>
              <a:t>对图像进行灰度变换，变换函数如下图，说明图像变换前后的效果。</a:t>
            </a:r>
            <a:endParaRPr lang="zh-CN" altLang="en-US" dirty="0"/>
          </a:p>
          <a:p>
            <a:endParaRPr lang="zh-CN" altLang="en-US" dirty="0"/>
          </a:p>
        </p:txBody>
      </p:sp>
      <p:sp>
        <p:nvSpPr>
          <p:cNvPr id="118787" name="灯片编号占位符 4"/>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pic>
        <p:nvPicPr>
          <p:cNvPr id="118788" name="Picture 2"/>
          <p:cNvPicPr>
            <a:picLocks noChangeAspect="1"/>
          </p:cNvPicPr>
          <p:nvPr/>
        </p:nvPicPr>
        <p:blipFill>
          <a:blip r:embed="rId1"/>
          <a:stretch>
            <a:fillRect/>
          </a:stretch>
        </p:blipFill>
        <p:spPr>
          <a:xfrm>
            <a:off x="2214563" y="3214688"/>
            <a:ext cx="4264025" cy="2312987"/>
          </a:xfrm>
          <a:prstGeom prst="rect">
            <a:avLst/>
          </a:prstGeom>
          <a:noFill/>
          <a:ln w="9525">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09" name="灯片编号占位符 5"/>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
        <p:nvSpPr>
          <p:cNvPr id="119810" name="Rectangle 2"/>
          <p:cNvSpPr>
            <a:spLocks noGrp="1"/>
          </p:cNvSpPr>
          <p:nvPr>
            <p:ph type="title"/>
          </p:nvPr>
        </p:nvSpPr>
        <p:spPr/>
        <p:txBody>
          <a:bodyPr vert="horz" wrap="square" lIns="91440" tIns="45720" rIns="91440" bIns="45720" anchor="b" anchorCtr="0"/>
          <a:p>
            <a:pPr eaLnBrk="1" hangingPunct="1"/>
            <a:r>
              <a:rPr lang="zh-CN" altLang="en-US" dirty="0"/>
              <a:t>作业</a:t>
            </a:r>
            <a:endParaRPr lang="zh-CN" altLang="en-US" dirty="0"/>
          </a:p>
        </p:txBody>
      </p:sp>
      <p:sp>
        <p:nvSpPr>
          <p:cNvPr id="119811" name="Rectangle 3"/>
          <p:cNvSpPr>
            <a:spLocks noGrp="1"/>
          </p:cNvSpPr>
          <p:nvPr>
            <p:ph idx="1"/>
          </p:nvPr>
        </p:nvSpPr>
        <p:spPr/>
        <p:txBody>
          <a:bodyPr vert="horz" wrap="square" lIns="91440" tIns="45720" rIns="91440" bIns="45720" anchor="t" anchorCtr="0"/>
          <a:p>
            <a:pPr eaLnBrk="1" hangingPunct="1"/>
            <a:r>
              <a:rPr lang="en-US" altLang="zh-CN" dirty="0"/>
              <a:t>5.</a:t>
            </a:r>
            <a:r>
              <a:rPr lang="zh-CN" altLang="en-US" dirty="0"/>
              <a:t>（</a:t>
            </a:r>
            <a:r>
              <a:rPr lang="en-US" altLang="zh-CN" dirty="0"/>
              <a:t>1</a:t>
            </a:r>
            <a:r>
              <a:rPr lang="zh-CN" altLang="en-US" dirty="0"/>
              <a:t>）根据直方图的形状说明图像的灰度情况。</a:t>
            </a:r>
            <a:endParaRPr lang="zh-CN" altLang="en-US" dirty="0"/>
          </a:p>
        </p:txBody>
      </p:sp>
      <p:pic>
        <p:nvPicPr>
          <p:cNvPr id="119812" name="Picture 4"/>
          <p:cNvPicPr>
            <a:picLocks noChangeAspect="1"/>
          </p:cNvPicPr>
          <p:nvPr/>
        </p:nvPicPr>
        <p:blipFill>
          <a:blip r:embed="rId1"/>
          <a:stretch>
            <a:fillRect/>
          </a:stretch>
        </p:blipFill>
        <p:spPr>
          <a:xfrm>
            <a:off x="971550" y="2852738"/>
            <a:ext cx="7431088" cy="1819275"/>
          </a:xfrm>
          <a:prstGeom prst="rect">
            <a:avLst/>
          </a:prstGeom>
          <a:noFill/>
          <a:ln w="9525">
            <a:noFill/>
          </a:ln>
        </p:spPr>
      </p:pic>
      <p:sp>
        <p:nvSpPr>
          <p:cNvPr id="119813" name="Rectangle 5"/>
          <p:cNvSpPr/>
          <p:nvPr/>
        </p:nvSpPr>
        <p:spPr>
          <a:xfrm>
            <a:off x="1258888" y="4941888"/>
            <a:ext cx="7083425" cy="533400"/>
          </a:xfrm>
          <a:prstGeom prst="rect">
            <a:avLst/>
          </a:prstGeom>
          <a:noFill/>
          <a:ln w="9525">
            <a:noFill/>
          </a:ln>
        </p:spPr>
        <p:txBody>
          <a:bodyPr wrap="none" anchor="t" anchorCtr="0">
            <a:spAutoFit/>
          </a:bodyPr>
          <a:p>
            <a:pPr marL="287655" indent="-1905">
              <a:spcBef>
                <a:spcPct val="20000"/>
              </a:spcBef>
              <a:buClr>
                <a:schemeClr val="tx2"/>
              </a:buClr>
              <a:buSzPct val="70000"/>
            </a:pPr>
            <a:r>
              <a:rPr lang="zh-CN" altLang="en-US" b="0" dirty="0">
                <a:latin typeface="Verdana" panose="020B0604030504040204" pitchFamily="-112" charset="0"/>
                <a:ea typeface="宋体" panose="02010600030101010101" pitchFamily="2" charset="-122"/>
              </a:rPr>
              <a:t>（</a:t>
            </a:r>
            <a:r>
              <a:rPr lang="en-US" altLang="zh-CN" b="0" dirty="0">
                <a:latin typeface="Verdana" panose="020B0604030504040204" pitchFamily="-112" charset="0"/>
                <a:ea typeface="宋体" panose="02010600030101010101" pitchFamily="2" charset="-122"/>
              </a:rPr>
              <a:t>1</a:t>
            </a:r>
            <a:r>
              <a:rPr lang="zh-CN" altLang="en-US" b="0" dirty="0">
                <a:latin typeface="Verdana" panose="020B0604030504040204" pitchFamily="-112" charset="0"/>
                <a:ea typeface="宋体" panose="02010600030101010101" pitchFamily="2" charset="-122"/>
              </a:rPr>
              <a:t>）        （</a:t>
            </a:r>
            <a:r>
              <a:rPr lang="en-US" altLang="zh-CN" b="0" dirty="0">
                <a:latin typeface="Verdana" panose="020B0604030504040204" pitchFamily="-112" charset="0"/>
                <a:ea typeface="宋体" panose="02010600030101010101" pitchFamily="2" charset="-122"/>
              </a:rPr>
              <a:t>2</a:t>
            </a:r>
            <a:r>
              <a:rPr lang="zh-CN" altLang="en-US" b="0" dirty="0">
                <a:latin typeface="Verdana" panose="020B0604030504040204" pitchFamily="-112" charset="0"/>
                <a:ea typeface="宋体" panose="02010600030101010101" pitchFamily="2" charset="-122"/>
              </a:rPr>
              <a:t>）       （</a:t>
            </a:r>
            <a:r>
              <a:rPr lang="en-US" altLang="zh-CN" b="0" dirty="0">
                <a:latin typeface="Verdana" panose="020B0604030504040204" pitchFamily="-112" charset="0"/>
                <a:ea typeface="宋体" panose="02010600030101010101" pitchFamily="2" charset="-122"/>
              </a:rPr>
              <a:t>3</a:t>
            </a:r>
            <a:r>
              <a:rPr lang="zh-CN" altLang="en-US" b="0" dirty="0">
                <a:latin typeface="Verdana" panose="020B0604030504040204" pitchFamily="-112" charset="0"/>
                <a:ea typeface="宋体" panose="02010600030101010101" pitchFamily="2" charset="-122"/>
              </a:rPr>
              <a:t>）      （</a:t>
            </a:r>
            <a:r>
              <a:rPr lang="en-US" altLang="zh-CN" b="0" dirty="0">
                <a:latin typeface="Verdana" panose="020B0604030504040204" pitchFamily="-112" charset="0"/>
                <a:ea typeface="宋体" panose="02010600030101010101" pitchFamily="2" charset="-122"/>
              </a:rPr>
              <a:t>4</a:t>
            </a:r>
            <a:r>
              <a:rPr lang="zh-CN" altLang="en-US" b="0" dirty="0">
                <a:latin typeface="Verdana" panose="020B0604030504040204" pitchFamily="-112" charset="0"/>
                <a:ea typeface="宋体" panose="02010600030101010101" pitchFamily="2" charset="-122"/>
              </a:rPr>
              <a:t>）</a:t>
            </a:r>
            <a:endParaRPr lang="zh-CN" altLang="en-US" b="0" dirty="0">
              <a:latin typeface="Verdana" panose="020B0604030504040204" pitchFamily="-112" charset="0"/>
              <a:ea typeface="宋体" panose="02010600030101010101" pitchFamily="2" charset="-122"/>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0833" name="标题 1"/>
          <p:cNvSpPr>
            <a:spLocks noGrp="1"/>
          </p:cNvSpPr>
          <p:nvPr>
            <p:ph type="title"/>
          </p:nvPr>
        </p:nvSpPr>
        <p:spPr/>
        <p:txBody>
          <a:bodyPr vert="horz" wrap="square" lIns="91440" tIns="45720" rIns="91440" bIns="45720" anchor="b" anchorCtr="0"/>
          <a:p>
            <a:r>
              <a:rPr lang="zh-CN" altLang="en-US" dirty="0"/>
              <a:t>作业</a:t>
            </a:r>
            <a:endParaRPr lang="zh-CN" altLang="en-US" dirty="0"/>
          </a:p>
        </p:txBody>
      </p:sp>
      <p:sp>
        <p:nvSpPr>
          <p:cNvPr id="120834" name="内容占位符 2"/>
          <p:cNvSpPr>
            <a:spLocks noGrp="1"/>
          </p:cNvSpPr>
          <p:nvPr>
            <p:ph idx="1"/>
          </p:nvPr>
        </p:nvSpPr>
        <p:spPr>
          <a:xfrm>
            <a:off x="1370013" y="1827213"/>
            <a:ext cx="7313612" cy="1173162"/>
          </a:xfrm>
        </p:spPr>
        <p:txBody>
          <a:bodyPr vert="horz" wrap="square" lIns="91440" tIns="45720" rIns="91440" bIns="45720" anchor="t" anchorCtr="0"/>
          <a:p>
            <a:r>
              <a:rPr lang="en-US" altLang="zh-CN" dirty="0"/>
              <a:t>5.</a:t>
            </a:r>
            <a:r>
              <a:rPr lang="zh-CN" altLang="en-US" dirty="0"/>
              <a:t>（</a:t>
            </a:r>
            <a:r>
              <a:rPr lang="en-US" altLang="zh-CN" dirty="0"/>
              <a:t>2</a:t>
            </a:r>
            <a:r>
              <a:rPr lang="zh-CN" altLang="en-US" dirty="0"/>
              <a:t>）写出以下分段线性变换的函数。</a:t>
            </a:r>
            <a:endParaRPr lang="zh-CN" altLang="en-US" dirty="0"/>
          </a:p>
        </p:txBody>
      </p:sp>
      <p:sp>
        <p:nvSpPr>
          <p:cNvPr id="120835" name="灯片编号占位符 4"/>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pic>
        <p:nvPicPr>
          <p:cNvPr id="120836" name="Picture 2"/>
          <p:cNvPicPr>
            <a:picLocks noChangeAspect="1"/>
          </p:cNvPicPr>
          <p:nvPr/>
        </p:nvPicPr>
        <p:blipFill>
          <a:blip r:embed="rId1"/>
          <a:stretch>
            <a:fillRect/>
          </a:stretch>
        </p:blipFill>
        <p:spPr>
          <a:xfrm>
            <a:off x="2643188" y="2493963"/>
            <a:ext cx="2633662" cy="3214687"/>
          </a:xfrm>
          <a:prstGeom prst="rect">
            <a:avLst/>
          </a:prstGeom>
          <a:noFill/>
          <a:ln w="9525">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1857" name="标题 1"/>
          <p:cNvSpPr>
            <a:spLocks noGrp="1"/>
          </p:cNvSpPr>
          <p:nvPr>
            <p:ph type="title"/>
          </p:nvPr>
        </p:nvSpPr>
        <p:spPr/>
        <p:txBody>
          <a:bodyPr vert="horz" wrap="square" lIns="91440" tIns="45720" rIns="91440" bIns="45720" anchor="b" anchorCtr="0"/>
          <a:p>
            <a:r>
              <a:rPr lang="zh-CN" altLang="en-US" dirty="0"/>
              <a:t>作业</a:t>
            </a:r>
            <a:endParaRPr lang="zh-CN" altLang="en-US" dirty="0"/>
          </a:p>
        </p:txBody>
      </p:sp>
      <p:sp>
        <p:nvSpPr>
          <p:cNvPr id="121858" name="内容占位符 2"/>
          <p:cNvSpPr>
            <a:spLocks noGrp="1"/>
          </p:cNvSpPr>
          <p:nvPr>
            <p:ph idx="1"/>
          </p:nvPr>
        </p:nvSpPr>
        <p:spPr>
          <a:xfrm>
            <a:off x="1370013" y="1643063"/>
            <a:ext cx="7313612" cy="4298950"/>
          </a:xfrm>
        </p:spPr>
        <p:txBody>
          <a:bodyPr vert="horz" wrap="square" lIns="91440" tIns="45720" rIns="91440" bIns="45720" anchor="t" anchorCtr="0"/>
          <a:p>
            <a:r>
              <a:rPr lang="en-US" altLang="zh-CN" dirty="0"/>
              <a:t>6.</a:t>
            </a:r>
            <a:r>
              <a:rPr lang="zh-CN" altLang="en-US" dirty="0"/>
              <a:t>自己制作一个</a:t>
            </a:r>
            <a:r>
              <a:rPr lang="en-US" altLang="zh-CN" dirty="0"/>
              <a:t>8*8</a:t>
            </a:r>
            <a:r>
              <a:rPr lang="zh-CN" altLang="en-US" dirty="0"/>
              <a:t>的</a:t>
            </a:r>
            <a:r>
              <a:rPr lang="en-US" altLang="zh-CN" dirty="0"/>
              <a:t>8</a:t>
            </a:r>
            <a:r>
              <a:rPr lang="zh-CN" altLang="en-US" dirty="0"/>
              <a:t>个灰度级的图像</a:t>
            </a:r>
            <a:r>
              <a:rPr lang="en-US" altLang="zh-CN" dirty="0"/>
              <a:t>.</a:t>
            </a:r>
            <a:endParaRPr lang="en-US" altLang="zh-CN" dirty="0"/>
          </a:p>
          <a:p>
            <a:r>
              <a:rPr lang="en-US" altLang="zh-CN" dirty="0"/>
              <a:t>1)</a:t>
            </a:r>
            <a:r>
              <a:rPr lang="zh-CN" altLang="en-US" dirty="0"/>
              <a:t>画出直方图和累积直方图</a:t>
            </a:r>
            <a:r>
              <a:rPr lang="en-US" altLang="zh-CN" dirty="0"/>
              <a:t>;</a:t>
            </a:r>
            <a:endParaRPr lang="en-US" altLang="zh-CN" dirty="0"/>
          </a:p>
          <a:p>
            <a:r>
              <a:rPr lang="en-US" altLang="zh-CN" dirty="0"/>
              <a:t>2)</a:t>
            </a:r>
            <a:r>
              <a:rPr lang="zh-CN" altLang="en-US" dirty="0"/>
              <a:t>对图像进行直方图均衡化处理</a:t>
            </a:r>
            <a:r>
              <a:rPr lang="en-US" altLang="zh-CN" dirty="0"/>
              <a:t>,</a:t>
            </a:r>
            <a:r>
              <a:rPr lang="zh-CN" altLang="en-US" dirty="0"/>
              <a:t>制作一个表格写出处理步骤</a:t>
            </a:r>
            <a:r>
              <a:rPr lang="en-US" altLang="zh-CN" dirty="0"/>
              <a:t>;</a:t>
            </a:r>
            <a:endParaRPr lang="en-US" altLang="zh-CN" dirty="0"/>
          </a:p>
          <a:p>
            <a:r>
              <a:rPr lang="en-US" altLang="zh-CN" dirty="0"/>
              <a:t>3)</a:t>
            </a:r>
            <a:r>
              <a:rPr lang="zh-CN" altLang="en-US" dirty="0"/>
              <a:t>画出图像被直方图均衡化操作处理后的直方图</a:t>
            </a:r>
            <a:r>
              <a:rPr lang="en-US" altLang="zh-CN" dirty="0"/>
              <a:t>.</a:t>
            </a:r>
            <a:endParaRPr lang="en-US" altLang="zh-CN" dirty="0"/>
          </a:p>
          <a:p>
            <a:r>
              <a:rPr lang="zh-CN" altLang="en-US" dirty="0">
                <a:solidFill>
                  <a:srgbClr val="FF0000"/>
                </a:solidFill>
              </a:rPr>
              <a:t>注意</a:t>
            </a:r>
            <a:r>
              <a:rPr lang="en-US" altLang="zh-CN" dirty="0">
                <a:solidFill>
                  <a:srgbClr val="FF0000"/>
                </a:solidFill>
              </a:rPr>
              <a:t>:</a:t>
            </a:r>
            <a:r>
              <a:rPr lang="zh-CN" altLang="en-US" dirty="0">
                <a:solidFill>
                  <a:srgbClr val="FF0000"/>
                </a:solidFill>
              </a:rPr>
              <a:t>直方图是归一化的直方图</a:t>
            </a:r>
            <a:r>
              <a:rPr lang="en-US" altLang="zh-CN" dirty="0"/>
              <a:t>.</a:t>
            </a:r>
            <a:endParaRPr lang="zh-CN" altLang="en-US" dirty="0"/>
          </a:p>
        </p:txBody>
      </p:sp>
      <p:sp>
        <p:nvSpPr>
          <p:cNvPr id="121859" name="灯片编号占位符 4"/>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81" name="标题 1"/>
          <p:cNvSpPr>
            <a:spLocks noGrp="1"/>
          </p:cNvSpPr>
          <p:nvPr>
            <p:ph type="title"/>
          </p:nvPr>
        </p:nvSpPr>
        <p:spPr/>
        <p:txBody>
          <a:bodyPr vert="horz" wrap="square" lIns="91440" tIns="45720" rIns="91440" bIns="45720" anchor="b" anchorCtr="0"/>
          <a:p>
            <a:r>
              <a:rPr lang="zh-CN" altLang="en-US" dirty="0"/>
              <a:t>作业</a:t>
            </a:r>
            <a:endParaRPr lang="zh-CN" altLang="en-US" dirty="0"/>
          </a:p>
        </p:txBody>
      </p:sp>
      <p:sp>
        <p:nvSpPr>
          <p:cNvPr id="122882" name="内容占位符 2"/>
          <p:cNvSpPr>
            <a:spLocks noGrp="1"/>
          </p:cNvSpPr>
          <p:nvPr>
            <p:ph idx="1"/>
          </p:nvPr>
        </p:nvSpPr>
        <p:spPr>
          <a:ln>
            <a:solidFill>
              <a:schemeClr val="bg1"/>
            </a:solidFill>
            <a:miter/>
          </a:ln>
        </p:spPr>
        <p:txBody>
          <a:bodyPr vert="horz" wrap="square" lIns="91440" tIns="45720" rIns="91440" bIns="45720" anchor="t" anchorCtr="0"/>
          <a:p>
            <a:pPr lvl="1" eaLnBrk="1" hangingPunct="1"/>
            <a:r>
              <a:rPr lang="en-US" altLang="zh-CN" dirty="0"/>
              <a:t>7.</a:t>
            </a:r>
            <a:r>
              <a:rPr lang="zh-CN" altLang="en-US" dirty="0"/>
              <a:t>写一个小论文</a:t>
            </a:r>
            <a:r>
              <a:rPr lang="en-US" altLang="zh-CN" dirty="0"/>
              <a:t>,</a:t>
            </a:r>
            <a:r>
              <a:rPr lang="zh-CN" altLang="en-US" dirty="0"/>
              <a:t>字数在</a:t>
            </a:r>
            <a:r>
              <a:rPr lang="en-US" altLang="zh-CN" dirty="0"/>
              <a:t>1000</a:t>
            </a:r>
            <a:r>
              <a:rPr lang="zh-CN" altLang="en-US" dirty="0"/>
              <a:t>字左右</a:t>
            </a:r>
            <a:r>
              <a:rPr lang="en-US" altLang="zh-CN" dirty="0"/>
              <a:t>.</a:t>
            </a:r>
            <a:endParaRPr lang="zh-CN" altLang="en-US" dirty="0"/>
          </a:p>
          <a:p>
            <a:pPr lvl="1" eaLnBrk="1" hangingPunct="1"/>
            <a:r>
              <a:rPr lang="zh-CN" altLang="en-US" dirty="0"/>
              <a:t>主要内容是学习了</a:t>
            </a:r>
            <a:r>
              <a:rPr lang="en-US" altLang="zh-CN" dirty="0"/>
              <a:t>&lt;</a:t>
            </a:r>
            <a:r>
              <a:rPr lang="zh-CN" altLang="en-US" dirty="0"/>
              <a:t>数字图像处理</a:t>
            </a:r>
            <a:r>
              <a:rPr lang="en-US" altLang="zh-CN" dirty="0"/>
              <a:t>&gt;</a:t>
            </a:r>
            <a:r>
              <a:rPr lang="zh-CN" altLang="en-US" dirty="0"/>
              <a:t>的图像增强等理论后</a:t>
            </a:r>
            <a:r>
              <a:rPr lang="en-US" altLang="zh-CN" dirty="0"/>
              <a:t>,</a:t>
            </a:r>
            <a:r>
              <a:rPr lang="zh-CN" altLang="en-US" dirty="0"/>
              <a:t>在</a:t>
            </a:r>
            <a:r>
              <a:rPr lang="en-US" altLang="zh-CN" dirty="0"/>
              <a:t>PS</a:t>
            </a:r>
            <a:r>
              <a:rPr lang="zh-CN" altLang="en-US" dirty="0"/>
              <a:t>应用中的体会</a:t>
            </a:r>
            <a:r>
              <a:rPr lang="en-US" altLang="zh-CN" dirty="0"/>
              <a:t>(</a:t>
            </a:r>
            <a:r>
              <a:rPr lang="zh-CN" altLang="en-US" dirty="0"/>
              <a:t>比较</a:t>
            </a:r>
            <a:r>
              <a:rPr lang="en-US" altLang="zh-CN" dirty="0"/>
              <a:t>)</a:t>
            </a:r>
            <a:endParaRPr lang="en-US" altLang="zh-CN" dirty="0"/>
          </a:p>
          <a:p>
            <a:pPr lvl="2" eaLnBrk="1" hangingPunct="1"/>
            <a:r>
              <a:rPr lang="zh-CN" altLang="en-US" dirty="0"/>
              <a:t>理论联系应用的命令</a:t>
            </a:r>
            <a:endParaRPr lang="zh-CN" altLang="en-US" dirty="0"/>
          </a:p>
          <a:p>
            <a:pPr lvl="2" eaLnBrk="1" hangingPunct="1"/>
            <a:r>
              <a:rPr lang="zh-CN" altLang="en-US" dirty="0"/>
              <a:t>在</a:t>
            </a:r>
            <a:r>
              <a:rPr lang="en-US" altLang="zh-CN" dirty="0"/>
              <a:t>PS</a:t>
            </a:r>
            <a:r>
              <a:rPr lang="zh-CN" altLang="en-US" dirty="0"/>
              <a:t>中应用理论知识</a:t>
            </a:r>
            <a:endParaRPr lang="zh-CN" altLang="en-US" dirty="0"/>
          </a:p>
          <a:p>
            <a:pPr lvl="2" eaLnBrk="1" hangingPunct="1"/>
            <a:r>
              <a:rPr lang="zh-CN" altLang="en-US" dirty="0"/>
              <a:t>等等</a:t>
            </a:r>
            <a:endParaRPr lang="zh-CN" altLang="en-US" dirty="0"/>
          </a:p>
          <a:p>
            <a:r>
              <a:rPr lang="zh-CN" altLang="en-US" dirty="0">
                <a:solidFill>
                  <a:schemeClr val="bg1"/>
                </a:solidFill>
              </a:rPr>
              <a:t>要求</a:t>
            </a:r>
            <a:r>
              <a:rPr lang="en-US" altLang="zh-CN" dirty="0">
                <a:solidFill>
                  <a:schemeClr val="bg1"/>
                </a:solidFill>
              </a:rPr>
              <a:t>:</a:t>
            </a:r>
            <a:r>
              <a:rPr lang="zh-CN" altLang="en-US" dirty="0">
                <a:solidFill>
                  <a:schemeClr val="bg1"/>
                </a:solidFill>
              </a:rPr>
              <a:t>作业</a:t>
            </a:r>
            <a:r>
              <a:rPr lang="en-US" altLang="zh-CN" dirty="0">
                <a:solidFill>
                  <a:schemeClr val="bg1"/>
                </a:solidFill>
              </a:rPr>
              <a:t>1~5</a:t>
            </a:r>
            <a:r>
              <a:rPr lang="zh-CN" altLang="en-US" dirty="0">
                <a:solidFill>
                  <a:schemeClr val="bg1"/>
                </a:solidFill>
              </a:rPr>
              <a:t>题纸版本</a:t>
            </a:r>
            <a:r>
              <a:rPr lang="en-US" altLang="zh-CN" dirty="0">
                <a:solidFill>
                  <a:schemeClr val="bg1"/>
                </a:solidFill>
              </a:rPr>
              <a:t>,</a:t>
            </a:r>
            <a:r>
              <a:rPr lang="zh-CN" altLang="en-US" dirty="0">
                <a:solidFill>
                  <a:schemeClr val="bg1"/>
                </a:solidFill>
              </a:rPr>
              <a:t>作业</a:t>
            </a:r>
            <a:r>
              <a:rPr lang="en-US" altLang="zh-CN" dirty="0">
                <a:solidFill>
                  <a:schemeClr val="bg1"/>
                </a:solidFill>
              </a:rPr>
              <a:t>6</a:t>
            </a:r>
            <a:r>
              <a:rPr lang="zh-CN" altLang="en-US" dirty="0">
                <a:solidFill>
                  <a:schemeClr val="bg1"/>
                </a:solidFill>
              </a:rPr>
              <a:t>题电子版本</a:t>
            </a:r>
            <a:r>
              <a:rPr lang="en-US" altLang="zh-CN" dirty="0">
                <a:solidFill>
                  <a:schemeClr val="bg1"/>
                </a:solidFill>
              </a:rPr>
              <a:t>.</a:t>
            </a:r>
            <a:endParaRPr lang="zh-CN" altLang="en-US" dirty="0">
              <a:solidFill>
                <a:schemeClr val="bg1"/>
              </a:solidFill>
            </a:endParaRPr>
          </a:p>
        </p:txBody>
      </p:sp>
      <p:sp>
        <p:nvSpPr>
          <p:cNvPr id="122883" name="灯片编号占位符 4"/>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Rectangle 10"/>
          <p:cNvSpPr>
            <a:spLocks noGrp="1"/>
          </p:cNvSpPr>
          <p:nvPr>
            <p:ph type="sldNum" sz="quarter" idx="4"/>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latin typeface="Verdana" panose="020B0604030504040204" pitchFamily="-112" charset="0"/>
              </a:rPr>
            </a:fld>
            <a:endParaRPr lang="en-US" altLang="zh-CN" sz="1200" b="0" dirty="0">
              <a:latin typeface="Verdana" panose="020B0604030504040204" pitchFamily="-112" charset="0"/>
            </a:endParaRPr>
          </a:p>
        </p:txBody>
      </p:sp>
      <p:sp>
        <p:nvSpPr>
          <p:cNvPr id="13314" name="Rectangle 2"/>
          <p:cNvSpPr>
            <a:spLocks noGrp="1"/>
          </p:cNvSpPr>
          <p:nvPr>
            <p:ph type="subTitle" idx="1"/>
          </p:nvPr>
        </p:nvSpPr>
        <p:spPr>
          <a:xfrm>
            <a:off x="468313" y="1714500"/>
            <a:ext cx="7989888" cy="4459288"/>
          </a:xfrm>
        </p:spPr>
        <p:txBody>
          <a:bodyPr vert="horz" wrap="square" lIns="91440" tIns="45720" rIns="91440" bIns="45720" anchor="t" anchorCtr="0"/>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r>
              <a:rPr kumimoji="0" lang="en-US" altLang="zh-CN" sz="2900" b="1" i="1" u="none" strike="noStrike" kern="0" cap="none" spc="0" normalizeH="0" baseline="0" noProof="1" dirty="0">
                <a:solidFill>
                  <a:srgbClr val="FF0000"/>
                </a:solidFill>
                <a:latin typeface="+mn-lt"/>
                <a:ea typeface="+mn-ea"/>
                <a:cs typeface="+mn-cs"/>
              </a:rPr>
              <a:t>    </a:t>
            </a:r>
            <a:r>
              <a:rPr kumimoji="0" lang="zh-CN" altLang="en-US" sz="2900" b="1" i="1" u="none" strike="noStrike" kern="0" cap="none" spc="0" normalizeH="0" baseline="0" noProof="1" dirty="0">
                <a:solidFill>
                  <a:srgbClr val="FF0000"/>
                </a:solidFill>
                <a:latin typeface="+mn-lt"/>
                <a:ea typeface="+mn-ea"/>
                <a:cs typeface="+mn-cs"/>
              </a:rPr>
              <a:t>首先</a:t>
            </a:r>
            <a:r>
              <a:rPr kumimoji="0" lang="zh-CN" altLang="en-US" sz="2900" b="0" i="0" u="none" strike="noStrike" kern="0" cap="none" spc="0" normalizeH="0" baseline="0" noProof="1" dirty="0">
                <a:solidFill>
                  <a:schemeClr val="tx1"/>
                </a:solidFill>
                <a:latin typeface="+mn-lt"/>
                <a:ea typeface="+mn-ea"/>
                <a:cs typeface="+mn-cs"/>
              </a:rPr>
              <a:t>经过傅里叶变换将图像从空间域</a:t>
            </a:r>
            <a:r>
              <a:rPr kumimoji="0" lang="zh-CN" altLang="en-US" sz="2900" b="1" i="1" u="none" strike="noStrike" kern="0" cap="none" spc="0" normalizeH="0" baseline="0" noProof="1" dirty="0">
                <a:solidFill>
                  <a:srgbClr val="FF0000"/>
                </a:solidFill>
                <a:latin typeface="+mn-lt"/>
                <a:ea typeface="+mn-ea"/>
                <a:cs typeface="+mn-cs"/>
              </a:rPr>
              <a:t>变换</a:t>
            </a:r>
            <a:r>
              <a:rPr kumimoji="0" lang="zh-CN" altLang="en-US" sz="2900" b="0" i="0" u="none" strike="noStrike" kern="0" cap="none" spc="0" normalizeH="0" baseline="0" noProof="1" dirty="0">
                <a:solidFill>
                  <a:schemeClr val="tx1"/>
                </a:solidFill>
                <a:latin typeface="+mn-lt"/>
                <a:ea typeface="+mn-ea"/>
                <a:cs typeface="+mn-cs"/>
              </a:rPr>
              <a:t>到</a:t>
            </a:r>
            <a:r>
              <a:rPr kumimoji="0" lang="zh-CN" altLang="en-US" sz="2900" b="1" i="1" u="none" strike="noStrike" kern="0" cap="none" spc="0" normalizeH="0" baseline="0" noProof="1" dirty="0">
                <a:solidFill>
                  <a:srgbClr val="FF0000"/>
                </a:solidFill>
                <a:latin typeface="+mn-lt"/>
                <a:ea typeface="+mn-ea"/>
                <a:cs typeface="+mn-cs"/>
              </a:rPr>
              <a:t>频率域</a:t>
            </a:r>
            <a:r>
              <a:rPr kumimoji="0" lang="en-US" altLang="zh-CN" sz="2900" b="0" i="0" u="none" strike="noStrike" kern="0" cap="none" spc="0" normalizeH="0" baseline="0" noProof="1" dirty="0">
                <a:solidFill>
                  <a:schemeClr val="tx1"/>
                </a:solidFill>
                <a:latin typeface="+mn-lt"/>
                <a:ea typeface="+mn-ea"/>
                <a:cs typeface="+mn-cs"/>
              </a:rPr>
              <a:t>;</a:t>
            </a:r>
            <a:endParaRPr kumimoji="0" lang="en-US" altLang="zh-CN" sz="29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r>
              <a:rPr kumimoji="0" lang="en-US" altLang="zh-CN" sz="2900" b="1" i="1" u="none" strike="noStrike" kern="0" cap="none" spc="0" normalizeH="0" baseline="0" noProof="1" dirty="0">
                <a:solidFill>
                  <a:srgbClr val="FF0000"/>
                </a:solidFill>
                <a:latin typeface="+mn-lt"/>
                <a:ea typeface="+mn-ea"/>
                <a:cs typeface="+mn-cs"/>
              </a:rPr>
              <a:t>     </a:t>
            </a:r>
            <a:r>
              <a:rPr kumimoji="0" lang="zh-CN" altLang="en-US" sz="2900" b="1" i="1" u="none" strike="noStrike" kern="0" cap="none" spc="0" normalizeH="0" baseline="0" noProof="1" dirty="0">
                <a:solidFill>
                  <a:srgbClr val="FF0000"/>
                </a:solidFill>
                <a:latin typeface="+mn-lt"/>
                <a:ea typeface="+mn-ea"/>
                <a:cs typeface="+mn-cs"/>
              </a:rPr>
              <a:t>然后</a:t>
            </a:r>
            <a:r>
              <a:rPr kumimoji="0" lang="zh-CN" altLang="en-US" sz="2900" b="0" i="0" u="none" strike="noStrike" kern="0" cap="none" spc="0" normalizeH="0" baseline="0" noProof="1" dirty="0">
                <a:solidFill>
                  <a:schemeClr val="tx1"/>
                </a:solidFill>
                <a:latin typeface="+mn-lt"/>
                <a:ea typeface="+mn-ea"/>
                <a:cs typeface="+mn-cs"/>
              </a:rPr>
              <a:t>在频率域对频谱进行操作和</a:t>
            </a:r>
            <a:r>
              <a:rPr kumimoji="0" lang="zh-CN" altLang="en-US" sz="2900" b="1" i="1" u="none" strike="noStrike" kern="0" cap="none" spc="0" normalizeH="0" baseline="0" noProof="1" dirty="0">
                <a:solidFill>
                  <a:srgbClr val="FF0000"/>
                </a:solidFill>
                <a:latin typeface="+mn-lt"/>
                <a:ea typeface="+mn-ea"/>
                <a:cs typeface="+mn-cs"/>
              </a:rPr>
              <a:t>处理</a:t>
            </a:r>
            <a:r>
              <a:rPr kumimoji="0" lang="en-US" altLang="zh-CN" sz="2900" b="0" i="0" u="none" strike="noStrike" kern="0" cap="none" spc="0" normalizeH="0" baseline="0" noProof="1" dirty="0">
                <a:solidFill>
                  <a:schemeClr val="tx1"/>
                </a:solidFill>
                <a:latin typeface="+mn-lt"/>
                <a:ea typeface="+mn-ea"/>
                <a:cs typeface="+mn-cs"/>
              </a:rPr>
              <a:t>;</a:t>
            </a:r>
            <a:endParaRPr kumimoji="0" lang="en-US" altLang="zh-CN" sz="29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r>
              <a:rPr kumimoji="0" lang="zh-CN" altLang="en-US" sz="2900" b="1" i="1" u="none" strike="noStrike" kern="0" cap="none" spc="0" normalizeH="0" baseline="0" noProof="1" dirty="0">
                <a:solidFill>
                  <a:srgbClr val="FF0000"/>
                </a:solidFill>
                <a:latin typeface="+mn-lt"/>
                <a:ea typeface="+mn-ea"/>
                <a:cs typeface="+mn-cs"/>
              </a:rPr>
              <a:t>再</a:t>
            </a:r>
            <a:r>
              <a:rPr kumimoji="0" lang="zh-CN" altLang="en-US" sz="2900" b="0" i="0" u="none" strike="noStrike" kern="0" cap="none" spc="0" normalizeH="0" baseline="0" noProof="1" dirty="0">
                <a:solidFill>
                  <a:schemeClr val="tx1"/>
                </a:solidFill>
                <a:latin typeface="+mn-lt"/>
                <a:ea typeface="+mn-ea"/>
                <a:cs typeface="+mn-cs"/>
              </a:rPr>
              <a:t>将其</a:t>
            </a:r>
            <a:r>
              <a:rPr kumimoji="0" lang="zh-CN" altLang="en-US" sz="2900" b="1" i="1" u="none" strike="noStrike" kern="0" cap="none" spc="0" normalizeH="0" baseline="0" noProof="1" dirty="0">
                <a:solidFill>
                  <a:srgbClr val="FF0000"/>
                </a:solidFill>
                <a:latin typeface="+mn-lt"/>
                <a:ea typeface="+mn-ea"/>
                <a:cs typeface="+mn-cs"/>
              </a:rPr>
              <a:t>反变换</a:t>
            </a:r>
            <a:r>
              <a:rPr kumimoji="0" lang="zh-CN" altLang="en-US" sz="2900" b="0" i="0" u="none" strike="noStrike" kern="0" cap="none" spc="0" normalizeH="0" baseline="0" noProof="1" dirty="0">
                <a:solidFill>
                  <a:schemeClr val="tx1"/>
                </a:solidFill>
                <a:latin typeface="+mn-lt"/>
                <a:ea typeface="+mn-ea"/>
                <a:cs typeface="+mn-cs"/>
              </a:rPr>
              <a:t>到空间域，从而得到增强后的图像。 </a:t>
            </a:r>
            <a:endParaRPr kumimoji="0" lang="zh-CN" altLang="en-US" sz="29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r>
              <a:rPr kumimoji="0" lang="en-US" altLang="zh-CN" sz="2900" b="0" i="0" u="none" strike="noStrike" kern="0" cap="none" spc="0" normalizeH="0" baseline="0" noProof="1" dirty="0">
                <a:solidFill>
                  <a:schemeClr val="tx1"/>
                </a:solidFill>
                <a:latin typeface="+mn-lt"/>
                <a:ea typeface="+mn-ea"/>
                <a:cs typeface="+mn-cs"/>
              </a:rPr>
              <a:t>   f(x,y)-</a:t>
            </a:r>
            <a:r>
              <a:rPr kumimoji="0" lang="en-US" altLang="zh-CN" sz="2900" b="0" i="0" u="none" strike="noStrike" kern="0" cap="none" spc="0" normalizeH="0" baseline="0" noProof="1" dirty="0">
                <a:solidFill>
                  <a:schemeClr val="tx1"/>
                </a:solidFill>
                <a:latin typeface="+mn-lt"/>
                <a:ea typeface="+mn-ea"/>
                <a:cs typeface="+mn-cs"/>
                <a:sym typeface="Wingdings" panose="05000000000000000000" pitchFamily="2" charset="2"/>
              </a:rPr>
              <a:t>(</a:t>
            </a:r>
            <a:r>
              <a:rPr kumimoji="0" lang="zh-CN" altLang="en-US" sz="2900" b="0" i="0" u="none" strike="noStrike" kern="0" cap="none" spc="0" normalizeH="0" baseline="0" noProof="1" dirty="0">
                <a:solidFill>
                  <a:schemeClr val="tx1"/>
                </a:solidFill>
                <a:latin typeface="+mn-lt"/>
                <a:ea typeface="+mn-ea"/>
                <a:cs typeface="+mn-cs"/>
                <a:sym typeface="Wingdings" panose="05000000000000000000" pitchFamily="2" charset="2"/>
              </a:rPr>
              <a:t>正变换</a:t>
            </a:r>
            <a:r>
              <a:rPr kumimoji="0" lang="en-US" altLang="zh-CN" sz="2900" b="0" i="0" u="none" strike="noStrike" kern="0" cap="none" spc="0" normalizeH="0" baseline="0" noProof="1" dirty="0">
                <a:solidFill>
                  <a:schemeClr val="tx1"/>
                </a:solidFill>
                <a:latin typeface="+mn-lt"/>
                <a:ea typeface="+mn-ea"/>
                <a:cs typeface="+mn-cs"/>
                <a:sym typeface="Wingdings" panose="05000000000000000000" pitchFamily="2" charset="2"/>
              </a:rPr>
              <a:t>)-&gt;F(U,V)-&gt;(</a:t>
            </a:r>
            <a:r>
              <a:rPr kumimoji="0" lang="zh-CN" altLang="en-US" sz="2900" b="0" i="0" u="none" strike="noStrike" kern="0" cap="none" spc="0" normalizeH="0" baseline="0" noProof="1" dirty="0">
                <a:solidFill>
                  <a:schemeClr val="tx1"/>
                </a:solidFill>
                <a:latin typeface="+mn-lt"/>
                <a:ea typeface="+mn-ea"/>
                <a:cs typeface="+mn-cs"/>
                <a:sym typeface="Wingdings" panose="05000000000000000000" pitchFamily="2" charset="2"/>
              </a:rPr>
              <a:t>处理</a:t>
            </a:r>
            <a:r>
              <a:rPr kumimoji="0" lang="en-US" altLang="zh-CN" sz="2900" b="0" i="0" u="none" strike="noStrike" kern="0" cap="none" spc="0" normalizeH="0" baseline="0" noProof="1" dirty="0">
                <a:solidFill>
                  <a:schemeClr val="tx1"/>
                </a:solidFill>
                <a:latin typeface="+mn-lt"/>
                <a:ea typeface="+mn-ea"/>
                <a:cs typeface="+mn-cs"/>
                <a:sym typeface="Wingdings" panose="05000000000000000000" pitchFamily="2" charset="2"/>
              </a:rPr>
              <a:t>)-------    -- &gt;F’(u,v)(</a:t>
            </a:r>
            <a:r>
              <a:rPr kumimoji="0" lang="zh-CN" altLang="en-US" sz="2900" b="0" i="0" u="none" strike="noStrike" kern="0" cap="none" spc="0" normalizeH="0" baseline="0" noProof="1" dirty="0">
                <a:solidFill>
                  <a:schemeClr val="tx1"/>
                </a:solidFill>
                <a:latin typeface="+mn-lt"/>
                <a:ea typeface="+mn-ea"/>
                <a:cs typeface="+mn-cs"/>
                <a:sym typeface="Wingdings" panose="05000000000000000000" pitchFamily="2" charset="2"/>
              </a:rPr>
              <a:t>反变换</a:t>
            </a:r>
            <a:r>
              <a:rPr kumimoji="0" lang="en-US" altLang="zh-CN" sz="2900" b="0" i="0" u="none" strike="noStrike" kern="0" cap="none" spc="0" normalizeH="0" baseline="0" noProof="1" dirty="0">
                <a:solidFill>
                  <a:schemeClr val="tx1"/>
                </a:solidFill>
                <a:latin typeface="+mn-lt"/>
                <a:ea typeface="+mn-ea"/>
                <a:cs typeface="+mn-cs"/>
                <a:sym typeface="Wingdings" panose="05000000000000000000" pitchFamily="2" charset="2"/>
              </a:rPr>
              <a:t>)g(x,y)</a:t>
            </a:r>
            <a:endParaRPr kumimoji="0" lang="en-US" altLang="zh-CN" sz="2900" b="0" i="0" u="none" strike="noStrike" kern="0" cap="none" spc="0" normalizeH="0" baseline="0" noProof="1" dirty="0">
              <a:solidFill>
                <a:schemeClr val="tx1"/>
              </a:solidFill>
              <a:latin typeface="+mn-lt"/>
              <a:ea typeface="+mn-ea"/>
              <a:cs typeface="+mn-cs"/>
              <a:sym typeface="Wingdings" panose="05000000000000000000" pitchFamily="2" charset="2"/>
            </a:endParaRPr>
          </a:p>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endParaRPr kumimoji="0" lang="en-US" altLang="zh-CN" sz="2900" b="0" i="0" u="none" strike="noStrike" kern="0" cap="none" spc="0" normalizeH="0" baseline="0" noProof="1" dirty="0">
              <a:solidFill>
                <a:schemeClr val="tx1"/>
              </a:solidFill>
              <a:latin typeface="+mn-lt"/>
              <a:ea typeface="+mn-ea"/>
              <a:cs typeface="+mn-cs"/>
              <a:sym typeface="Wingdings" panose="05000000000000000000" pitchFamily="2" charset="2"/>
            </a:endParaRPr>
          </a:p>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r>
              <a:rPr kumimoji="0" lang="en-US" altLang="zh-CN" sz="2900" b="0" i="0" u="none" strike="noStrike" kern="0" cap="none" spc="0" normalizeH="0" baseline="0" noProof="1" dirty="0">
                <a:solidFill>
                  <a:schemeClr val="tx1"/>
                </a:solidFill>
                <a:latin typeface="+mn-lt"/>
                <a:ea typeface="+mn-ea"/>
                <a:cs typeface="+mn-cs"/>
                <a:sym typeface="Wingdings" panose="05000000000000000000" pitchFamily="2" charset="2"/>
              </a:rPr>
              <a:t> f(x,y)==……….==g(x,y)</a:t>
            </a:r>
            <a:endParaRPr kumimoji="0" lang="zh-CN" altLang="en-US" sz="29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endParaRPr kumimoji="0" lang="en-US" altLang="zh-CN" sz="2900" b="0" i="0" u="none" strike="noStrike" kern="0" cap="none" spc="0" normalizeH="0" baseline="0" noProof="1" dirty="0">
              <a:solidFill>
                <a:schemeClr val="tx1"/>
              </a:solidFill>
              <a:latin typeface="+mn-lt"/>
              <a:ea typeface="+mn-ea"/>
              <a:cs typeface="+mn-cs"/>
            </a:endParaRPr>
          </a:p>
        </p:txBody>
      </p:sp>
      <p:sp>
        <p:nvSpPr>
          <p:cNvPr id="13315" name="Rectangle 3"/>
          <p:cNvSpPr/>
          <p:nvPr/>
        </p:nvSpPr>
        <p:spPr>
          <a:xfrm>
            <a:off x="2555875" y="1052513"/>
            <a:ext cx="2808288" cy="538162"/>
          </a:xfrm>
          <a:prstGeom prst="rect">
            <a:avLst/>
          </a:prstGeom>
          <a:noFill/>
          <a:ln w="9525">
            <a:noFill/>
          </a:ln>
        </p:spPr>
        <p:txBody>
          <a:bodyPr anchor="t" anchorCtr="0">
            <a:spAutoFit/>
          </a:bodyPr>
          <a:p>
            <a:r>
              <a:rPr lang="zh-CN" altLang="en-US" b="0" dirty="0">
                <a:latin typeface="Verdana" panose="020B0604030504040204" pitchFamily="-112" charset="0"/>
                <a:ea typeface="宋体" panose="02010600030101010101" pitchFamily="2" charset="-122"/>
              </a:rPr>
              <a:t>        频域增强</a:t>
            </a:r>
            <a:endParaRPr lang="zh-CN" altLang="en-US" b="0" dirty="0">
              <a:latin typeface="Verdana" panose="020B0604030504040204" pitchFamily="-112" charset="0"/>
              <a:ea typeface="宋体" panose="02010600030101010101" pitchFamily="2" charset="-122"/>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3905" name="标题 1"/>
          <p:cNvSpPr>
            <a:spLocks noGrp="1"/>
          </p:cNvSpPr>
          <p:nvPr>
            <p:ph type="title"/>
          </p:nvPr>
        </p:nvSpPr>
        <p:spPr>
          <a:xfrm>
            <a:off x="1370013" y="301625"/>
            <a:ext cx="7313612" cy="627063"/>
          </a:xfrm>
        </p:spPr>
        <p:txBody>
          <a:bodyPr vert="horz" wrap="square" lIns="91440" tIns="45720" rIns="91440" bIns="45720" anchor="b" anchorCtr="0"/>
          <a:p>
            <a:r>
              <a:rPr lang="zh-CN" altLang="en-US" dirty="0"/>
              <a:t>作业</a:t>
            </a:r>
            <a:r>
              <a:rPr lang="en-US" altLang="zh-CN" dirty="0"/>
              <a:t>5_8.</a:t>
            </a:r>
            <a:r>
              <a:rPr lang="zh-CN" altLang="en-US" dirty="0"/>
              <a:t>翻译以下内容</a:t>
            </a:r>
            <a:endParaRPr lang="zh-CN" altLang="en-US" dirty="0"/>
          </a:p>
        </p:txBody>
      </p:sp>
      <p:sp>
        <p:nvSpPr>
          <p:cNvPr id="123906" name="内容占位符 2"/>
          <p:cNvSpPr>
            <a:spLocks noGrp="1"/>
          </p:cNvSpPr>
          <p:nvPr>
            <p:ph idx="1"/>
          </p:nvPr>
        </p:nvSpPr>
        <p:spPr>
          <a:xfrm>
            <a:off x="1370013" y="1643063"/>
            <a:ext cx="7313612" cy="2286000"/>
          </a:xfrm>
        </p:spPr>
        <p:txBody>
          <a:bodyPr vert="horz" wrap="square" lIns="91440" tIns="45720" rIns="91440" bIns="45720" anchor="t" anchorCtr="0"/>
          <a:p>
            <a:endParaRPr lang="zh-CN" altLang="en-US" dirty="0"/>
          </a:p>
        </p:txBody>
      </p:sp>
      <p:sp>
        <p:nvSpPr>
          <p:cNvPr id="123907" name="灯片编号占位符 4"/>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pic>
        <p:nvPicPr>
          <p:cNvPr id="123908" name="图片 5" descr="14_1.jpeg"/>
          <p:cNvPicPr>
            <a:picLocks noChangeAspect="1"/>
          </p:cNvPicPr>
          <p:nvPr/>
        </p:nvPicPr>
        <p:blipFill>
          <a:blip r:embed="rId1"/>
          <a:stretch>
            <a:fillRect/>
          </a:stretch>
        </p:blipFill>
        <p:spPr>
          <a:xfrm>
            <a:off x="1785938" y="928688"/>
            <a:ext cx="6053137" cy="5775325"/>
          </a:xfrm>
          <a:prstGeom prst="rect">
            <a:avLst/>
          </a:prstGeom>
          <a:noFill/>
          <a:ln w="9525">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4929" name="标题 1"/>
          <p:cNvSpPr>
            <a:spLocks noGrp="1"/>
          </p:cNvSpPr>
          <p:nvPr>
            <p:ph type="title"/>
          </p:nvPr>
        </p:nvSpPr>
        <p:spPr>
          <a:xfrm>
            <a:off x="1370013" y="301625"/>
            <a:ext cx="7313612" cy="841375"/>
          </a:xfrm>
        </p:spPr>
        <p:txBody>
          <a:bodyPr vert="horz" wrap="square" lIns="91440" tIns="45720" rIns="91440" bIns="45720" anchor="b" anchorCtr="0"/>
          <a:p>
            <a:r>
              <a:rPr lang="zh-CN" altLang="en-US" dirty="0"/>
              <a:t>作业</a:t>
            </a:r>
            <a:r>
              <a:rPr lang="en-US" altLang="zh-CN" dirty="0"/>
              <a:t>5_8</a:t>
            </a:r>
            <a:endParaRPr lang="zh-CN" altLang="en-US" dirty="0"/>
          </a:p>
        </p:txBody>
      </p:sp>
      <p:pic>
        <p:nvPicPr>
          <p:cNvPr id="124930" name="内容占位符 5" descr="14_2.jpeg"/>
          <p:cNvPicPr>
            <a:picLocks noGrp="1" noChangeAspect="1"/>
          </p:cNvPicPr>
          <p:nvPr>
            <p:ph idx="1"/>
          </p:nvPr>
        </p:nvPicPr>
        <p:blipFill>
          <a:blip r:embed="rId1"/>
          <a:stretch>
            <a:fillRect/>
          </a:stretch>
        </p:blipFill>
        <p:spPr>
          <a:xfrm>
            <a:off x="2786063" y="1214438"/>
            <a:ext cx="4357687" cy="5305425"/>
          </a:xfrm>
        </p:spPr>
      </p:pic>
      <p:sp>
        <p:nvSpPr>
          <p:cNvPr id="124931" name="灯片编号占位符 4"/>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5953" name="标题 1"/>
          <p:cNvSpPr>
            <a:spLocks noGrp="1"/>
          </p:cNvSpPr>
          <p:nvPr>
            <p:ph type="title"/>
          </p:nvPr>
        </p:nvSpPr>
        <p:spPr/>
        <p:txBody>
          <a:bodyPr vert="horz" wrap="square" lIns="91440" tIns="45720" rIns="91440" bIns="45720" anchor="b" anchorCtr="0"/>
          <a:p>
            <a:r>
              <a:rPr lang="zh-CN" altLang="en-US" dirty="0"/>
              <a:t>作业</a:t>
            </a:r>
            <a:r>
              <a:rPr lang="en-US" altLang="zh-CN" dirty="0"/>
              <a:t>5_8</a:t>
            </a:r>
            <a:endParaRPr lang="zh-CN" altLang="en-US" dirty="0"/>
          </a:p>
        </p:txBody>
      </p:sp>
      <p:pic>
        <p:nvPicPr>
          <p:cNvPr id="125954" name="内容占位符 5" descr="14_3.jpeg"/>
          <p:cNvPicPr>
            <a:picLocks noGrp="1" noChangeAspect="1"/>
          </p:cNvPicPr>
          <p:nvPr>
            <p:ph idx="1"/>
          </p:nvPr>
        </p:nvPicPr>
        <p:blipFill>
          <a:blip r:embed="rId1"/>
          <a:stretch>
            <a:fillRect/>
          </a:stretch>
        </p:blipFill>
        <p:spPr>
          <a:xfrm>
            <a:off x="2571750" y="1428750"/>
            <a:ext cx="4286250" cy="5178425"/>
          </a:xfrm>
        </p:spPr>
      </p:pic>
      <p:sp>
        <p:nvSpPr>
          <p:cNvPr id="125955" name="灯片编号占位符 4"/>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6977" name="标题 1"/>
          <p:cNvSpPr>
            <a:spLocks noGrp="1"/>
          </p:cNvSpPr>
          <p:nvPr>
            <p:ph type="title"/>
          </p:nvPr>
        </p:nvSpPr>
        <p:spPr/>
        <p:txBody>
          <a:bodyPr vert="horz" wrap="square" lIns="91440" tIns="45720" rIns="91440" bIns="45720" anchor="b" anchorCtr="0"/>
          <a:p>
            <a:r>
              <a:rPr lang="zh-CN" altLang="en-US" dirty="0"/>
              <a:t>作业</a:t>
            </a:r>
            <a:r>
              <a:rPr lang="en-US" altLang="zh-CN" dirty="0"/>
              <a:t>5_8</a:t>
            </a:r>
            <a:endParaRPr lang="zh-CN" altLang="en-US" dirty="0"/>
          </a:p>
        </p:txBody>
      </p:sp>
      <p:pic>
        <p:nvPicPr>
          <p:cNvPr id="126978" name="内容占位符 5" descr="14_4.jpeg"/>
          <p:cNvPicPr>
            <a:picLocks noGrp="1" noChangeAspect="1"/>
          </p:cNvPicPr>
          <p:nvPr>
            <p:ph idx="1"/>
          </p:nvPr>
        </p:nvPicPr>
        <p:blipFill>
          <a:blip r:embed="rId1"/>
          <a:stretch>
            <a:fillRect/>
          </a:stretch>
        </p:blipFill>
        <p:spPr>
          <a:xfrm>
            <a:off x="1874838" y="2003425"/>
            <a:ext cx="6303962" cy="3762375"/>
          </a:xfrm>
        </p:spPr>
      </p:pic>
      <p:sp>
        <p:nvSpPr>
          <p:cNvPr id="126979" name="灯片编号占位符 4"/>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8001" name="标题 1"/>
          <p:cNvSpPr>
            <a:spLocks noGrp="1"/>
          </p:cNvSpPr>
          <p:nvPr>
            <p:ph type="title"/>
          </p:nvPr>
        </p:nvSpPr>
        <p:spPr/>
        <p:txBody>
          <a:bodyPr vert="horz" wrap="square" lIns="91440" tIns="45720" rIns="91440" bIns="45720" anchor="b" anchorCtr="0"/>
          <a:p>
            <a:r>
              <a:rPr lang="zh-CN" altLang="en-US" dirty="0"/>
              <a:t>作业</a:t>
            </a:r>
            <a:r>
              <a:rPr lang="en-US" altLang="zh-CN" dirty="0"/>
              <a:t>5_9</a:t>
            </a:r>
            <a:r>
              <a:rPr lang="zh-CN" altLang="en-US" dirty="0"/>
              <a:t>翻译以下内容</a:t>
            </a:r>
            <a:endParaRPr lang="zh-CN" altLang="en-US" dirty="0"/>
          </a:p>
        </p:txBody>
      </p:sp>
      <p:sp>
        <p:nvSpPr>
          <p:cNvPr id="128002" name="灯片编号占位符 4"/>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pic>
        <p:nvPicPr>
          <p:cNvPr id="128003" name="内容占位符 7" descr="17.jpeg"/>
          <p:cNvPicPr>
            <a:picLocks noGrp="1" noChangeAspect="1"/>
          </p:cNvPicPr>
          <p:nvPr>
            <p:ph idx="1"/>
          </p:nvPr>
        </p:nvPicPr>
        <p:blipFill>
          <a:blip r:embed="rId1"/>
          <a:stretch>
            <a:fillRect/>
          </a:stretch>
        </p:blipFill>
        <p:spPr>
          <a:xfrm>
            <a:off x="1968500" y="1827213"/>
            <a:ext cx="6116638" cy="4114800"/>
          </a:xfr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9025" name="标题 1"/>
          <p:cNvSpPr>
            <a:spLocks noGrp="1"/>
          </p:cNvSpPr>
          <p:nvPr>
            <p:ph type="title"/>
          </p:nvPr>
        </p:nvSpPr>
        <p:spPr/>
        <p:txBody>
          <a:bodyPr vert="horz" wrap="square" lIns="91440" tIns="45720" rIns="91440" bIns="45720" anchor="b" anchorCtr="0"/>
          <a:p>
            <a:r>
              <a:rPr lang="zh-CN" altLang="en-US" dirty="0"/>
              <a:t>作业</a:t>
            </a:r>
            <a:r>
              <a:rPr lang="en-US" altLang="zh-CN" dirty="0"/>
              <a:t>5_9</a:t>
            </a:r>
            <a:endParaRPr lang="zh-CN" altLang="en-US" dirty="0"/>
          </a:p>
        </p:txBody>
      </p:sp>
      <p:sp>
        <p:nvSpPr>
          <p:cNvPr id="129026" name="灯片编号占位符 4"/>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pic>
        <p:nvPicPr>
          <p:cNvPr id="129027" name="内容占位符 7" descr="18.jpeg"/>
          <p:cNvPicPr>
            <a:picLocks noGrp="1" noChangeAspect="1"/>
          </p:cNvPicPr>
          <p:nvPr>
            <p:ph idx="1"/>
          </p:nvPr>
        </p:nvPicPr>
        <p:blipFill>
          <a:blip r:embed="rId1"/>
          <a:stretch>
            <a:fillRect/>
          </a:stretch>
        </p:blipFill>
        <p:spPr>
          <a:xfrm>
            <a:off x="3000375" y="1714500"/>
            <a:ext cx="3521075" cy="4114800"/>
          </a:xfr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0049" name="标题 1"/>
          <p:cNvSpPr>
            <a:spLocks noGrp="1"/>
          </p:cNvSpPr>
          <p:nvPr>
            <p:ph type="title"/>
          </p:nvPr>
        </p:nvSpPr>
        <p:spPr/>
        <p:txBody>
          <a:bodyPr vert="horz" wrap="square" lIns="91440" tIns="45720" rIns="91440" bIns="45720" anchor="b" anchorCtr="0"/>
          <a:p>
            <a:r>
              <a:rPr lang="zh-CN" altLang="en-US" dirty="0"/>
              <a:t>作业</a:t>
            </a:r>
            <a:r>
              <a:rPr lang="en-US" altLang="zh-CN" dirty="0"/>
              <a:t>5_10</a:t>
            </a:r>
            <a:endParaRPr lang="zh-CN" altLang="en-US" dirty="0"/>
          </a:p>
        </p:txBody>
      </p:sp>
      <p:sp>
        <p:nvSpPr>
          <p:cNvPr id="130050" name="内容占位符 2"/>
          <p:cNvSpPr>
            <a:spLocks noGrp="1"/>
          </p:cNvSpPr>
          <p:nvPr>
            <p:ph idx="1"/>
          </p:nvPr>
        </p:nvSpPr>
        <p:spPr>
          <a:xfrm>
            <a:off x="1370013" y="1628775"/>
            <a:ext cx="7313612" cy="4259263"/>
          </a:xfrm>
        </p:spPr>
        <p:txBody>
          <a:bodyPr vert="horz" wrap="square" lIns="91440" tIns="45720" rIns="91440" bIns="45720" anchor="t" anchorCtr="0"/>
          <a:p>
            <a:r>
              <a:rPr lang="en-US" altLang="zh-CN" dirty="0">
                <a:hlinkClick r:id="rId1" action="ppaction://hlinkfile"/>
              </a:rPr>
              <a:t>C++</a:t>
            </a:r>
            <a:r>
              <a:rPr lang="zh-CN" altLang="en-US" dirty="0">
                <a:hlinkClick r:id="rId1" action="ppaction://hlinkfile"/>
              </a:rPr>
              <a:t>编程实现</a:t>
            </a:r>
            <a:endParaRPr lang="zh-CN" altLang="en-US" dirty="0"/>
          </a:p>
        </p:txBody>
      </p:sp>
      <p:sp>
        <p:nvSpPr>
          <p:cNvPr id="130051" name="灯片编号占位符 3"/>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1073" name="灯片编号占位符 5"/>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
        <p:nvSpPr>
          <p:cNvPr id="131074" name="Rectangle 2"/>
          <p:cNvSpPr>
            <a:spLocks noGrp="1"/>
          </p:cNvSpPr>
          <p:nvPr>
            <p:ph type="title"/>
          </p:nvPr>
        </p:nvSpPr>
        <p:spPr/>
        <p:txBody>
          <a:bodyPr vert="horz" wrap="square" lIns="91440" tIns="45720" rIns="91440" bIns="45720" anchor="b" anchorCtr="0"/>
          <a:p>
            <a:pPr eaLnBrk="1" hangingPunct="1"/>
            <a:r>
              <a:rPr lang="zh-CN" altLang="en-US" dirty="0"/>
              <a:t>实验</a:t>
            </a:r>
            <a:endParaRPr lang="zh-CN" altLang="en-US" dirty="0"/>
          </a:p>
        </p:txBody>
      </p:sp>
      <p:sp>
        <p:nvSpPr>
          <p:cNvPr id="131075" name="Rectangle 3"/>
          <p:cNvSpPr>
            <a:spLocks noGrp="1"/>
          </p:cNvSpPr>
          <p:nvPr>
            <p:ph idx="1"/>
          </p:nvPr>
        </p:nvSpPr>
        <p:spPr/>
        <p:txBody>
          <a:bodyPr vert="horz" wrap="square" lIns="91440" tIns="45720" rIns="91440" bIns="45720" anchor="t" anchorCtr="0"/>
          <a:p>
            <a:pPr eaLnBrk="1" hangingPunct="1"/>
            <a:r>
              <a:rPr lang="zh-CN" altLang="en-US" dirty="0"/>
              <a:t>见实验任务书</a:t>
            </a:r>
            <a:endParaRPr lang="zh-CN" altLang="en-US"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2097" name="灯片编号占位符 5"/>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
        <p:nvSpPr>
          <p:cNvPr id="132098" name="Rectangle 2"/>
          <p:cNvSpPr>
            <a:spLocks noGrp="1"/>
          </p:cNvSpPr>
          <p:nvPr>
            <p:ph type="title"/>
          </p:nvPr>
        </p:nvSpPr>
        <p:spPr/>
        <p:txBody>
          <a:bodyPr vert="horz" wrap="square" lIns="91440" tIns="45720" rIns="91440" bIns="45720" anchor="b" anchorCtr="0"/>
          <a:p>
            <a:pPr eaLnBrk="1" hangingPunct="1"/>
            <a:r>
              <a:rPr lang="en-US" altLang="zh-CN" dirty="0"/>
              <a:t>END</a:t>
            </a:r>
            <a:endParaRPr lang="en-US" altLang="zh-CN" dirty="0"/>
          </a:p>
        </p:txBody>
      </p:sp>
      <p:sp>
        <p:nvSpPr>
          <p:cNvPr id="132099" name="Rectangle 3"/>
          <p:cNvSpPr>
            <a:spLocks noGrp="1"/>
          </p:cNvSpPr>
          <p:nvPr>
            <p:ph idx="1"/>
          </p:nvPr>
        </p:nvSpPr>
        <p:spPr>
          <a:xfrm>
            <a:off x="1370013" y="1628775"/>
            <a:ext cx="7313612" cy="4313238"/>
          </a:xfrm>
        </p:spPr>
        <p:txBody>
          <a:bodyPr vert="horz" wrap="square" lIns="91440" tIns="45720" rIns="91440" bIns="45720" anchor="t" anchorCtr="0"/>
          <a:p>
            <a:pPr eaLnBrk="1" hangingPunct="1"/>
            <a:r>
              <a:rPr lang="zh-CN" altLang="en-US" sz="2500" dirty="0"/>
              <a:t>参考资料：</a:t>
            </a:r>
            <a:endParaRPr lang="zh-CN" altLang="en-US" sz="2500" dirty="0"/>
          </a:p>
          <a:p>
            <a:pPr eaLnBrk="1" hangingPunct="1"/>
            <a:r>
              <a:rPr lang="en-US" altLang="zh-CN" sz="2500" dirty="0"/>
              <a:t>1.《</a:t>
            </a:r>
            <a:r>
              <a:rPr lang="zh-CN" altLang="en-US" sz="2500" dirty="0"/>
              <a:t>数字图像处理与分析</a:t>
            </a:r>
            <a:r>
              <a:rPr lang="en-US" altLang="zh-CN" sz="2500" dirty="0"/>
              <a:t>》</a:t>
            </a:r>
            <a:r>
              <a:rPr lang="zh-CN" altLang="en-US" sz="2500" dirty="0"/>
              <a:t>，龚声蓉等编著，清华大学出版社</a:t>
            </a:r>
            <a:endParaRPr lang="zh-CN" altLang="en-US" sz="2500" dirty="0"/>
          </a:p>
          <a:p>
            <a:pPr eaLnBrk="1" hangingPunct="1"/>
            <a:r>
              <a:rPr lang="en-US" altLang="zh-CN" sz="2500" dirty="0"/>
              <a:t>2.《MATLAB7.0</a:t>
            </a:r>
            <a:r>
              <a:rPr lang="zh-CN" altLang="en-US" sz="2500" dirty="0"/>
              <a:t>图像处理</a:t>
            </a:r>
            <a:r>
              <a:rPr lang="en-US" altLang="zh-CN" sz="2500" dirty="0"/>
              <a:t>》</a:t>
            </a:r>
            <a:r>
              <a:rPr lang="zh-CN" altLang="en-US" sz="2500" dirty="0"/>
              <a:t>，贺兴华等编著，人民邮电出版社</a:t>
            </a:r>
            <a:endParaRPr lang="zh-CN" altLang="en-US" sz="2500" dirty="0"/>
          </a:p>
          <a:p>
            <a:pPr eaLnBrk="1" hangingPunct="1"/>
            <a:r>
              <a:rPr lang="en-US" altLang="zh-CN" sz="2500" dirty="0"/>
              <a:t>3.</a:t>
            </a:r>
            <a:r>
              <a:rPr lang="zh-CN" altLang="en-US" sz="2500" dirty="0"/>
              <a:t>数字图像处理第二版中文版（冈萨雷斯）</a:t>
            </a:r>
            <a:endParaRPr lang="zh-CN" altLang="en-US" sz="2500" dirty="0"/>
          </a:p>
          <a:p>
            <a:pPr eaLnBrk="1" hangingPunct="1"/>
            <a:r>
              <a:rPr lang="en-US" altLang="zh-CN" sz="2500" dirty="0"/>
              <a:t>4. Digital Image Processing Using Matlab (Gonzalez)</a:t>
            </a:r>
            <a:endParaRPr lang="en-US" altLang="zh-CN" sz="2500" dirty="0"/>
          </a:p>
          <a:p>
            <a:pPr eaLnBrk="1" hangingPunct="1"/>
            <a:r>
              <a:rPr lang="en-US" altLang="zh-CN" sz="2500" dirty="0"/>
              <a:t>5. MATLAB6.5</a:t>
            </a:r>
            <a:r>
              <a:rPr lang="zh-CN" altLang="en-US" sz="2500" dirty="0"/>
              <a:t>辅助图像处理</a:t>
            </a:r>
            <a:endParaRPr lang="zh-CN" altLang="en-US" sz="2500" dirty="0"/>
          </a:p>
          <a:p>
            <a:pPr eaLnBrk="1" hangingPunct="1"/>
            <a:endParaRPr lang="en-US" altLang="zh-CN" sz="2500" dirty="0"/>
          </a:p>
        </p:txBody>
      </p:sp>
    </p:spTree>
  </p:cSld>
  <p:clrMapOvr>
    <a:masterClrMapping/>
  </p:clrMapOvr>
</p:sld>
</file>

<file path=ppt/tags/tag1.xml><?xml version="1.0" encoding="utf-8"?>
<p:tagLst xmlns:p="http://schemas.openxmlformats.org/presentationml/2006/main">
  <p:tag name="RAINPROBLEM" val="ProblemBody"/>
</p:tagLst>
</file>

<file path=ppt/tags/tag10.xml><?xml version="1.0" encoding="utf-8"?>
<p:tagLst xmlns:p="http://schemas.openxmlformats.org/presentationml/2006/main">
  <p:tag name="RAINPROBLEM" val="ProblemSubmit"/>
  <p:tag name="RAINPROBLEMTYPE" val="MultipleChoice"/>
</p:tagLst>
</file>

<file path=ppt/tags/tag11.xml><?xml version="1.0" encoding="utf-8"?>
<p:tagLst xmlns:p="http://schemas.openxmlformats.org/presentationml/2006/main">
  <p:tag name="RAINPROBLEMTYPE" val="ProblemTypeMarker"/>
</p:tagLst>
</file>

<file path=ppt/tags/tag12.xml><?xml version="1.0" encoding="utf-8"?>
<p:tagLst xmlns:p="http://schemas.openxmlformats.org/presentationml/2006/main">
  <p:tag name="RAINPROBLEMTYPE" val="ProblemTypeMarker"/>
</p:tagLst>
</file>

<file path=ppt/tags/tag13.xml><?xml version="1.0" encoding="utf-8"?>
<p:tagLst xmlns:p="http://schemas.openxmlformats.org/presentationml/2006/main">
  <p:tag name="RAINPROBLEMTYPE" val="ProblemTypeMarker"/>
</p:tagLst>
</file>

<file path=ppt/tags/tag14.xml><?xml version="1.0" encoding="utf-8"?>
<p:tagLst xmlns:p="http://schemas.openxmlformats.org/presentationml/2006/main">
  <p:tag name="RAINPROBLEMTYPE" val="ProblemTypeMarker"/>
</p:tagLst>
</file>

<file path=ppt/tags/tag15.xml><?xml version="1.0" encoding="utf-8"?>
<p:tagLst xmlns:p="http://schemas.openxmlformats.org/presentationml/2006/main">
  <p:tag name="RAINPROBLEM" val="ProblemSetting"/>
  <p:tag name="RAINPROBLEMTYPE" val="MultipleChoice"/>
</p:tagLst>
</file>

<file path=ppt/tags/tag16.xml><?xml version="1.0" encoding="utf-8"?>
<p:tagLst xmlns:p="http://schemas.openxmlformats.org/presentationml/2006/main">
  <p:tag name="RAINPROBLEM" val="MultipleChoice"/>
  <p:tag name="PROBLEMSCORE" val="1.0"/>
</p:tagLst>
</file>

<file path=ppt/tags/tag17.xml><?xml version="1.0" encoding="utf-8"?>
<p:tagLst xmlns:p="http://schemas.openxmlformats.org/presentationml/2006/main">
  <p:tag name="KSO_WM_UNIT_PLACING_PICTURE_USER_VIEWPORT" val="{&quot;height&quot;:4439.999546701719,&quot;width&quot;:3675}"/>
</p:tagLst>
</file>

<file path=ppt/tags/tag18.xml><?xml version="1.0" encoding="utf-8"?>
<p:tagLst xmlns:p="http://schemas.openxmlformats.org/presentationml/2006/main">
  <p:tag name="KSO_WM_UNIT_PLACING_PICTURE_USER_VIEWPORT" val="{&quot;height&quot;:3177.499675595656,&quot;width&quot;:4082.5}"/>
</p:tagLst>
</file>

<file path=ppt/tags/tag19.xml><?xml version="1.0" encoding="utf-8"?>
<p:tagLst xmlns:p="http://schemas.openxmlformats.org/presentationml/2006/main">
  <p:tag name="KSO_WM_UNIT_PLACING_PICTURE_USER_VIEWPORT" val="{&quot;height&quot;:4307.499560229202,&quot;width&quot;:3570}"/>
</p:tagLst>
</file>

<file path=ppt/tags/tag2.xml><?xml version="1.0" encoding="utf-8"?>
<p:tagLst xmlns:p="http://schemas.openxmlformats.org/presentationml/2006/main">
  <p:tag name="RAINPROBLEM" val="ProblemItem"/>
</p:tagLst>
</file>

<file path=ppt/tags/tag20.xml><?xml version="1.0" encoding="utf-8"?>
<p:tagLst xmlns:p="http://schemas.openxmlformats.org/presentationml/2006/main">
  <p:tag name="KSO_WM_UNIT_PLACING_PICTURE_USER_VIEWPORT" val="{&quot;height&quot;:3097.4996837631925,&quot;width&quot;:3967.5}"/>
</p:tagLst>
</file>

<file path=ppt/tags/tag21.xml><?xml version="1.0" encoding="utf-8"?>
<p:tagLst xmlns:p="http://schemas.openxmlformats.org/presentationml/2006/main">
  <p:tag name="KSO_WM_UNIT_PLACING_PICTURE_USER_VIEWPORT" val="{&quot;height&quot;:5644,&quot;width&quot;:7071}"/>
</p:tagLst>
</file>

<file path=ppt/tags/tag22.xml><?xml version="1.0" encoding="utf-8"?>
<p:tagLst xmlns:p="http://schemas.openxmlformats.org/presentationml/2006/main">
  <p:tag name="KSO_WM_UNIT_PLACING_PICTURE_USER_VIEWPORT" val="{&quot;height&quot;:7488,&quot;width&quot;:4428}"/>
</p:tagLst>
</file>

<file path=ppt/tags/tag3.xml><?xml version="1.0" encoding="utf-8"?>
<p:tagLst xmlns:p="http://schemas.openxmlformats.org/presentationml/2006/main">
  <p:tag name="RAINPROBLEM" val="ProblemItem"/>
</p:tagLst>
</file>

<file path=ppt/tags/tag4.xml><?xml version="1.0" encoding="utf-8"?>
<p:tagLst xmlns:p="http://schemas.openxmlformats.org/presentationml/2006/main">
  <p:tag name="RAINPROBLEM" val="ProblemItem"/>
</p:tagLst>
</file>

<file path=ppt/tags/tag5.xml><?xml version="1.0" encoding="utf-8"?>
<p:tagLst xmlns:p="http://schemas.openxmlformats.org/presentationml/2006/main">
  <p:tag name="RAINPROBLEM" val="ProblemItem"/>
</p:tagLst>
</file>

<file path=ppt/tags/tag6.xml><?xml version="1.0" encoding="utf-8"?>
<p:tagLst xmlns:p="http://schemas.openxmlformats.org/presentationml/2006/main">
  <p:tag name="RAINPROBLEM" val="ProblemBullet"/>
  <p:tag name="RAINPROBLEMTYPE" val="MultipleChoice"/>
  <p:tag name="RAINBULLET" val="Correct"/>
</p:tagLst>
</file>

<file path=ppt/tags/tag7.xml><?xml version="1.0" encoding="utf-8"?>
<p:tagLst xmlns:p="http://schemas.openxmlformats.org/presentationml/2006/main">
  <p:tag name="RAINPROBLEM" val="ProblemBullet"/>
  <p:tag name="RAINPROBLEMTYPE" val="MultipleChoice"/>
  <p:tag name="RAINBULLET" val="Wrong"/>
</p:tagLst>
</file>

<file path=ppt/tags/tag8.xml><?xml version="1.0" encoding="utf-8"?>
<p:tagLst xmlns:p="http://schemas.openxmlformats.org/presentationml/2006/main">
  <p:tag name="RAINPROBLEM" val="ProblemBullet"/>
  <p:tag name="RAINPROBLEMTYPE" val="MultipleChoice"/>
  <p:tag name="RAINBULLET" val="Wrong"/>
</p:tagLst>
</file>

<file path=ppt/tags/tag9.xml><?xml version="1.0" encoding="utf-8"?>
<p:tagLst xmlns:p="http://schemas.openxmlformats.org/presentationml/2006/main">
  <p:tag name="RAINPROBLEM" val="ProblemBullet"/>
  <p:tag name="RAINPROBLEMTYPE" val="MultipleChoice"/>
  <p:tag name="RAINBULLET" val="Wrong"/>
</p:tagLst>
</file>

<file path=ppt/theme/theme1.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bg1"/>
          </a:solidFill>
          <a:prstDash val="solid"/>
          <a:round/>
          <a:headEnd type="none" w="med" len="med"/>
          <a:tailEnd type="none" w="med" len="med"/>
        </a:ln>
      </a:spPr>
      <a:bodyPr vert="horz" wrap="square" lIns="91440" tIns="45720" rIns="91440" bIns="45720" numCol="1" anchor="t" anchorCtr="0" compatLnSpc="1"/>
      <a:lstStyle>
        <a:def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defRPr kumimoji="0" lang="zh-CN" altLang="en-US" sz="2900" b="1" i="0" u="none" strike="noStrike" cap="none" normalizeH="0" baseline="0" smtClean="0">
            <a:ln>
              <a:noFill/>
            </a:ln>
            <a:solidFill>
              <a:schemeClr val="tx1"/>
            </a:solidFill>
            <a:effectLst/>
            <a:latin typeface="Verdana" panose="020B0604030504040204" pitchFamily="-112" charset="0"/>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chemeClr val="bg1"/>
          </a:solidFill>
          <a:prstDash val="solid"/>
          <a:round/>
          <a:headEnd type="none" w="med" len="med"/>
          <a:tailEnd type="none" w="med" len="med"/>
        </a:ln>
      </a:spPr>
      <a:bodyPr vert="horz" wrap="square" lIns="91440" tIns="45720" rIns="91440" bIns="45720" numCol="1" anchor="t" anchorCtr="0" compatLnSpc="1"/>
      <a:lstStyle>
        <a:def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defRPr kumimoji="0" lang="zh-CN" altLang="en-US" sz="2900" b="1" i="0" u="none" strike="noStrike" cap="none" normalizeH="0" baseline="0" smtClean="0">
            <a:ln>
              <a:noFill/>
            </a:ln>
            <a:solidFill>
              <a:schemeClr val="tx1"/>
            </a:solidFill>
            <a:effectLst/>
            <a:latin typeface="Verdana" panose="020B0604030504040204" pitchFamily="-112" charset="0"/>
            <a:ea typeface="宋体" panose="02010600030101010101" pitchFamily="2" charset="-122"/>
          </a:defRPr>
        </a:defPPr>
      </a:lstStyle>
    </a:lnDef>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bg1"/>
          </a:solidFill>
          <a:prstDash val="solid"/>
          <a:round/>
          <a:headEnd type="none" w="med" len="med"/>
          <a:tailEnd type="none" w="med" len="med"/>
        </a:ln>
      </a:spPr>
      <a:bodyPr vert="horz" wrap="square" lIns="91440" tIns="45720" rIns="91440" bIns="45720" numCol="1" anchor="t" anchorCtr="0" compatLnSpc="1"/>
      <a:lstStyle>
        <a:def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defRPr kumimoji="0" lang="zh-CN" altLang="en-US" sz="2900" b="1" i="0" u="none" strike="noStrike" cap="none" normalizeH="0" baseline="0" smtClean="0">
            <a:ln>
              <a:noFill/>
            </a:ln>
            <a:solidFill>
              <a:schemeClr val="tx1"/>
            </a:solidFill>
            <a:effectLst/>
            <a:latin typeface="Verdana" panose="020B0604030504040204" pitchFamily="-112" charset="0"/>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chemeClr val="bg1"/>
          </a:solidFill>
          <a:prstDash val="solid"/>
          <a:round/>
          <a:headEnd type="none" w="med" len="med"/>
          <a:tailEnd type="none" w="med" len="med"/>
        </a:ln>
      </a:spPr>
      <a:bodyPr vert="horz" wrap="square" lIns="91440" tIns="45720" rIns="91440" bIns="45720" numCol="1" anchor="t" anchorCtr="0" compatLnSpc="1"/>
      <a:lstStyle>
        <a:def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defRPr kumimoji="0" lang="zh-CN" altLang="en-US" sz="2900" b="1" i="0" u="none" strike="noStrike" cap="none" normalizeH="0" baseline="0" smtClean="0">
            <a:ln>
              <a:noFill/>
            </a:ln>
            <a:solidFill>
              <a:schemeClr val="tx1"/>
            </a:solidFill>
            <a:effectLst/>
            <a:latin typeface="Verdana" panose="020B0604030504040204" pitchFamily="-112" charset="0"/>
            <a:ea typeface="宋体" panose="02010600030101010101" pitchFamily="2" charset="-122"/>
          </a:defRPr>
        </a:defPPr>
      </a:lstStyle>
    </a:lnDef>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Eclipse</Template>
  <TotalTime>0</TotalTime>
  <Words>12415</Words>
  <Application>WPS 演示</Application>
  <PresentationFormat>全屏显示(4:3)</PresentationFormat>
  <Paragraphs>1347</Paragraphs>
  <Slides>98</Slides>
  <Notes>13</Notes>
  <HiddenSlides>5</HiddenSlides>
  <MMClips>0</MMClips>
  <ScaleCrop>false</ScaleCrop>
  <HeadingPairs>
    <vt:vector size="8" baseType="variant">
      <vt:variant>
        <vt:lpstr>已用的字体</vt:lpstr>
      </vt:variant>
      <vt:variant>
        <vt:i4>12</vt:i4>
      </vt:variant>
      <vt:variant>
        <vt:lpstr>主题</vt:lpstr>
      </vt:variant>
      <vt:variant>
        <vt:i4>2</vt:i4>
      </vt:variant>
      <vt:variant>
        <vt:lpstr>嵌入 OLE 服务器</vt:lpstr>
      </vt:variant>
      <vt:variant>
        <vt:i4>14</vt:i4>
      </vt:variant>
      <vt:variant>
        <vt:lpstr>幻灯片标题</vt:lpstr>
      </vt:variant>
      <vt:variant>
        <vt:i4>98</vt:i4>
      </vt:variant>
    </vt:vector>
  </HeadingPairs>
  <TitlesOfParts>
    <vt:vector size="126" baseType="lpstr">
      <vt:lpstr>Arial</vt:lpstr>
      <vt:lpstr>宋体</vt:lpstr>
      <vt:lpstr>Wingdings</vt:lpstr>
      <vt:lpstr>Verdana</vt:lpstr>
      <vt:lpstr>黑体</vt:lpstr>
      <vt:lpstr>楷体_GB2312</vt:lpstr>
      <vt:lpstr>新宋体</vt:lpstr>
      <vt:lpstr>MS PGothic</vt:lpstr>
      <vt:lpstr>Times New Roman</vt:lpstr>
      <vt:lpstr>微软雅黑</vt:lpstr>
      <vt:lpstr>Arial Unicode MS</vt:lpstr>
      <vt:lpstr>Calibri</vt:lpstr>
      <vt:lpstr>Eclipse</vt:lpstr>
      <vt:lpstr>1_Eclipse</vt:lpstr>
      <vt:lpstr>Equation.3</vt:lpstr>
      <vt:lpstr>CorelPhotoPaint.Image.11</vt:lpstr>
      <vt:lpstr>Equation.3</vt:lpstr>
      <vt:lpstr>CorelPhotoPaint.Image.11</vt:lpstr>
      <vt:lpstr>CorelPhotoPaint.Image.11</vt:lpstr>
      <vt:lpstr>Paint.Picture</vt:lpstr>
      <vt:lpstr>Paint.Picture</vt:lpstr>
      <vt:lpstr>Paint.Picture</vt:lpstr>
      <vt:lpstr>Equation.3</vt:lpstr>
      <vt:lpstr>Equation.3</vt:lpstr>
      <vt:lpstr>Equation.3</vt:lpstr>
      <vt:lpstr>Equation.KSEE3</vt:lpstr>
      <vt:lpstr>CorelPhotoPaint.Image.11</vt:lpstr>
      <vt:lpstr>CorelPhotoPaint.Image.11</vt:lpstr>
      <vt:lpstr>第5章 图像增强-灰度变换+直方图均衡化     2020-03-23（第6周）  </vt:lpstr>
      <vt:lpstr>第5章 图像增强</vt:lpstr>
      <vt:lpstr>Examples: Image Enhancement 例子1：图像增强</vt:lpstr>
      <vt:lpstr>Key Stages in Digital Image Processing: Image Enhancement图像增强</vt:lpstr>
      <vt:lpstr>5.1概述</vt:lpstr>
      <vt:lpstr>图像增强</vt:lpstr>
      <vt:lpstr>图像增强</vt:lpstr>
      <vt:lpstr>空域增强</vt:lpstr>
      <vt:lpstr>PowerPoint 演示文稿</vt:lpstr>
      <vt:lpstr>图像增强</vt:lpstr>
      <vt:lpstr>5.2 空域增强</vt:lpstr>
      <vt:lpstr>5.2.1灰度变换增强(灰度映射)</vt:lpstr>
      <vt:lpstr>Point Processing Example </vt:lpstr>
      <vt:lpstr>问题 </vt:lpstr>
      <vt:lpstr>PowerPoint 演示文稿</vt:lpstr>
      <vt:lpstr>Basic Grey Level Transformations</vt:lpstr>
      <vt:lpstr>PowerPoint 演示文稿</vt:lpstr>
      <vt:lpstr>1.线性灰度变换</vt:lpstr>
      <vt:lpstr>PowerPoint 演示文稿</vt:lpstr>
      <vt:lpstr>PowerPoint 演示文稿</vt:lpstr>
      <vt:lpstr>线性变换讨论</vt:lpstr>
      <vt:lpstr>线性变换图示</vt:lpstr>
      <vt:lpstr>2.分段线性变换</vt:lpstr>
      <vt:lpstr>PowerPoint 演示文稿</vt:lpstr>
      <vt:lpstr>分段线性变换</vt:lpstr>
      <vt:lpstr>分段线性变换</vt:lpstr>
      <vt:lpstr>对数变换</vt:lpstr>
      <vt:lpstr>3.非线性变换</vt:lpstr>
      <vt:lpstr>PowerPoint 演示文稿</vt:lpstr>
      <vt:lpstr>对数扩展</vt:lpstr>
      <vt:lpstr>对数扩展</vt:lpstr>
      <vt:lpstr>对数扩展</vt:lpstr>
      <vt:lpstr>PowerPoint 演示文稿</vt:lpstr>
      <vt:lpstr>指数函数图形</vt:lpstr>
      <vt:lpstr>PowerPoint 演示文稿</vt:lpstr>
      <vt:lpstr>伽玛变换</vt:lpstr>
      <vt:lpstr>灰度映射其他示例</vt:lpstr>
      <vt:lpstr>灰度映射其他示例</vt:lpstr>
      <vt:lpstr>举例</vt:lpstr>
      <vt:lpstr>课堂练习（1）求出线性变换的函数；（2）对图像进行线性变换；（注意范围！）</vt:lpstr>
      <vt:lpstr>5.2.2直方图变换增强 </vt:lpstr>
      <vt:lpstr>灰度直方图</vt:lpstr>
      <vt:lpstr>PowerPoint 演示文稿</vt:lpstr>
      <vt:lpstr>PowerPoint 演示文稿</vt:lpstr>
      <vt:lpstr>灰度直方图</vt:lpstr>
      <vt:lpstr>PowerPoint 演示文稿</vt:lpstr>
      <vt:lpstr>PowerPoint 演示文稿</vt:lpstr>
      <vt:lpstr>PowerPoint 演示文稿</vt:lpstr>
      <vt:lpstr>Histogram Equalisation 直方图均衡化</vt:lpstr>
      <vt:lpstr>直方图均衡化的简化公式</vt:lpstr>
      <vt:lpstr>PowerPoint 演示文稿</vt:lpstr>
      <vt:lpstr> </vt:lpstr>
      <vt:lpstr> </vt:lpstr>
      <vt:lpstr>均衡化前后的直方图</vt:lpstr>
      <vt:lpstr>直方图均衡化的例子</vt:lpstr>
      <vt:lpstr>PowerPoint 演示文稿</vt:lpstr>
      <vt:lpstr>Histogram Examples (cont…)</vt:lpstr>
      <vt:lpstr>Equalisation Transformation Function</vt:lpstr>
      <vt:lpstr>Equalisation Examples</vt:lpstr>
      <vt:lpstr>Equalisation Examples</vt:lpstr>
      <vt:lpstr>Equalisation Examples (cont…)</vt:lpstr>
      <vt:lpstr>Equalisation Transformation Functions</vt:lpstr>
      <vt:lpstr>C++示例 片段</vt:lpstr>
      <vt:lpstr>//计算灰度映射表</vt:lpstr>
      <vt:lpstr> </vt:lpstr>
      <vt:lpstr>直方图均衡化-MATLAB示例</vt:lpstr>
      <vt:lpstr>直方图均衡化</vt:lpstr>
      <vt:lpstr>课堂练习2</vt:lpstr>
      <vt:lpstr>问题</vt:lpstr>
      <vt:lpstr>Power Law Transformations (cont…)</vt:lpstr>
      <vt:lpstr>问题</vt:lpstr>
      <vt:lpstr>对比度拉伸的例子</vt:lpstr>
      <vt:lpstr>Equalisation Examples (直方图均衡化)</vt:lpstr>
      <vt:lpstr>Equalisation Transformation Function</vt:lpstr>
      <vt:lpstr>PowerPoint 演示文稿</vt:lpstr>
      <vt:lpstr>英文</vt:lpstr>
      <vt:lpstr>英文</vt:lpstr>
      <vt:lpstr>作业5</vt:lpstr>
      <vt:lpstr>作业</vt:lpstr>
      <vt:lpstr>作业</vt:lpstr>
      <vt:lpstr>作业</vt:lpstr>
      <vt:lpstr>作业</vt:lpstr>
      <vt:lpstr>作业</vt:lpstr>
      <vt:lpstr>作业</vt:lpstr>
      <vt:lpstr>作业</vt:lpstr>
      <vt:lpstr>作业</vt:lpstr>
      <vt:lpstr>作业</vt:lpstr>
      <vt:lpstr>作业</vt:lpstr>
      <vt:lpstr>作业</vt:lpstr>
      <vt:lpstr>作业5_8.翻译以下内容</vt:lpstr>
      <vt:lpstr>作业5_8</vt:lpstr>
      <vt:lpstr>作业5_8</vt:lpstr>
      <vt:lpstr>作业5_8</vt:lpstr>
      <vt:lpstr>作业5_9翻译以下内容</vt:lpstr>
      <vt:lpstr>作业5_9</vt:lpstr>
      <vt:lpstr>作业5_10</vt:lpstr>
      <vt:lpstr>实验</vt:lpstr>
      <vt:lpstr>END</vt:lpstr>
    </vt:vector>
  </TitlesOfParts>
  <Company>bjfu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第２章数字图像表示及其处理</dc:title>
  <dc:creator>wzz</dc:creator>
  <cp:lastModifiedBy>wzz</cp:lastModifiedBy>
  <cp:revision>279</cp:revision>
  <dcterms:created xsi:type="dcterms:W3CDTF">2007-12-17T04:18:00Z</dcterms:created>
  <dcterms:modified xsi:type="dcterms:W3CDTF">2022-03-25T01:59:32Z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475359CD775945649FB9B588E98E7254</vt:lpwstr>
  </property>
</Properties>
</file>